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310" r:id="rId3"/>
    <p:sldId id="311" r:id="rId4"/>
    <p:sldId id="313" r:id="rId5"/>
    <p:sldId id="331" r:id="rId6"/>
    <p:sldId id="332" r:id="rId7"/>
    <p:sldId id="315" r:id="rId8"/>
    <p:sldId id="333" r:id="rId9"/>
    <p:sldId id="334" r:id="rId10"/>
    <p:sldId id="33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2" r:id="rId19"/>
    <p:sldId id="324" r:id="rId20"/>
    <p:sldId id="325" r:id="rId21"/>
    <p:sldId id="326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00"/>
    <a:srgbClr val="00FF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83516" autoAdjust="0"/>
  </p:normalViewPr>
  <p:slideViewPr>
    <p:cSldViewPr snapToGrid="0">
      <p:cViewPr>
        <p:scale>
          <a:sx n="66" d="100"/>
          <a:sy n="66" d="100"/>
        </p:scale>
        <p:origin x="-91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06C36F9-CEBD-47B5-8435-CBA75125596E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89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29989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BB1D14E8-9509-4932-8227-AC51B14A8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23E4100-4FEC-4702-BFA5-16F1F6243F96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857E5227-421A-4A14-AFC9-854BED831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8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E5227-421A-4A14-AFC9-854BED831F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73AFEA-3DAC-4743-AF5E-D16A2F7E11F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AFAB25-EA8A-4975-9306-9F883D527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0" y="952500"/>
            <a:ext cx="9144000" cy="92075"/>
          </a:xfrm>
          <a:prstGeom prst="rect">
            <a:avLst/>
          </a:prstGeom>
          <a:gradFill rotWithShape="0">
            <a:gsLst>
              <a:gs pos="0">
                <a:srgbClr val="FED910"/>
              </a:gs>
              <a:gs pos="100000">
                <a:srgbClr val="0D2B88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20000"/>
              </a:spcBef>
            </a:pPr>
            <a:endParaRPr lang="en-US" sz="2000" b="1"/>
          </a:p>
        </p:txBody>
      </p:sp>
      <p:pic>
        <p:nvPicPr>
          <p:cNvPr id="8" name="Picture 16" descr="chrmblue_std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74" t="2374" r="12500" b="21271"/>
          <a:stretch>
            <a:fillRect/>
          </a:stretch>
        </p:blipFill>
        <p:spPr bwMode="auto">
          <a:xfrm>
            <a:off x="7954963" y="0"/>
            <a:ext cx="1189037" cy="969963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" y="39749"/>
            <a:ext cx="883328" cy="883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clarkj1\My%20Documents\presentations\TETS_08\jpc-mpg1.av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47650"/>
            <a:ext cx="91440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728788"/>
            <a:ext cx="9144000" cy="5141912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AFRL GLOBE LOGO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771" y="11923"/>
            <a:ext cx="2666998" cy="858043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90500" y="1389567"/>
            <a:ext cx="8763000" cy="254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7625" bIns="47625" anchor="ctr"/>
          <a:lstStyle/>
          <a:p>
            <a:pPr algn="ctr"/>
            <a:r>
              <a:rPr lang="en-US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Reducing Shock Interactions in a High Pressure Turbine via 3D Aerodynamic Shaping</a:t>
            </a:r>
          </a:p>
          <a:p>
            <a:pPr algn="ctr"/>
            <a:endParaRPr lang="en-US" sz="10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2771" y="4124656"/>
            <a:ext cx="87948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38" tIns="47625" rIns="96838" bIns="47625"/>
          <a:lstStyle/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Braden Hancock</a:t>
            </a:r>
          </a:p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Brigham Young University</a:t>
            </a:r>
          </a:p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B.S. Mechanical Engineering</a:t>
            </a:r>
          </a:p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Graduation 2014</a:t>
            </a:r>
          </a:p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 algn="r">
              <a:lnSpc>
                <a:spcPct val="80000"/>
              </a:lnSpc>
              <a:spcBef>
                <a:spcPct val="300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Mentor: Dr. John Clark, AIAA “Engineer of the Year” 2012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97" y="-3987"/>
            <a:ext cx="992815" cy="99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</a:rPr>
              <a:t>Genetic Algorithm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1119" y="1264500"/>
            <a:ext cx="1333500" cy="6405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 Generation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119" y="2199060"/>
            <a:ext cx="1333500" cy="63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Calculate Fitness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19" y="3123120"/>
            <a:ext cx="1333500" cy="63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119" y="4047180"/>
            <a:ext cx="1333500" cy="63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1119" y="4971240"/>
            <a:ext cx="1333500" cy="63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1119" y="5895300"/>
            <a:ext cx="1333500" cy="63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New Generation</a:t>
            </a:r>
          </a:p>
        </p:txBody>
      </p: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1017869" y="1905000"/>
            <a:ext cx="0" cy="29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017869" y="2829060"/>
            <a:ext cx="0" cy="29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17869" y="3753120"/>
            <a:ext cx="0" cy="29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017869" y="4677180"/>
            <a:ext cx="0" cy="29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017869" y="5601240"/>
            <a:ext cx="0" cy="29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4" idx="3"/>
          </p:cNvCxnSpPr>
          <p:nvPr/>
        </p:nvCxnSpPr>
        <p:spPr>
          <a:xfrm flipV="1">
            <a:off x="1684619" y="2514060"/>
            <a:ext cx="12700" cy="3696240"/>
          </a:xfrm>
          <a:prstGeom prst="bentConnector3">
            <a:avLst>
              <a:gd name="adj1" fmla="val 5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24" y="1933398"/>
            <a:ext cx="961284" cy="126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4" name="Straight Arrow Connector 1023"/>
          <p:cNvCxnSpPr/>
          <p:nvPr/>
        </p:nvCxnSpPr>
        <p:spPr>
          <a:xfrm flipH="1">
            <a:off x="7763066" y="1834402"/>
            <a:ext cx="254000" cy="197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>
            <a:off x="7890066" y="2124600"/>
            <a:ext cx="333542" cy="94946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ounded Rectangle 1031"/>
          <p:cNvSpPr/>
          <p:nvPr/>
        </p:nvSpPr>
        <p:spPr>
          <a:xfrm>
            <a:off x="3692180" y="1971171"/>
            <a:ext cx="1068506" cy="382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85710" y="121541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chromosomes together describe an individual</a:t>
            </a:r>
            <a:endParaRPr lang="en-US" u="sng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48000" y="1010093"/>
            <a:ext cx="0" cy="584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91461" y="1974645"/>
            <a:ext cx="1088309" cy="35207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8025384" y="163878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.01742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8" name="Rectangle 1037"/>
          <p:cNvSpPr/>
          <p:nvPr/>
        </p:nvSpPr>
        <p:spPr>
          <a:xfrm>
            <a:off x="7993324" y="2258930"/>
            <a:ext cx="88998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.92645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40368" y="3945578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017423508192645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88130" y="3466852"/>
            <a:ext cx="587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successful individuals mate to form new individuals</a:t>
            </a:r>
            <a:endParaRPr lang="en-US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3253310" y="4328810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r>
              <a:rPr lang="en-US" sz="2000" dirty="0" smtClean="0">
                <a:solidFill>
                  <a:srgbClr val="FF6600"/>
                </a:solidFill>
              </a:rPr>
              <a:t>016354071287324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374626" y="1953977"/>
            <a:ext cx="3876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</a:t>
            </a:r>
            <a:r>
              <a:rPr lang="en-US" sz="2000" dirty="0" smtClean="0">
                <a:solidFill>
                  <a:srgbClr val="FF0000"/>
                </a:solidFill>
              </a:rPr>
              <a:t>0 1 7 4 2 </a:t>
            </a:r>
            <a:r>
              <a:rPr lang="en-US" sz="2000" dirty="0" smtClean="0"/>
              <a:t>3 5 0 8 1 </a:t>
            </a:r>
            <a:r>
              <a:rPr lang="en-US" sz="2000" dirty="0" smtClean="0">
                <a:solidFill>
                  <a:srgbClr val="00B050"/>
                </a:solidFill>
              </a:rPr>
              <a:t>9 2 6 4 5</a:t>
            </a:r>
            <a:r>
              <a:rPr lang="en-US" sz="2000" dirty="0" smtClean="0"/>
              <a:t> 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039" name="Right Brace 1038"/>
          <p:cNvSpPr/>
          <p:nvPr/>
        </p:nvSpPr>
        <p:spPr>
          <a:xfrm>
            <a:off x="5938302" y="3945578"/>
            <a:ext cx="151658" cy="7264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6147777" y="3938284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0174235081</a:t>
            </a:r>
            <a:r>
              <a:rPr lang="en-US" sz="2000" dirty="0" smtClean="0">
                <a:solidFill>
                  <a:srgbClr val="FF6600"/>
                </a:solidFill>
              </a:rPr>
              <a:t>87324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160719" y="4321516"/>
            <a:ext cx="273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r>
              <a:rPr lang="en-US" sz="2000" dirty="0">
                <a:solidFill>
                  <a:srgbClr val="FF6600"/>
                </a:solidFill>
              </a:rPr>
              <a:t>0163540712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92645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73020" y="534182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mutation occurs occasionally</a:t>
            </a:r>
            <a:endParaRPr lang="en-US" u="sng" dirty="0"/>
          </a:p>
        </p:txBody>
      </p:sp>
      <p:sp>
        <p:nvSpPr>
          <p:cNvPr id="1040" name="Rectangle 1039"/>
          <p:cNvSpPr/>
          <p:nvPr/>
        </p:nvSpPr>
        <p:spPr>
          <a:xfrm>
            <a:off x="3139010" y="5837170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017423508192645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V="1">
            <a:off x="5861602" y="6021837"/>
            <a:ext cx="303557" cy="15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18795" y="5849870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0174</a:t>
            </a:r>
            <a:r>
              <a:rPr lang="en-US" sz="2000" dirty="0" smtClean="0">
                <a:solidFill>
                  <a:srgbClr val="FF6600"/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3508192645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44" name="Oval 1043"/>
          <p:cNvSpPr/>
          <p:nvPr/>
        </p:nvSpPr>
        <p:spPr>
          <a:xfrm>
            <a:off x="3969566" y="5874790"/>
            <a:ext cx="224054" cy="335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124897" y="5884224"/>
            <a:ext cx="224054" cy="335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3D Unsteady RANS Analysis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10873" y="2894355"/>
                <a:ext cx="3494483" cy="63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	</m:t>
                      </m:r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latin typeface="Cambria Math"/>
                            </a:rPr>
                            <m:t>𝛷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π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𝑙𝑜𝑐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73" y="2894355"/>
                <a:ext cx="3494483" cy="6338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33151" y="2788376"/>
            <a:ext cx="4419600" cy="3885860"/>
            <a:chOff x="66675" y="1133475"/>
            <a:chExt cx="4419600" cy="3885860"/>
          </a:xfrm>
        </p:grpSpPr>
        <p:pic>
          <p:nvPicPr>
            <p:cNvPr id="5" name="Picture 4" descr="mean_fitness_vs_generation_all.png"/>
            <p:cNvPicPr>
              <a:picLocks noChangeAspect="1"/>
            </p:cNvPicPr>
            <p:nvPr/>
          </p:nvPicPr>
          <p:blipFill>
            <a:blip r:embed="rId4" cstate="print"/>
            <a:srcRect l="4546" t="5556" r="7568"/>
            <a:stretch>
              <a:fillRect/>
            </a:stretch>
          </p:blipFill>
          <p:spPr>
            <a:xfrm>
              <a:off x="66675" y="1133475"/>
              <a:ext cx="4419600" cy="38858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64675" y="3224150"/>
              <a:ext cx="609600" cy="1133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339938" y="3218211"/>
              <a:ext cx="9239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i="1" dirty="0" smtClean="0"/>
                <a:t>fitness </a:t>
              </a:r>
            </a:p>
            <a:p>
              <a:endParaRPr lang="en-US" sz="400" dirty="0" smtClean="0"/>
            </a:p>
            <a:p>
              <a:r>
                <a:rPr lang="en-US" sz="1400" i="1" dirty="0" smtClean="0"/>
                <a:t>S</a:t>
              </a:r>
              <a:r>
                <a:rPr lang="en-US" sz="1400" i="1" baseline="-25000" dirty="0" smtClean="0"/>
                <a:t>P</a:t>
              </a:r>
              <a:r>
                <a:rPr lang="en-US" sz="1400" baseline="-25000" dirty="0" smtClean="0"/>
                <a:t> </a:t>
              </a:r>
            </a:p>
            <a:p>
              <a:endParaRPr lang="en-US" sz="600" dirty="0" smtClean="0"/>
            </a:p>
            <a:p>
              <a:r>
                <a:rPr lang="el-GR" sz="1400" dirty="0" smtClean="0"/>
                <a:t>Δ</a:t>
              </a:r>
              <a:r>
                <a:rPr lang="el-GR" sz="1400" i="1" dirty="0" smtClean="0"/>
                <a:t>Φ</a:t>
              </a:r>
              <a:endParaRPr lang="en-US" sz="1400" i="1" dirty="0" smtClean="0"/>
            </a:p>
            <a:p>
              <a:endParaRPr lang="en-US" sz="400" dirty="0" smtClean="0"/>
            </a:p>
            <a:p>
              <a:r>
                <a:rPr lang="en-US" sz="1400" i="1" dirty="0" smtClean="0"/>
                <a:t>P </a:t>
              </a:r>
              <a:r>
                <a:rPr lang="en-US" sz="1400" dirty="0" smtClean="0"/>
                <a:t>′</a:t>
              </a:r>
              <a:r>
                <a:rPr lang="en-US" sz="1400" i="1" baseline="-25000" dirty="0" smtClean="0"/>
                <a:t>loc</a:t>
              </a:r>
              <a:r>
                <a:rPr lang="en-US" baseline="-25000" dirty="0" smtClean="0"/>
                <a:t>	</a:t>
              </a:r>
              <a:endParaRPr lang="en-US" dirty="0" smtClean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29737"/>
              </p:ext>
            </p:extLst>
          </p:nvPr>
        </p:nvGraphicFramePr>
        <p:xfrm>
          <a:off x="5184768" y="3943340"/>
          <a:ext cx="3580666" cy="232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33"/>
                <a:gridCol w="1790333"/>
              </a:tblGrid>
              <a:tr h="37491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Genetic</a:t>
                      </a:r>
                      <a:r>
                        <a:rPr lang="en-US" baseline="0" dirty="0" smtClean="0"/>
                        <a:t> Algorithm (GA)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 of Processors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000" dirty="0" smtClean="0"/>
                        <a:t>96</a:t>
                      </a:r>
                    </a:p>
                  </a:txBody>
                  <a:tcPr/>
                </a:tc>
              </a:tr>
              <a:tr h="374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</a:p>
                  </a:txBody>
                  <a:tcPr/>
                </a:tc>
              </a:tr>
              <a:tr h="374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Population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</a:tr>
              <a:tr h="374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Hours of</a:t>
                      </a:r>
                      <a:r>
                        <a:rPr lang="en-US" sz="1600" baseline="0" dirty="0" smtClean="0"/>
                        <a:t> Runtime per Generation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23.3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5950" y="1208423"/>
                <a:ext cx="5372100" cy="136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 smtClean="0"/>
                  <a:t>Fitness Criteria</a:t>
                </a:r>
              </a:p>
              <a:p>
                <a:pPr>
                  <a:spcAft>
                    <a:spcPts val="600"/>
                  </a:spcAft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 smtClean="0"/>
                  <a:t>	Proximity of high pressure point to the root</a:t>
                </a:r>
              </a:p>
              <a:p>
                <a:pPr>
                  <a:spcAft>
                    <a:spcPts val="600"/>
                  </a:spcAft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Δ</m:t>
                    </m:r>
                    <m:r>
                      <a:rPr lang="en-US" sz="1600" i="1">
                        <a:latin typeface="Cambria Math"/>
                      </a:rPr>
                      <m:t>𝛷</m:t>
                    </m:r>
                  </m:oMath>
                </a14:m>
                <a:r>
                  <a:rPr lang="en-US" sz="1600" dirty="0" smtClean="0"/>
                  <a:t>	How spread out in time the peak pressures are</a:t>
                </a:r>
              </a:p>
              <a:p>
                <a:pPr>
                  <a:spcAft>
                    <a:spcPts val="600"/>
                  </a:spcAft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𝑙𝑜𝑐</m:t>
                        </m:r>
                      </m:sub>
                    </m:sSub>
                  </m:oMath>
                </a14:m>
                <a:r>
                  <a:rPr lang="en-US" sz="1600" dirty="0" smtClean="0"/>
                  <a:t>	Prevent unsteadiness in the trouble spot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0" y="1208423"/>
                <a:ext cx="5372100" cy="1361848"/>
              </a:xfrm>
              <a:prstGeom prst="rect">
                <a:avLst/>
              </a:prstGeom>
              <a:blipFill rotWithShape="1">
                <a:blip r:embed="rId5"/>
                <a:stretch>
                  <a:fillRect t="-2232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of CFD Analysis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base_b1ss_dftmag_46e.png"/>
          <p:cNvPicPr>
            <a:picLocks noChangeAspect="1"/>
          </p:cNvPicPr>
          <p:nvPr/>
        </p:nvPicPr>
        <p:blipFill>
          <a:blip r:embed="rId3" cstate="print"/>
          <a:srcRect l="25755" t="9256" r="36363" b="12960"/>
          <a:stretch>
            <a:fillRect/>
          </a:stretch>
        </p:blipFill>
        <p:spPr>
          <a:xfrm>
            <a:off x="307553" y="3464053"/>
            <a:ext cx="1429487" cy="2401537"/>
          </a:xfrm>
          <a:prstGeom prst="rect">
            <a:avLst/>
          </a:prstGeom>
        </p:spPr>
      </p:pic>
      <p:pic>
        <p:nvPicPr>
          <p:cNvPr id="10" name="Picture 9" descr="base_b1ss_dftphs_46e.png"/>
          <p:cNvPicPr>
            <a:picLocks noChangeAspect="1"/>
          </p:cNvPicPr>
          <p:nvPr/>
        </p:nvPicPr>
        <p:blipFill>
          <a:blip r:embed="rId4" cstate="print"/>
          <a:srcRect l="30302" t="18516" r="40908" b="22220"/>
          <a:stretch>
            <a:fillRect/>
          </a:stretch>
        </p:blipFill>
        <p:spPr>
          <a:xfrm>
            <a:off x="5231808" y="3479132"/>
            <a:ext cx="1429487" cy="2407558"/>
          </a:xfrm>
          <a:prstGeom prst="rect">
            <a:avLst/>
          </a:prstGeom>
        </p:spPr>
      </p:pic>
      <p:pic>
        <p:nvPicPr>
          <p:cNvPr id="11" name="Picture 10" descr="gen15mem20_mag.png"/>
          <p:cNvPicPr>
            <a:picLocks noChangeAspect="1"/>
          </p:cNvPicPr>
          <p:nvPr/>
        </p:nvPicPr>
        <p:blipFill>
          <a:blip r:embed="rId5" cstate="print"/>
          <a:srcRect l="30207" t="8330" r="36457" b="12497"/>
          <a:stretch>
            <a:fillRect/>
          </a:stretch>
        </p:blipFill>
        <p:spPr>
          <a:xfrm>
            <a:off x="1909963" y="3497162"/>
            <a:ext cx="1348231" cy="2401537"/>
          </a:xfrm>
          <a:prstGeom prst="rect">
            <a:avLst/>
          </a:prstGeom>
        </p:spPr>
      </p:pic>
      <p:pic>
        <p:nvPicPr>
          <p:cNvPr id="12" name="Picture 11" descr="gen15mem20_phs.png"/>
          <p:cNvPicPr>
            <a:picLocks noChangeAspect="1"/>
          </p:cNvPicPr>
          <p:nvPr/>
        </p:nvPicPr>
        <p:blipFill>
          <a:blip r:embed="rId6" cstate="print"/>
          <a:srcRect l="30207" t="8330" r="36457" b="12497"/>
          <a:stretch>
            <a:fillRect/>
          </a:stretch>
        </p:blipFill>
        <p:spPr>
          <a:xfrm>
            <a:off x="6819853" y="3485153"/>
            <a:ext cx="1348231" cy="2401537"/>
          </a:xfrm>
          <a:prstGeom prst="rect">
            <a:avLst/>
          </a:prstGeom>
        </p:spPr>
      </p:pic>
      <p:pic>
        <p:nvPicPr>
          <p:cNvPr id="13" name="Picture 12" descr="hitrt2_b1ss_psd46e.png"/>
          <p:cNvPicPr>
            <a:picLocks noChangeAspect="1"/>
          </p:cNvPicPr>
          <p:nvPr/>
        </p:nvPicPr>
        <p:blipFill>
          <a:blip r:embed="rId7" cstate="print"/>
          <a:srcRect l="79913" t="5223" r="13653" b="11965"/>
          <a:stretch>
            <a:fillRect/>
          </a:stretch>
        </p:blipFill>
        <p:spPr bwMode="auto">
          <a:xfrm>
            <a:off x="8460321" y="3671805"/>
            <a:ext cx="197541" cy="208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8315852" y="5770030"/>
            <a:ext cx="5517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-180</a:t>
            </a:r>
            <a:r>
              <a:rPr lang="en-US" sz="1200" dirty="0" smtClean="0">
                <a:latin typeface="Calibri"/>
              </a:rPr>
              <a:t>⁰</a:t>
            </a:r>
            <a:endParaRPr lang="en-US" sz="1200" dirty="0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8316100" y="3407694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180</a:t>
            </a:r>
            <a:r>
              <a:rPr lang="en-US" sz="1200" dirty="0" smtClean="0">
                <a:latin typeface="Calibri"/>
              </a:rPr>
              <a:t>⁰</a:t>
            </a:r>
            <a:endParaRPr lang="en-US" sz="1200" dirty="0"/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 rot="16200000">
            <a:off x="7405507" y="4549275"/>
            <a:ext cx="3055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100 DFT mag. / Pt </a:t>
            </a:r>
            <a:r>
              <a:rPr lang="en-US" sz="1400" baseline="-25000" dirty="0" smtClean="0"/>
              <a:t>inlet </a:t>
            </a:r>
            <a:r>
              <a:rPr lang="en-US" sz="1400" dirty="0" smtClean="0"/>
              <a:t>, Phase Angle</a:t>
            </a:r>
            <a:endParaRPr lang="en-US" sz="1400" baseline="-25000" dirty="0"/>
          </a:p>
        </p:txBody>
      </p:sp>
      <p:sp>
        <p:nvSpPr>
          <p:cNvPr id="17" name="TextBox 17"/>
          <p:cNvSpPr txBox="1"/>
          <p:nvPr/>
        </p:nvSpPr>
        <p:spPr>
          <a:xfrm>
            <a:off x="242366" y="5959304"/>
            <a:ext cx="174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Baseline</a:t>
            </a:r>
            <a:endParaRPr lang="en-US" sz="1600" dirty="0"/>
          </a:p>
        </p:txBody>
      </p:sp>
      <p:sp>
        <p:nvSpPr>
          <p:cNvPr id="18" name="TextBox 18"/>
          <p:cNvSpPr txBox="1"/>
          <p:nvPr/>
        </p:nvSpPr>
        <p:spPr>
          <a:xfrm>
            <a:off x="1648829" y="5959304"/>
            <a:ext cx="199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Bowed</a:t>
            </a:r>
            <a:endParaRPr lang="en-US" sz="1600" dirty="0"/>
          </a:p>
        </p:txBody>
      </p:sp>
      <p:pic>
        <p:nvPicPr>
          <p:cNvPr id="19" name="Picture 18" descr="hitrt2_b1ss_psd46e.png"/>
          <p:cNvPicPr>
            <a:picLocks noChangeAspect="1"/>
          </p:cNvPicPr>
          <p:nvPr/>
        </p:nvPicPr>
        <p:blipFill>
          <a:blip r:embed="rId7" cstate="print"/>
          <a:srcRect l="79913" t="5223" r="13653" b="11965"/>
          <a:stretch>
            <a:fillRect/>
          </a:stretch>
        </p:blipFill>
        <p:spPr bwMode="auto">
          <a:xfrm>
            <a:off x="3563263" y="3606648"/>
            <a:ext cx="205092" cy="215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3533598" y="5766255"/>
            <a:ext cx="2552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3521608" y="3377310"/>
            <a:ext cx="269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 rot="16200000">
            <a:off x="2954110" y="4520847"/>
            <a:ext cx="2167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100 DFT mag. / Pt </a:t>
            </a:r>
            <a:r>
              <a:rPr lang="en-US" sz="1600" baseline="-25000" dirty="0" smtClean="0"/>
              <a:t>inlet</a:t>
            </a:r>
            <a:endParaRPr lang="en-US" sz="16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388841" y="1065069"/>
            <a:ext cx="83608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distribution </a:t>
            </a:r>
            <a:r>
              <a:rPr lang="en-US" sz="1600" dirty="0" smtClean="0"/>
              <a:t>of: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dirty="0" smtClean="0"/>
              <a:t>	a) total static pressure </a:t>
            </a:r>
            <a:r>
              <a:rPr lang="en-US" sz="1600" dirty="0"/>
              <a:t>in terms of DFT </a:t>
            </a:r>
            <a:r>
              <a:rPr lang="en-US" sz="1600" dirty="0" smtClean="0"/>
              <a:t>magnitude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dirty="0" smtClean="0"/>
              <a:t>	b) phase </a:t>
            </a:r>
            <a:r>
              <a:rPr lang="en-US" sz="1600" dirty="0"/>
              <a:t>angle </a:t>
            </a:r>
            <a:r>
              <a:rPr lang="en-US" sz="1600" dirty="0" smtClean="0"/>
              <a:t>in degrees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on </a:t>
            </a:r>
            <a:r>
              <a:rPr lang="en-US" sz="1600" dirty="0"/>
              <a:t>the blade suction side </a:t>
            </a:r>
            <a:r>
              <a:rPr lang="en-US" sz="1600" dirty="0" smtClean="0"/>
              <a:t>due </a:t>
            </a:r>
            <a:r>
              <a:rPr lang="en-US" sz="1600" dirty="0"/>
              <a:t>to the </a:t>
            </a:r>
            <a:r>
              <a:rPr lang="en-US" sz="1600" dirty="0" smtClean="0"/>
              <a:t>baseline and optimized vanes: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299154" y="6398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8116" y="6405238"/>
            <a:ext cx="164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Angle</a:t>
            </a:r>
            <a:endParaRPr lang="en-US" dirty="0"/>
          </a:p>
        </p:txBody>
      </p:sp>
      <p:sp>
        <p:nvSpPr>
          <p:cNvPr id="25" name="TextBox 17"/>
          <p:cNvSpPr txBox="1"/>
          <p:nvPr/>
        </p:nvSpPr>
        <p:spPr>
          <a:xfrm>
            <a:off x="5176245" y="5944790"/>
            <a:ext cx="174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Baseline</a:t>
            </a:r>
            <a:endParaRPr lang="en-US" sz="1600" dirty="0"/>
          </a:p>
        </p:txBody>
      </p:sp>
      <p:sp>
        <p:nvSpPr>
          <p:cNvPr id="26" name="TextBox 18"/>
          <p:cNvSpPr txBox="1"/>
          <p:nvPr/>
        </p:nvSpPr>
        <p:spPr>
          <a:xfrm>
            <a:off x="6700636" y="5944790"/>
            <a:ext cx="199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Bowed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2628" y="30206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4983" y="30289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99450" y="231775"/>
            <a:ext cx="685801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Surface Normal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Projections (SNP)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flection_base_bottom.jpg"/>
          <p:cNvPicPr/>
          <p:nvPr/>
        </p:nvPicPr>
        <p:blipFill rotWithShape="1">
          <a:blip r:embed="rId3" cstate="print"/>
          <a:srcRect l="25586" t="12052" r="19070" b="20178"/>
          <a:stretch/>
        </p:blipFill>
        <p:spPr>
          <a:xfrm>
            <a:off x="606048" y="1371578"/>
            <a:ext cx="3498112" cy="3211502"/>
          </a:xfrm>
          <a:prstGeom prst="rect">
            <a:avLst/>
          </a:prstGeom>
        </p:spPr>
      </p:pic>
      <p:pic>
        <p:nvPicPr>
          <p:cNvPr id="4" name="Picture 3" descr="reflection_m17g8_bottom.jpg"/>
          <p:cNvPicPr/>
          <p:nvPr/>
        </p:nvPicPr>
        <p:blipFill rotWithShape="1">
          <a:blip r:embed="rId4" cstate="print"/>
          <a:srcRect l="23049" t="21824" r="6963" b="25392"/>
          <a:stretch/>
        </p:blipFill>
        <p:spPr>
          <a:xfrm>
            <a:off x="4848454" y="2226292"/>
            <a:ext cx="4167964" cy="23567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2992" y="4853347"/>
            <a:ext cx="2424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Standard Vane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863864" y="4853347"/>
            <a:ext cx="213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Bowed Vane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78586" y="5889876"/>
            <a:ext cx="6586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Shock reflections plotted from the pressure side of a downstream vane to the suction side of an upstream blade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31367" y="1975011"/>
            <a:ext cx="668500" cy="618674"/>
            <a:chOff x="2996171" y="2658938"/>
            <a:chExt cx="668500" cy="618674"/>
          </a:xfrm>
        </p:grpSpPr>
        <p:sp>
          <p:nvSpPr>
            <p:cNvPr id="91" name="Parallelogram 90"/>
            <p:cNvSpPr/>
            <p:nvPr/>
          </p:nvSpPr>
          <p:spPr>
            <a:xfrm rot="16200000">
              <a:off x="3233505" y="2750053"/>
              <a:ext cx="522281" cy="340051"/>
            </a:xfrm>
            <a:prstGeom prst="parallelogram">
              <a:avLst>
                <a:gd name="adj" fmla="val 37010"/>
              </a:avLst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475595" y="2721863"/>
              <a:ext cx="0" cy="3964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585133" y="2764726"/>
              <a:ext cx="0" cy="3964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324620" y="2752102"/>
              <a:ext cx="340051" cy="1258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324620" y="2877955"/>
              <a:ext cx="340051" cy="1258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2996171" y="3061712"/>
              <a:ext cx="328449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3212071" y="3122283"/>
              <a:ext cx="261611" cy="155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440671" y="3160158"/>
              <a:ext cx="149346" cy="1174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7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Additional Considerations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map_m17g8.jpg"/>
          <p:cNvPicPr/>
          <p:nvPr/>
        </p:nvPicPr>
        <p:blipFill rotWithShape="1">
          <a:blip r:embed="rId3" cstate="print"/>
          <a:srcRect l="31556" t="10749" r="29993" b="14966"/>
          <a:stretch/>
        </p:blipFill>
        <p:spPr bwMode="auto">
          <a:xfrm>
            <a:off x="2213736" y="1409922"/>
            <a:ext cx="1932962" cy="279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p_base.jpg"/>
          <p:cNvPicPr/>
          <p:nvPr/>
        </p:nvPicPr>
        <p:blipFill rotWithShape="1">
          <a:blip r:embed="rId4" cstate="print"/>
          <a:srcRect l="31481" t="12378" r="29630" b="15630"/>
          <a:stretch/>
        </p:blipFill>
        <p:spPr bwMode="auto">
          <a:xfrm>
            <a:off x="206242" y="1603525"/>
            <a:ext cx="1930902" cy="2680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second_vane_blockage_cropped.png"/>
          <p:cNvPicPr/>
          <p:nvPr/>
        </p:nvPicPr>
        <p:blipFill rotWithShape="1">
          <a:blip r:embed="rId5" cstate="print"/>
          <a:srcRect l="29162" t="7774" r="24444" b="16255"/>
          <a:stretch/>
        </p:blipFill>
        <p:spPr bwMode="auto">
          <a:xfrm>
            <a:off x="5222329" y="1305832"/>
            <a:ext cx="3273085" cy="4020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0" y="1035493"/>
            <a:ext cx="0" cy="584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4465" y="4386796"/>
            <a:ext cx="165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10363" y="5473465"/>
            <a:ext cx="3636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The relative magnitudes of shock reflections on an upstream blade from a downstream vane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52989" y="4386796"/>
            <a:ext cx="165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Bowed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764265" y="5453023"/>
            <a:ext cx="4262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An example of the blockage that can occur due to the presence of an adjacent vane in the line of sight of the projecting surface.</a:t>
            </a:r>
          </a:p>
        </p:txBody>
      </p:sp>
      <p:sp>
        <p:nvSpPr>
          <p:cNvPr id="14" name="Freeform 13"/>
          <p:cNvSpPr/>
          <p:nvPr/>
        </p:nvSpPr>
        <p:spPr>
          <a:xfrm>
            <a:off x="547688" y="3835400"/>
            <a:ext cx="1495425" cy="409575"/>
          </a:xfrm>
          <a:custGeom>
            <a:avLst/>
            <a:gdLst>
              <a:gd name="connsiteX0" fmla="*/ 0 w 1495425"/>
              <a:gd name="connsiteY0" fmla="*/ 409575 h 409575"/>
              <a:gd name="connsiteX1" fmla="*/ 438150 w 1495425"/>
              <a:gd name="connsiteY1" fmla="*/ 271463 h 409575"/>
              <a:gd name="connsiteX2" fmla="*/ 704850 w 1495425"/>
              <a:gd name="connsiteY2" fmla="*/ 204788 h 409575"/>
              <a:gd name="connsiteX3" fmla="*/ 1014412 w 1495425"/>
              <a:gd name="connsiteY3" fmla="*/ 133350 h 409575"/>
              <a:gd name="connsiteX4" fmla="*/ 1314450 w 1495425"/>
              <a:gd name="connsiteY4" fmla="*/ 61913 h 409575"/>
              <a:gd name="connsiteX5" fmla="*/ 1495425 w 1495425"/>
              <a:gd name="connsiteY5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09575">
                <a:moveTo>
                  <a:pt x="0" y="409575"/>
                </a:moveTo>
                <a:lnTo>
                  <a:pt x="438150" y="271463"/>
                </a:lnTo>
                <a:cubicBezTo>
                  <a:pt x="555625" y="237332"/>
                  <a:pt x="704850" y="204788"/>
                  <a:pt x="704850" y="204788"/>
                </a:cubicBezTo>
                <a:lnTo>
                  <a:pt x="1014412" y="133350"/>
                </a:lnTo>
                <a:cubicBezTo>
                  <a:pt x="1116012" y="109538"/>
                  <a:pt x="1234281" y="84138"/>
                  <a:pt x="1314450" y="61913"/>
                </a:cubicBezTo>
                <a:cubicBezTo>
                  <a:pt x="1394619" y="39688"/>
                  <a:pt x="1445022" y="19844"/>
                  <a:pt x="149542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557463" y="3730626"/>
            <a:ext cx="1495425" cy="409575"/>
          </a:xfrm>
          <a:custGeom>
            <a:avLst/>
            <a:gdLst>
              <a:gd name="connsiteX0" fmla="*/ 0 w 1495425"/>
              <a:gd name="connsiteY0" fmla="*/ 409575 h 409575"/>
              <a:gd name="connsiteX1" fmla="*/ 438150 w 1495425"/>
              <a:gd name="connsiteY1" fmla="*/ 271463 h 409575"/>
              <a:gd name="connsiteX2" fmla="*/ 704850 w 1495425"/>
              <a:gd name="connsiteY2" fmla="*/ 204788 h 409575"/>
              <a:gd name="connsiteX3" fmla="*/ 1014412 w 1495425"/>
              <a:gd name="connsiteY3" fmla="*/ 133350 h 409575"/>
              <a:gd name="connsiteX4" fmla="*/ 1314450 w 1495425"/>
              <a:gd name="connsiteY4" fmla="*/ 61913 h 409575"/>
              <a:gd name="connsiteX5" fmla="*/ 1495425 w 1495425"/>
              <a:gd name="connsiteY5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09575">
                <a:moveTo>
                  <a:pt x="0" y="409575"/>
                </a:moveTo>
                <a:lnTo>
                  <a:pt x="438150" y="271463"/>
                </a:lnTo>
                <a:cubicBezTo>
                  <a:pt x="555625" y="237332"/>
                  <a:pt x="704850" y="204788"/>
                  <a:pt x="704850" y="204788"/>
                </a:cubicBezTo>
                <a:lnTo>
                  <a:pt x="1014412" y="133350"/>
                </a:lnTo>
                <a:cubicBezTo>
                  <a:pt x="1116012" y="109538"/>
                  <a:pt x="1234281" y="84138"/>
                  <a:pt x="1314450" y="61913"/>
                </a:cubicBezTo>
                <a:cubicBezTo>
                  <a:pt x="1394619" y="39688"/>
                  <a:pt x="1445022" y="19844"/>
                  <a:pt x="149542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8894" y="35867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678" y="17907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31006" y="1975366"/>
            <a:ext cx="510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342" y="3881180"/>
            <a:ext cx="430652" cy="25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Genetic Algorithm Optimization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70497" y="2033306"/>
                <a:ext cx="1420389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97" y="2033306"/>
                <a:ext cx="1420389" cy="6649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67565" y="3462764"/>
                <a:ext cx="2770374" cy="623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)+(1 −</m:t>
                          </m:r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dirty="0"/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65" y="3462764"/>
                <a:ext cx="2770374" cy="6233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65466"/>
              </p:ext>
            </p:extLst>
          </p:nvPr>
        </p:nvGraphicFramePr>
        <p:xfrm>
          <a:off x="231003" y="1473201"/>
          <a:ext cx="4340997" cy="510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99"/>
                <a:gridCol w="1446999"/>
                <a:gridCol w="1446999"/>
              </a:tblGrid>
              <a:tr h="78960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Genetic</a:t>
                      </a:r>
                      <a:r>
                        <a:rPr lang="en-US" baseline="0" dirty="0" smtClean="0"/>
                        <a:t> Algorithm Comparison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8960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CFD </a:t>
                      </a:r>
                      <a:r>
                        <a:rPr lang="en-US" sz="1800" dirty="0" smtClean="0"/>
                        <a:t>Approach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SNP </a:t>
                      </a:r>
                      <a:r>
                        <a:rPr lang="en-US" sz="1800" baseline="0" dirty="0" smtClean="0"/>
                        <a:t>Approach</a:t>
                      </a:r>
                      <a:endParaRPr lang="en-US" sz="1800" dirty="0"/>
                    </a:p>
                  </a:txBody>
                  <a:tcPr anchor="ctr"/>
                </a:tc>
              </a:tr>
              <a:tr h="789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Population size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/>
                </a:tc>
              </a:tr>
              <a:tr h="789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Generations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</a:p>
                  </a:txBody>
                  <a:tcPr anchor="ctr"/>
                </a:tc>
              </a:tr>
              <a:tr h="8505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Pitch Change Range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0 - 20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(-100) - 100</a:t>
                      </a:r>
                    </a:p>
                  </a:txBody>
                  <a:tcPr anchor="ctr"/>
                </a:tc>
              </a:tr>
              <a:tr h="1091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Computation</a:t>
                      </a:r>
                      <a:r>
                        <a:rPr lang="en-US" sz="1400" baseline="0" dirty="0" smtClean="0"/>
                        <a:t> Time per Individual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84000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74393" y="21838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7265" y="28552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7795" y="4278198"/>
                <a:ext cx="4022865" cy="2295244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u="sng" dirty="0" smtClean="0">
                    <a:latin typeface="Cambria Math"/>
                  </a:rPr>
                  <a:t>Nomenclature</a:t>
                </a:r>
              </a:p>
              <a:p>
                <a:pPr>
                  <a:spcAft>
                    <a:spcPts val="600"/>
                  </a:spcAft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	</a:t>
                </a:r>
                <a:r>
                  <a:rPr lang="en-US" sz="1600" dirty="0" smtClean="0"/>
                  <a:t>center </a:t>
                </a:r>
                <a:r>
                  <a:rPr lang="en-US" sz="1600" dirty="0"/>
                  <a:t>of reflection (by span %)</a:t>
                </a:r>
              </a:p>
              <a:p>
                <a:pPr>
                  <a:spcAft>
                    <a:spcPts val="600"/>
                  </a:spcAft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 	radial distance of vertex </a:t>
                </a:r>
                <a:r>
                  <a:rPr lang="en-US" sz="1600" i="1" dirty="0" err="1" smtClean="0"/>
                  <a:t>i</a:t>
                </a:r>
                <a:r>
                  <a:rPr lang="en-US" sz="1600" dirty="0" smtClean="0"/>
                  <a:t> from root</a:t>
                </a:r>
              </a:p>
              <a:p>
                <a:pPr>
                  <a:spcAft>
                    <a:spcPts val="600"/>
                  </a:spcAft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sz="2000" i="1" dirty="0">
                    <a:latin typeface="Cambria Math"/>
                  </a:rPr>
                  <a:t>	</a:t>
                </a:r>
                <a:r>
                  <a:rPr lang="en-US" sz="1600" dirty="0" smtClean="0"/>
                  <a:t>magnitude of reflection at vertex </a:t>
                </a:r>
                <a:r>
                  <a:rPr lang="en-US" sz="1600" i="1" dirty="0" err="1" smtClean="0"/>
                  <a:t>i</a:t>
                </a:r>
                <a:endParaRPr lang="en-US" sz="1600" i="1" dirty="0" smtClean="0"/>
              </a:p>
              <a:p>
                <a:pPr>
                  <a:spcAft>
                    <a:spcPts val="600"/>
                  </a:spcAft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1600" dirty="0"/>
                  <a:t>	Total magnitude of reflections </a:t>
                </a:r>
                <a:endParaRPr lang="en-US" sz="1600" i="1" dirty="0"/>
              </a:p>
              <a:p>
                <a:pPr>
                  <a:spcAft>
                    <a:spcPts val="600"/>
                  </a:spcAft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i="1" dirty="0"/>
                  <a:t>	</a:t>
                </a:r>
                <a:r>
                  <a:rPr lang="en-US" sz="1600" dirty="0" smtClean="0"/>
                  <a:t>fitness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95" y="4278198"/>
                <a:ext cx="4022865" cy="2295244"/>
              </a:xfrm>
              <a:prstGeom prst="rect">
                <a:avLst/>
              </a:prstGeom>
              <a:blipFill rotWithShape="1">
                <a:blip r:embed="rId5"/>
                <a:stretch>
                  <a:fillRect l="-301" t="-789" b="-184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14500" y="5622703"/>
            <a:ext cx="2743200" cy="874539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70496" y="2855271"/>
                <a:ext cx="1185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96" y="2855271"/>
                <a:ext cx="11850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82037" y="35414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94042" y="1517134"/>
            <a:ext cx="117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u="sng" dirty="0" smtClean="0">
                <a:latin typeface="Cambria Math"/>
              </a:rPr>
              <a:t>Equations</a:t>
            </a:r>
            <a:endParaRPr lang="en-US" u="sng" dirty="0">
              <a:latin typeface="Cambria Math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0494" y="1504434"/>
            <a:ext cx="4022865" cy="26865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Fitness Trends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43225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Fitness_by_Generat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84" y="1194343"/>
            <a:ext cx="7104631" cy="53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Center of Reflection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" y="1194641"/>
            <a:ext cx="7104631" cy="53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90847" y="231775"/>
            <a:ext cx="6762306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 Magnitude of Reflection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" y="1194641"/>
            <a:ext cx="7104631" cy="53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21735" y="231775"/>
            <a:ext cx="690053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of Projection Calculations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FT_mag_base.jpg"/>
          <p:cNvPicPr/>
          <p:nvPr/>
        </p:nvPicPr>
        <p:blipFill rotWithShape="1">
          <a:blip r:embed="rId3" cstate="print"/>
          <a:srcRect l="33165" t="5797" r="29320" b="9421"/>
          <a:stretch/>
        </p:blipFill>
        <p:spPr bwMode="auto">
          <a:xfrm>
            <a:off x="853816" y="1978760"/>
            <a:ext cx="1766098" cy="2996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DFT_mag_opt.jpg"/>
          <p:cNvPicPr/>
          <p:nvPr/>
        </p:nvPicPr>
        <p:blipFill rotWithShape="1">
          <a:blip r:embed="rId4" cstate="print"/>
          <a:srcRect l="32973" t="5042" r="29189" b="9947"/>
          <a:stretch/>
        </p:blipFill>
        <p:spPr bwMode="auto">
          <a:xfrm>
            <a:off x="3557155" y="2003929"/>
            <a:ext cx="1784091" cy="3007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DFT_mag_m17g8.jpg"/>
          <p:cNvPicPr/>
          <p:nvPr/>
        </p:nvPicPr>
        <p:blipFill rotWithShape="1">
          <a:blip r:embed="rId5" cstate="print"/>
          <a:srcRect l="33165" t="5073" r="30952" b="8696"/>
          <a:stretch/>
        </p:blipFill>
        <p:spPr bwMode="auto">
          <a:xfrm>
            <a:off x="6354686" y="1999777"/>
            <a:ext cx="1673364" cy="3015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5416" y="5228261"/>
            <a:ext cx="14001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Baseline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650771" y="5265382"/>
            <a:ext cx="14001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CFD Optimal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866998" y="5261167"/>
            <a:ext cx="2648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Normal Projection Optimal</a:t>
            </a:r>
            <a:endParaRPr lang="en-US" sz="1600" dirty="0"/>
          </a:p>
        </p:txBody>
      </p:sp>
      <p:pic>
        <p:nvPicPr>
          <p:cNvPr id="11" name="Picture 10" descr="hitrt2_b1ss_psd46e.png"/>
          <p:cNvPicPr>
            <a:picLocks noChangeAspect="1"/>
          </p:cNvPicPr>
          <p:nvPr/>
        </p:nvPicPr>
        <p:blipFill>
          <a:blip r:embed="rId6" cstate="print"/>
          <a:srcRect l="79913" t="5223" r="13653" b="11965"/>
          <a:stretch>
            <a:fillRect/>
          </a:stretch>
        </p:blipFill>
        <p:spPr bwMode="auto">
          <a:xfrm rot="5400000">
            <a:off x="4437186" y="4824770"/>
            <a:ext cx="269626" cy="28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22377" y="6102158"/>
            <a:ext cx="2552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969048" y="6117241"/>
            <a:ext cx="269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639476" y="6394240"/>
            <a:ext cx="19158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100 DFT mag. / Pt </a:t>
            </a:r>
            <a:r>
              <a:rPr lang="en-US" sz="1400" baseline="-25000" dirty="0" smtClean="0"/>
              <a:t>inlet</a:t>
            </a:r>
            <a:endParaRPr lang="en-US" sz="14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9992" y="3672683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95233" y="3525207"/>
            <a:ext cx="1112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48% span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61292" y="4276214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6533" y="4128738"/>
            <a:ext cx="1112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29% span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955292" y="4712191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70533" y="4564715"/>
            <a:ext cx="1112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6% span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-63500" y="1877160"/>
            <a:ext cx="1282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100% span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21735" y="2036120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053" y="4734718"/>
            <a:ext cx="1282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0% span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21735" y="4912284"/>
            <a:ext cx="1334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9641" y="15078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= 1.00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11108" y="15332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2705" y="11511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sum of reflections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2" idx="3"/>
          </p:cNvCxnSpPr>
          <p:nvPr/>
        </p:nvCxnSpPr>
        <p:spPr>
          <a:xfrm flipH="1">
            <a:off x="2288401" y="1335862"/>
            <a:ext cx="914304" cy="35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3" idx="1"/>
          </p:cNvCxnSpPr>
          <p:nvPr/>
        </p:nvCxnSpPr>
        <p:spPr>
          <a:xfrm>
            <a:off x="5695695" y="1335862"/>
            <a:ext cx="1015413" cy="382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04820" y="1533228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1.00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20" y="1533228"/>
                <a:ext cx="1127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891" t="-8333" r="-48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14" y="1170680"/>
            <a:ext cx="5961326" cy="4470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5847" y="5729605"/>
            <a:ext cx="3306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Failed engine of an Airbus A380-800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As shown by </a:t>
            </a:r>
            <a:r>
              <a:rPr lang="en-US" sz="1400" i="1" dirty="0" smtClean="0"/>
              <a:t>NY Times</a:t>
            </a:r>
            <a:r>
              <a:rPr lang="en-US" sz="1400" dirty="0" smtClean="0"/>
              <a:t> , 4 Nov 2010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0754" y="3009895"/>
            <a:ext cx="258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of High Cycle Fatigue (HCF) failure in a gas turbine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Next?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9" descr="Meininger sc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193" y="3693247"/>
            <a:ext cx="2653774" cy="2106936"/>
          </a:xfrm>
          <a:prstGeom prst="rect">
            <a:avLst/>
          </a:prstGeom>
          <a:noFill/>
        </p:spPr>
      </p:pic>
      <p:pic>
        <p:nvPicPr>
          <p:cNvPr id="5" name="Picture 4" descr="DSCN20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65" y="1684104"/>
            <a:ext cx="2648026" cy="1986019"/>
          </a:xfrm>
          <a:prstGeom prst="rect">
            <a:avLst/>
          </a:prstGeom>
        </p:spPr>
      </p:pic>
      <p:pic>
        <p:nvPicPr>
          <p:cNvPr id="6" name="Picture 5" descr="Cascade Midspan Zoom.JPG"/>
          <p:cNvPicPr>
            <a:picLocks noChangeAspect="1"/>
          </p:cNvPicPr>
          <p:nvPr/>
        </p:nvPicPr>
        <p:blipFill>
          <a:blip r:embed="rId5" cstate="print"/>
          <a:srcRect t="7985" b="29107"/>
          <a:stretch>
            <a:fillRect/>
          </a:stretch>
        </p:blipFill>
        <p:spPr>
          <a:xfrm>
            <a:off x="3071035" y="1684104"/>
            <a:ext cx="5782837" cy="2728408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71036" y="4588096"/>
            <a:ext cx="5819774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60438">
              <a:spcBef>
                <a:spcPct val="20000"/>
              </a:spcBef>
              <a:buClr>
                <a:srgbClr val="000099"/>
              </a:buClr>
              <a:buSzPct val="125000"/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2000" b="1" dirty="0" smtClean="0"/>
              <a:t>New transonic cascade facility is on-line (2D)</a:t>
            </a:r>
          </a:p>
          <a:p>
            <a:pPr defTabSz="960438">
              <a:spcBef>
                <a:spcPct val="20000"/>
              </a:spcBef>
              <a:buClr>
                <a:srgbClr val="000099"/>
              </a:buClr>
              <a:buSzPct val="125000"/>
              <a:buFont typeface="Arial" pitchFamily="34" charset="0"/>
              <a:buChar char="•"/>
            </a:pPr>
            <a:endParaRPr lang="en-US" sz="800" b="1" dirty="0" smtClean="0"/>
          </a:p>
          <a:p>
            <a:pPr marL="109728" indent="-109728" defTabSz="960438">
              <a:spcBef>
                <a:spcPct val="20000"/>
              </a:spcBef>
              <a:buClr>
                <a:srgbClr val="000099"/>
              </a:buClr>
              <a:buSzPct val="125000"/>
              <a:buFont typeface="Arial" pitchFamily="34" charset="0"/>
              <a:buChar char="•"/>
            </a:pPr>
            <a:r>
              <a:rPr lang="en-US" sz="2000" b="1" dirty="0" smtClean="0"/>
              <a:t> Annular-Cascade, HPT Stage, and Stage +1/2 Testing in the Turbine Research Facility (3D)</a:t>
            </a:r>
          </a:p>
        </p:txBody>
      </p:sp>
    </p:spTree>
    <p:extLst>
      <p:ext uri="{BB962C8B-B14F-4D97-AF65-F5344CB8AC3E}">
        <p14:creationId xmlns:p14="http://schemas.microsoft.com/office/powerpoint/2010/main" val="17594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740" y="1269500"/>
            <a:ext cx="479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1) Vane bowing has been shown to be a viable method for redirecting shock waves to regions of the blade where their detrimental effects will be mitigated.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4740" y="2822579"/>
            <a:ext cx="47903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2) Surface normal projections from downstream vanes may be used to estimate the results of shock reflections on upstream blades.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Reduction of pressure fluctuations by 2 orders of magnitude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400" dirty="0" smtClean="0"/>
              <a:t>Translation of center of reflection by 42% span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9340" y="4918795"/>
            <a:ext cx="49840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3) Including the </a:t>
            </a:r>
            <a:r>
              <a:rPr lang="en-US" sz="1600" dirty="0" smtClean="0"/>
              <a:t>SNP method in </a:t>
            </a:r>
            <a:r>
              <a:rPr lang="en-US" sz="1600" dirty="0" smtClean="0"/>
              <a:t>the design of turbine airfoils holds significant advantages over an approach consisting exclusively of CFD simulations.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/>
              <a:t>Reduction of computational time per airfoil by 4 orders of magnitude</a:t>
            </a:r>
            <a:endParaRPr lang="en-US" sz="1400" dirty="0"/>
          </a:p>
        </p:txBody>
      </p:sp>
      <p:pic>
        <p:nvPicPr>
          <p:cNvPr id="30" name="Picture 29" descr="DFT_mag_base.jpg"/>
          <p:cNvPicPr/>
          <p:nvPr/>
        </p:nvPicPr>
        <p:blipFill rotWithShape="1">
          <a:blip r:embed="rId3" cstate="print"/>
          <a:srcRect l="33165" t="5797" r="29320" b="9421"/>
          <a:stretch/>
        </p:blipFill>
        <p:spPr bwMode="auto">
          <a:xfrm>
            <a:off x="5559782" y="3279080"/>
            <a:ext cx="740123" cy="1255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388560" y="2960080"/>
            <a:ext cx="1082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Baseline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26335" y="3980536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03477" y="3858460"/>
            <a:ext cx="9249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48% span</a:t>
            </a:r>
            <a:endParaRPr lang="en-US" sz="1100" dirty="0"/>
          </a:p>
        </p:txBody>
      </p:sp>
      <p:pic>
        <p:nvPicPr>
          <p:cNvPr id="38" name="Picture 37" descr="DFT_mag_m17g8.jpg"/>
          <p:cNvPicPr/>
          <p:nvPr/>
        </p:nvPicPr>
        <p:blipFill rotWithShape="1">
          <a:blip r:embed="rId4" cstate="print"/>
          <a:srcRect l="33165" t="5073" r="30952" b="8696"/>
          <a:stretch/>
        </p:blipFill>
        <p:spPr bwMode="auto">
          <a:xfrm>
            <a:off x="7266485" y="3249215"/>
            <a:ext cx="729895" cy="13155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7996443" y="4418507"/>
            <a:ext cx="1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73585" y="4296431"/>
            <a:ext cx="9249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6% span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6845161" y="2960079"/>
            <a:ext cx="1648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Normal Projection</a:t>
            </a:r>
            <a:endParaRPr lang="en-US" sz="1200" dirty="0"/>
          </a:p>
        </p:txBody>
      </p:sp>
      <p:pic>
        <p:nvPicPr>
          <p:cNvPr id="22" name="Picture 21" descr="reflection_m17g8_bottom.jpg"/>
          <p:cNvPicPr/>
          <p:nvPr/>
        </p:nvPicPr>
        <p:blipFill rotWithShape="1">
          <a:blip r:embed="rId5" cstate="print"/>
          <a:srcRect l="23049" t="21824" r="6963" b="25392"/>
          <a:stretch/>
        </p:blipFill>
        <p:spPr>
          <a:xfrm>
            <a:off x="5961162" y="5089659"/>
            <a:ext cx="2280451" cy="128948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275167" y="1139190"/>
            <a:ext cx="1414646" cy="1520825"/>
            <a:chOff x="6239035" y="1058563"/>
            <a:chExt cx="2232607" cy="2400180"/>
          </a:xfrm>
        </p:grpSpPr>
        <p:pic>
          <p:nvPicPr>
            <p:cNvPr id="23" name="Picture 22" descr="bowed_2v_3dview.png"/>
            <p:cNvPicPr>
              <a:picLocks noChangeAspect="1"/>
            </p:cNvPicPr>
            <p:nvPr/>
          </p:nvPicPr>
          <p:blipFill>
            <a:blip r:embed="rId6" cstate="print"/>
            <a:srcRect l="30301" t="16664" r="45694" b="59260"/>
            <a:stretch>
              <a:fillRect/>
            </a:stretch>
          </p:blipFill>
          <p:spPr>
            <a:xfrm>
              <a:off x="6239035" y="1058563"/>
              <a:ext cx="2232607" cy="1832073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7343972" y="1327680"/>
              <a:ext cx="45719" cy="6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7069848" y="1338128"/>
              <a:ext cx="485113" cy="2120615"/>
            </a:xfrm>
            <a:prstGeom prst="arc">
              <a:avLst>
                <a:gd name="adj1" fmla="val 16460069"/>
                <a:gd name="adj2" fmla="val 2022224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rot="8740814" flipH="1">
              <a:off x="6665547" y="2069346"/>
              <a:ext cx="1074646" cy="248635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8740814" flipH="1">
              <a:off x="6602489" y="1824461"/>
              <a:ext cx="1074646" cy="248635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8740814" flipH="1">
              <a:off x="6690710" y="1551091"/>
              <a:ext cx="900269" cy="219059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30200" y="1139190"/>
            <a:ext cx="8536039" cy="1520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0200" y="2797179"/>
            <a:ext cx="8536039" cy="1838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0200" y="4813300"/>
            <a:ext cx="8536039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Outline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973" y="1166242"/>
            <a:ext cx="82933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endParaRPr lang="en-US" dirty="0" smtClean="0"/>
          </a:p>
          <a:p>
            <a:pPr algn="ctr" hangingPunct="0"/>
            <a:endParaRPr lang="en-US" dirty="0"/>
          </a:p>
          <a:p>
            <a:pPr marL="285750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Causes of HCF Failure</a:t>
            </a:r>
            <a:endParaRPr lang="en-US" sz="2400" dirty="0"/>
          </a:p>
          <a:p>
            <a:pPr marL="285750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Method of 3D Aerodynamic Shaping</a:t>
            </a:r>
            <a:endParaRPr lang="en-US" sz="2400" dirty="0"/>
          </a:p>
          <a:p>
            <a:pPr marL="742950" lvl="1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Experimental Results - Benchmark</a:t>
            </a:r>
            <a:endParaRPr lang="en-US" sz="2000" dirty="0"/>
          </a:p>
          <a:p>
            <a:pPr marL="285750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Method of Surface Normal </a:t>
            </a:r>
            <a:r>
              <a:rPr lang="en-US" sz="2400" dirty="0" smtClean="0"/>
              <a:t>Projections (SNP)</a:t>
            </a:r>
            <a:endParaRPr lang="en-US" sz="2400" dirty="0"/>
          </a:p>
          <a:p>
            <a:pPr marL="742950" lvl="1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Experimental Results - Comparison</a:t>
            </a:r>
          </a:p>
          <a:p>
            <a:pPr marL="285750" indent="-285750" hangingPunct="0"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  <p:pic>
        <p:nvPicPr>
          <p:cNvPr id="4" name="Picture 3" descr="shock fluid dynamics_croppe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3997" y="1741153"/>
            <a:ext cx="718074" cy="990606"/>
          </a:xfrm>
          <a:prstGeom prst="rect">
            <a:avLst/>
          </a:prstGeom>
        </p:spPr>
      </p:pic>
      <p:pic>
        <p:nvPicPr>
          <p:cNvPr id="5" name="Picture 4" descr="bowed_2v_3dview.png"/>
          <p:cNvPicPr>
            <a:picLocks noChangeAspect="1"/>
          </p:cNvPicPr>
          <p:nvPr/>
        </p:nvPicPr>
        <p:blipFill>
          <a:blip r:embed="rId4" cstate="print"/>
          <a:srcRect l="30301" t="16664" r="45694" b="59260"/>
          <a:stretch>
            <a:fillRect/>
          </a:stretch>
        </p:blipFill>
        <p:spPr>
          <a:xfrm>
            <a:off x="7740703" y="2558648"/>
            <a:ext cx="991306" cy="8134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44943" y="2178400"/>
            <a:ext cx="25426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86729" y="3033990"/>
            <a:ext cx="1862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ean_fitness_vs_generation_all.png"/>
          <p:cNvPicPr>
            <a:picLocks noChangeAspect="1"/>
          </p:cNvPicPr>
          <p:nvPr/>
        </p:nvPicPr>
        <p:blipFill>
          <a:blip r:embed="rId5" cstate="print"/>
          <a:srcRect l="4546" t="5556" r="7568"/>
          <a:stretch>
            <a:fillRect/>
          </a:stretch>
        </p:blipFill>
        <p:spPr>
          <a:xfrm>
            <a:off x="6560204" y="3275167"/>
            <a:ext cx="1049506" cy="92276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118279" y="3736547"/>
            <a:ext cx="1369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flection_base_bottom.jpg"/>
          <p:cNvPicPr/>
          <p:nvPr/>
        </p:nvPicPr>
        <p:blipFill rotWithShape="1">
          <a:blip r:embed="rId6" cstate="print"/>
          <a:srcRect l="25586" t="12052" r="19070" b="20178"/>
          <a:stretch/>
        </p:blipFill>
        <p:spPr>
          <a:xfrm>
            <a:off x="7786698" y="4130038"/>
            <a:ext cx="883957" cy="81153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818124" y="4523104"/>
            <a:ext cx="730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econd_vane_blockage_cropped.png"/>
          <p:cNvPicPr/>
          <p:nvPr/>
        </p:nvPicPr>
        <p:blipFill rotWithShape="1">
          <a:blip r:embed="rId7" cstate="print"/>
          <a:srcRect l="29162" t="7774" r="24444" b="16255"/>
          <a:stretch/>
        </p:blipFill>
        <p:spPr bwMode="auto">
          <a:xfrm>
            <a:off x="6632774" y="4816056"/>
            <a:ext cx="809720" cy="994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5175606" y="5246754"/>
            <a:ext cx="131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790427" y="5797963"/>
            <a:ext cx="833802" cy="616682"/>
            <a:chOff x="4015203" y="5683526"/>
            <a:chExt cx="833802" cy="616682"/>
          </a:xfrm>
        </p:grpSpPr>
        <p:pic>
          <p:nvPicPr>
            <p:cNvPr id="26" name="Picture 25" descr="DFT_mag_opt.jpg"/>
            <p:cNvPicPr/>
            <p:nvPr/>
          </p:nvPicPr>
          <p:blipFill rotWithShape="1">
            <a:blip r:embed="rId8" cstate="print"/>
            <a:srcRect l="32973" t="5042" r="29189" b="9947"/>
            <a:stretch/>
          </p:blipFill>
          <p:spPr bwMode="auto">
            <a:xfrm>
              <a:off x="4015203" y="5683526"/>
              <a:ext cx="365809" cy="61668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Picture 26" descr="DFT_mag_m32g4.jpg"/>
            <p:cNvPicPr/>
            <p:nvPr/>
          </p:nvPicPr>
          <p:blipFill rotWithShape="1">
            <a:blip r:embed="rId9" cstate="print"/>
            <a:srcRect l="32691" t="6428" r="30330" b="8572"/>
            <a:stretch/>
          </p:blipFill>
          <p:spPr bwMode="auto">
            <a:xfrm>
              <a:off x="4494548" y="5686081"/>
              <a:ext cx="354457" cy="6115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2457722" y="6027798"/>
            <a:ext cx="5091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Shock Reflections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959" y="1236382"/>
            <a:ext cx="491224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hangingPunct="0"/>
            <a:r>
              <a:rPr lang="en-US" dirty="0" smtClean="0"/>
              <a:t>Unsteady </a:t>
            </a:r>
            <a:r>
              <a:rPr lang="en-US" dirty="0"/>
              <a:t>interactions in a </a:t>
            </a:r>
            <a:r>
              <a:rPr lang="en-US" dirty="0" smtClean="0"/>
              <a:t>high pressure contra-rotating turbine:</a:t>
            </a:r>
          </a:p>
          <a:p>
            <a:pPr algn="ctr" hangingPunct="0"/>
            <a:endParaRPr lang="en-US" dirty="0"/>
          </a:p>
          <a:p>
            <a:pPr hangingPunct="0">
              <a:spcAft>
                <a:spcPts val="600"/>
              </a:spcAft>
            </a:pPr>
            <a:r>
              <a:rPr lang="en-US" sz="1600" dirty="0" smtClean="0"/>
              <a:t>1) Unsteady </a:t>
            </a:r>
            <a:r>
              <a:rPr lang="en-US" sz="1600" dirty="0"/>
              <a:t>shock/boundary-layer </a:t>
            </a:r>
            <a:r>
              <a:rPr lang="en-US" sz="1600" dirty="0" smtClean="0"/>
              <a:t>interaction</a:t>
            </a:r>
            <a:endParaRPr lang="en-US" sz="1600" dirty="0"/>
          </a:p>
          <a:p>
            <a:pPr hangingPunct="0">
              <a:spcAft>
                <a:spcPts val="600"/>
              </a:spcAft>
            </a:pPr>
            <a:r>
              <a:rPr lang="en-US" sz="1600" dirty="0"/>
              <a:t>2) Shock/shear-layer </a:t>
            </a:r>
            <a:r>
              <a:rPr lang="en-US" sz="1600" dirty="0" smtClean="0"/>
              <a:t>interactions</a:t>
            </a:r>
            <a:endParaRPr lang="en-US" sz="1600" dirty="0"/>
          </a:p>
          <a:p>
            <a:pPr hangingPunct="0">
              <a:spcAft>
                <a:spcPts val="600"/>
              </a:spcAft>
            </a:pPr>
            <a:r>
              <a:rPr lang="en-US" sz="1600" dirty="0"/>
              <a:t>3) Moving shock/boundary-layer </a:t>
            </a:r>
            <a:r>
              <a:rPr lang="en-US" sz="1600" dirty="0" smtClean="0"/>
              <a:t>interaction</a:t>
            </a:r>
            <a:endParaRPr lang="en-US" sz="1600" dirty="0"/>
          </a:p>
          <a:p>
            <a:pPr hangingPunct="0">
              <a:spcAft>
                <a:spcPts val="600"/>
              </a:spcAft>
            </a:pPr>
            <a:r>
              <a:rPr lang="en-US" sz="1600" b="1" dirty="0"/>
              <a:t>4) Reflected shocks </a:t>
            </a:r>
            <a:endParaRPr lang="en-US" sz="1600" b="1" dirty="0" smtClean="0"/>
          </a:p>
          <a:p>
            <a:pPr hangingPunct="0">
              <a:spcAft>
                <a:spcPts val="600"/>
              </a:spcAft>
            </a:pPr>
            <a:r>
              <a:rPr lang="en-US" sz="1600" dirty="0" smtClean="0"/>
              <a:t>5</a:t>
            </a:r>
            <a:r>
              <a:rPr lang="en-US" sz="1600" dirty="0"/>
              <a:t>) Shock/shock interaction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8045" y="4184721"/>
            <a:ext cx="4976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“A decrease in the level of empiricism </a:t>
            </a:r>
            <a:r>
              <a:rPr lang="en-US" sz="1600" dirty="0" smtClean="0"/>
              <a:t>in [unsteady flows] </a:t>
            </a:r>
            <a:r>
              <a:rPr lang="en-US" sz="1600" dirty="0"/>
              <a:t>would be of significant value in the engine development process</a:t>
            </a:r>
            <a:r>
              <a:rPr lang="en-US" sz="1100" dirty="0" smtClean="0"/>
              <a:t>…”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-</a:t>
            </a:r>
            <a:r>
              <a:rPr lang="en-US" sz="1200" dirty="0" err="1"/>
              <a:t>Greitzer</a:t>
            </a:r>
            <a:r>
              <a:rPr lang="en-US" sz="1200" dirty="0"/>
              <a:t>, E. M., Tan, C. S., </a:t>
            </a:r>
            <a:r>
              <a:rPr lang="en-US" sz="1200" dirty="0" err="1"/>
              <a:t>Wisler</a:t>
            </a:r>
            <a:r>
              <a:rPr lang="en-US" sz="1200" dirty="0"/>
              <a:t>, D. C., </a:t>
            </a:r>
            <a:r>
              <a:rPr lang="en-US" sz="1200" dirty="0" err="1"/>
              <a:t>Adamczyk</a:t>
            </a:r>
            <a:r>
              <a:rPr lang="en-US" sz="1200" dirty="0"/>
              <a:t>, J. J., and </a:t>
            </a:r>
            <a:r>
              <a:rPr lang="en-US" sz="1200" dirty="0" err="1"/>
              <a:t>Strazisar</a:t>
            </a:r>
            <a:r>
              <a:rPr lang="en-US" sz="1200" dirty="0"/>
              <a:t>, A. J., 1994. </a:t>
            </a:r>
            <a:r>
              <a:rPr lang="en-US" sz="1200" dirty="0" smtClean="0"/>
              <a:t>“Unsteady </a:t>
            </a:r>
            <a:r>
              <a:rPr lang="en-US" sz="1200" dirty="0"/>
              <a:t>Flows in </a:t>
            </a:r>
            <a:r>
              <a:rPr lang="en-US" sz="1200" dirty="0" err="1"/>
              <a:t>Turbomachines</a:t>
            </a:r>
            <a:r>
              <a:rPr lang="en-US" sz="1200" dirty="0"/>
              <a:t>: Where’s the Beef?,” Unsteady Flows in </a:t>
            </a:r>
            <a:r>
              <a:rPr lang="en-US" sz="1200" dirty="0" err="1"/>
              <a:t>Aeropropulsion</a:t>
            </a:r>
            <a:r>
              <a:rPr lang="en-US" sz="1200" dirty="0"/>
              <a:t>, ASME AD-Vol. 40, pp. 1-11.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6" name="Picture 33" descr="closeup_ps"/>
          <p:cNvPicPr>
            <a:picLocks noChangeAspect="1" noChangeArrowheads="1"/>
          </p:cNvPicPr>
          <p:nvPr/>
        </p:nvPicPr>
        <p:blipFill>
          <a:blip r:embed="rId3"/>
          <a:srcRect l="28603" t="36531" r="37218" b="11342"/>
          <a:stretch>
            <a:fillRect/>
          </a:stretch>
        </p:blipFill>
        <p:spPr bwMode="auto">
          <a:xfrm>
            <a:off x="114520" y="1246365"/>
            <a:ext cx="3966895" cy="4534196"/>
          </a:xfrm>
          <a:prstGeom prst="rect">
            <a:avLst/>
          </a:prstGeom>
          <a:noFill/>
        </p:spPr>
      </p:pic>
      <p:sp>
        <p:nvSpPr>
          <p:cNvPr id="8" name="Down Arrow 7"/>
          <p:cNvSpPr/>
          <p:nvPr/>
        </p:nvSpPr>
        <p:spPr>
          <a:xfrm flipV="1">
            <a:off x="368300" y="5965372"/>
            <a:ext cx="520700" cy="475295"/>
          </a:xfrm>
          <a:prstGeom prst="downArrow">
            <a:avLst>
              <a:gd name="adj1" fmla="val 43548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520" y="646053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Rotation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9500" y="2473322"/>
            <a:ext cx="0" cy="650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1497" y="210399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oblique shock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05100" y="1559954"/>
            <a:ext cx="647700" cy="7287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0751" y="120332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reflection surface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82813" y="2331340"/>
            <a:ext cx="1497528" cy="771148"/>
          </a:xfrm>
          <a:prstGeom prst="straightConnector1">
            <a:avLst/>
          </a:prstGeom>
          <a:ln w="28575">
            <a:solidFill>
              <a:srgbClr val="FFFF00"/>
            </a:solidFill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059594" y="2416688"/>
            <a:ext cx="1620747" cy="1930400"/>
          </a:xfrm>
          <a:prstGeom prst="straightConnector1">
            <a:avLst/>
          </a:prstGeom>
          <a:ln w="28575">
            <a:solidFill>
              <a:srgbClr val="FFFF00"/>
            </a:solidFill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71550" y="4413244"/>
            <a:ext cx="840946" cy="501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3827" y="4962522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reflected shock</a:t>
            </a:r>
          </a:p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157015">
            <a:off x="140453" y="476515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2616156">
            <a:off x="2193181" y="45708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3157015">
            <a:off x="153153" y="33364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3157015">
            <a:off x="127753" y="1893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616156">
            <a:off x="2193181" y="16706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1336" y="2989943"/>
            <a:ext cx="2073349" cy="39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Shock Reflection Movement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Arc 3"/>
          <p:cNvSpPr/>
          <p:nvPr/>
        </p:nvSpPr>
        <p:spPr>
          <a:xfrm>
            <a:off x="2277783" y="1422406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2240" y="2828108"/>
            <a:ext cx="746526" cy="3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439177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4572000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5858699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2224" y="224971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Travel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03886" y="1175657"/>
            <a:ext cx="595085" cy="505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6900576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4300349" y="1449247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flipH="1">
            <a:off x="5433172" y="1449247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6719871" y="1449247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845989" y="2566847"/>
            <a:ext cx="1394762" cy="1219200"/>
            <a:chOff x="4494356" y="5115922"/>
            <a:chExt cx="1394762" cy="1219200"/>
          </a:xfrm>
        </p:grpSpPr>
        <p:sp>
          <p:nvSpPr>
            <p:cNvPr id="29" name="Right Arrow 28"/>
            <p:cNvSpPr/>
            <p:nvPr/>
          </p:nvSpPr>
          <p:spPr>
            <a:xfrm rot="10800000">
              <a:off x="4494356" y="5115922"/>
              <a:ext cx="1364343" cy="1219200"/>
            </a:xfrm>
            <a:prstGeom prst="rightArrow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45855" y="5413856"/>
              <a:ext cx="11432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</a:t>
              </a:r>
              <a:r>
                <a:rPr lang="en-US" sz="1600" dirty="0" smtClean="0">
                  <a:solidFill>
                    <a:schemeClr val="bg1"/>
                  </a:solidFill>
                </a:rPr>
                <a:t>elocity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of Medium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76400" y="5003800"/>
            <a:ext cx="16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hock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chemeClr val="accent2"/>
                </a:solidFill>
              </a:rPr>
              <a:t>ave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39909" y="2566847"/>
            <a:ext cx="1390729" cy="1219200"/>
            <a:chOff x="4273963" y="2552343"/>
            <a:chExt cx="1390729" cy="1219200"/>
          </a:xfrm>
        </p:grpSpPr>
        <p:sp>
          <p:nvSpPr>
            <p:cNvPr id="21" name="Right Arrow 20"/>
            <p:cNvSpPr/>
            <p:nvPr/>
          </p:nvSpPr>
          <p:spPr>
            <a:xfrm>
              <a:off x="4300349" y="2552343"/>
              <a:ext cx="1364343" cy="1219200"/>
            </a:xfrm>
            <a:prstGeom prst="rightArrow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73963" y="2858659"/>
              <a:ext cx="11432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Velocity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of Medium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40726" y="5018564"/>
            <a:ext cx="25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Reflected Shock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ave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2277783" y="1422406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822240" y="2828108"/>
            <a:ext cx="746526" cy="3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3439177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4572000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858699" y="1434743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4" y="224971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Travel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0159584">
            <a:off x="7518400" y="1013831"/>
            <a:ext cx="595085" cy="505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377233" y="2537822"/>
            <a:ext cx="1364343" cy="1219200"/>
          </a:xfrm>
          <a:prstGeom prst="rightArrow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5" name="Arc 14"/>
          <p:cNvSpPr/>
          <p:nvPr/>
        </p:nvSpPr>
        <p:spPr>
          <a:xfrm rot="20237924" flipH="1">
            <a:off x="4572001" y="2404715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0237924" flipH="1">
            <a:off x="5640588" y="1841809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20237924" flipH="1">
            <a:off x="6827606" y="1345238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701306" y="2524854"/>
            <a:ext cx="1318191" cy="1219200"/>
            <a:chOff x="5744848" y="2728050"/>
            <a:chExt cx="1318191" cy="1219200"/>
          </a:xfrm>
        </p:grpSpPr>
        <p:sp>
          <p:nvSpPr>
            <p:cNvPr id="18" name="Right Arrow 17"/>
            <p:cNvSpPr/>
            <p:nvPr/>
          </p:nvSpPr>
          <p:spPr>
            <a:xfrm rot="9300024">
              <a:off x="5744848" y="2728050"/>
              <a:ext cx="1318191" cy="1219200"/>
            </a:xfrm>
            <a:prstGeom prst="rightArrow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20045174">
              <a:off x="6015633" y="3093361"/>
              <a:ext cx="9798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Velocity</a:t>
              </a:r>
            </a:p>
          </p:txBody>
        </p:sp>
      </p:grpSp>
      <p:sp>
        <p:nvSpPr>
          <p:cNvPr id="21" name="Arc 20"/>
          <p:cNvSpPr/>
          <p:nvPr/>
        </p:nvSpPr>
        <p:spPr>
          <a:xfrm rot="20237924" flipH="1">
            <a:off x="3497509" y="3043844"/>
            <a:ext cx="545246" cy="34544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Shock Reflection Movement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0825" y="5003800"/>
            <a:ext cx="15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Shock Wave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643098">
            <a:off x="5165661" y="5451327"/>
            <a:ext cx="253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Reflected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hock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ave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5" grpId="0" animBg="1"/>
      <p:bldP spid="16" grpId="0" animBg="1"/>
      <p:bldP spid="17" grpId="0" animBg="1"/>
      <p:bldP spid="21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2"/>
                </a:solidFill>
              </a:rPr>
              <a:t>3D Aerodynamic Shaping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hitrt2_2v_3dview.png"/>
          <p:cNvPicPr>
            <a:picLocks noChangeAspect="1"/>
          </p:cNvPicPr>
          <p:nvPr/>
        </p:nvPicPr>
        <p:blipFill>
          <a:blip r:embed="rId3" cstate="print"/>
          <a:srcRect l="30301" t="16664" r="45454" b="59260"/>
          <a:stretch>
            <a:fillRect/>
          </a:stretch>
        </p:blipFill>
        <p:spPr>
          <a:xfrm>
            <a:off x="3390983" y="1552669"/>
            <a:ext cx="2269942" cy="1844327"/>
          </a:xfrm>
          <a:prstGeom prst="rect">
            <a:avLst/>
          </a:prstGeom>
        </p:spPr>
      </p:pic>
      <p:pic>
        <p:nvPicPr>
          <p:cNvPr id="5" name="Picture 4" descr="bowed_2v_3dview.png"/>
          <p:cNvPicPr>
            <a:picLocks noChangeAspect="1"/>
          </p:cNvPicPr>
          <p:nvPr/>
        </p:nvPicPr>
        <p:blipFill>
          <a:blip r:embed="rId4" cstate="print"/>
          <a:srcRect l="30301" t="18520" r="45454" b="59256"/>
          <a:stretch>
            <a:fillRect/>
          </a:stretch>
        </p:blipFill>
        <p:spPr>
          <a:xfrm>
            <a:off x="6068446" y="1625471"/>
            <a:ext cx="2362033" cy="1771525"/>
          </a:xfrm>
          <a:prstGeom prst="rect">
            <a:avLst/>
          </a:prstGeom>
        </p:spPr>
      </p:pic>
      <p:sp>
        <p:nvSpPr>
          <p:cNvPr id="6" name="TextBox 56"/>
          <p:cNvSpPr txBox="1"/>
          <p:nvPr/>
        </p:nvSpPr>
        <p:spPr>
          <a:xfrm>
            <a:off x="3991191" y="34917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7" name="TextBox 57"/>
          <p:cNvSpPr txBox="1"/>
          <p:nvPr/>
        </p:nvSpPr>
        <p:spPr>
          <a:xfrm>
            <a:off x="5962922" y="3477106"/>
            <a:ext cx="25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Reverse-Bowed</a:t>
            </a:r>
            <a:endParaRPr lang="en-US" dirty="0"/>
          </a:p>
        </p:txBody>
      </p:sp>
      <p:pic>
        <p:nvPicPr>
          <p:cNvPr id="8" name="Picture 7" descr="bowed_2v_3dview.png"/>
          <p:cNvPicPr>
            <a:picLocks noChangeAspect="1"/>
          </p:cNvPicPr>
          <p:nvPr/>
        </p:nvPicPr>
        <p:blipFill>
          <a:blip r:embed="rId5" cstate="print"/>
          <a:srcRect l="30301" t="16664" r="45694" b="59260"/>
          <a:stretch>
            <a:fillRect/>
          </a:stretch>
        </p:blipFill>
        <p:spPr>
          <a:xfrm>
            <a:off x="742316" y="1564923"/>
            <a:ext cx="2232607" cy="1832073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1425118" y="347710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Bowed</a:t>
            </a:r>
            <a:endParaRPr lang="en-US" dirty="0"/>
          </a:p>
        </p:txBody>
      </p:sp>
      <p:pic>
        <p:nvPicPr>
          <p:cNvPr id="13" name="Picture 12" descr="bowed_2v_2_b1ss_46e.png"/>
          <p:cNvPicPr>
            <a:picLocks noChangeAspect="1"/>
          </p:cNvPicPr>
          <p:nvPr/>
        </p:nvPicPr>
        <p:blipFill>
          <a:blip r:embed="rId6" cstate="print"/>
          <a:srcRect l="26702" t="9020" r="36931" b="12038"/>
          <a:stretch>
            <a:fillRect/>
          </a:stretch>
        </p:blipFill>
        <p:spPr>
          <a:xfrm>
            <a:off x="1357855" y="3893430"/>
            <a:ext cx="1117555" cy="2058403"/>
          </a:xfrm>
          <a:prstGeom prst="rect">
            <a:avLst/>
          </a:prstGeom>
        </p:spPr>
      </p:pic>
      <p:pic>
        <p:nvPicPr>
          <p:cNvPr id="14" name="Picture 13" descr="hitrt2_b1ss_dft46e.png"/>
          <p:cNvPicPr>
            <a:picLocks noChangeAspect="1"/>
          </p:cNvPicPr>
          <p:nvPr/>
        </p:nvPicPr>
        <p:blipFill>
          <a:blip r:embed="rId7" cstate="print"/>
          <a:srcRect l="26328" t="8797" r="36547" b="11798"/>
          <a:stretch>
            <a:fillRect/>
          </a:stretch>
        </p:blipFill>
        <p:spPr>
          <a:xfrm>
            <a:off x="3929651" y="3930811"/>
            <a:ext cx="1192605" cy="2091834"/>
          </a:xfrm>
          <a:prstGeom prst="rect">
            <a:avLst/>
          </a:prstGeom>
        </p:spPr>
      </p:pic>
      <p:pic>
        <p:nvPicPr>
          <p:cNvPr id="17" name="Picture 16" descr="hitrt2_b1ss_psd46e.png"/>
          <p:cNvPicPr>
            <a:picLocks noChangeAspect="1"/>
          </p:cNvPicPr>
          <p:nvPr/>
        </p:nvPicPr>
        <p:blipFill>
          <a:blip r:embed="rId8" cstate="print"/>
          <a:srcRect l="79913" t="5223" r="13653" b="11965"/>
          <a:stretch>
            <a:fillRect/>
          </a:stretch>
        </p:blipFill>
        <p:spPr bwMode="auto">
          <a:xfrm>
            <a:off x="8536003" y="3964935"/>
            <a:ext cx="205092" cy="215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8702077" y="6008318"/>
            <a:ext cx="156892" cy="1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8712710" y="3813651"/>
            <a:ext cx="156892" cy="1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 rot="16200000">
            <a:off x="8123899" y="4926317"/>
            <a:ext cx="15456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100 DFT mag. / Pt </a:t>
            </a:r>
            <a:r>
              <a:rPr lang="en-US" sz="1100" baseline="-25000" dirty="0" smtClean="0"/>
              <a:t>inlet</a:t>
            </a:r>
            <a:endParaRPr lang="en-US" sz="1100" baseline="-25000" dirty="0"/>
          </a:p>
        </p:txBody>
      </p:sp>
      <p:pic>
        <p:nvPicPr>
          <p:cNvPr id="21" name="Picture 20" descr="bowed2v_b1ss_dft46e.png"/>
          <p:cNvPicPr>
            <a:picLocks noChangeAspect="1"/>
          </p:cNvPicPr>
          <p:nvPr/>
        </p:nvPicPr>
        <p:blipFill>
          <a:blip r:embed="rId9" cstate="print"/>
          <a:srcRect l="26707" t="8562" r="36548" b="12034"/>
          <a:stretch>
            <a:fillRect/>
          </a:stretch>
        </p:blipFill>
        <p:spPr>
          <a:xfrm>
            <a:off x="6685909" y="3930810"/>
            <a:ext cx="1127108" cy="2053627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 rot="8740814" flipH="1">
            <a:off x="3755503" y="2604989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8740814" flipH="1">
            <a:off x="3755503" y="2364148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8740814" flipH="1">
            <a:off x="3885341" y="2089721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72000" y="1844488"/>
            <a:ext cx="11212" cy="1039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64083" y="182878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47253" y="183404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1573129" y="1844488"/>
            <a:ext cx="485113" cy="2120615"/>
          </a:xfrm>
          <a:prstGeom prst="arc">
            <a:avLst>
              <a:gd name="adj1" fmla="val 16460069"/>
              <a:gd name="adj2" fmla="val 202222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8740814" flipH="1">
            <a:off x="1168828" y="2575706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8740814" flipH="1">
            <a:off x="1105770" y="2330821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8740814" flipH="1">
            <a:off x="1193991" y="2057451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393163" y="1988257"/>
            <a:ext cx="359933" cy="2230286"/>
          </a:xfrm>
          <a:prstGeom prst="arc">
            <a:avLst>
              <a:gd name="adj1" fmla="val 16460069"/>
              <a:gd name="adj2" fmla="val 2071539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309241" y="2049517"/>
            <a:ext cx="73573" cy="1008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flipH="1">
            <a:off x="7120752" y="1564923"/>
            <a:ext cx="1033843" cy="3263254"/>
          </a:xfrm>
          <a:prstGeom prst="arc">
            <a:avLst>
              <a:gd name="adj1" fmla="val 16800382"/>
              <a:gd name="adj2" fmla="val 196619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54493" y="174996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9386795" flipH="1">
            <a:off x="6364989" y="2542410"/>
            <a:ext cx="1065690" cy="26175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9615655" flipH="1">
            <a:off x="6387396" y="2269562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9588432" flipH="1">
            <a:off x="6586460" y="2003030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6894783" y="1760690"/>
            <a:ext cx="1033843" cy="3263254"/>
          </a:xfrm>
          <a:prstGeom prst="arc">
            <a:avLst>
              <a:gd name="adj1" fmla="val 16800382"/>
              <a:gd name="adj2" fmla="val 1966194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1094" y="1054502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 vanes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4410068" y="-822403"/>
            <a:ext cx="271907" cy="4652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 flipV="1">
            <a:off x="4390000" y="3932255"/>
            <a:ext cx="271907" cy="4652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14149" y="642312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pressure distributions on upstream blades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596" y="28728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Root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97474" y="2101867"/>
            <a:ext cx="109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9454" y="1913565"/>
            <a:ext cx="46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Tip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3309" y="3052177"/>
            <a:ext cx="109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pc-mpg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46699" y="1913876"/>
            <a:ext cx="2081001" cy="47117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588399" y="4276076"/>
            <a:ext cx="17907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83999" y="1799576"/>
            <a:ext cx="0" cy="736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09399" y="5990576"/>
            <a:ext cx="0" cy="787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3236593" y="3909688"/>
            <a:ext cx="4271023" cy="279402"/>
          </a:xfrm>
          <a:prstGeom prst="curvedConnector3">
            <a:avLst>
              <a:gd name="adj1" fmla="val -12741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7"/>
          <p:cNvSpPr txBox="1"/>
          <p:nvPr/>
        </p:nvSpPr>
        <p:spPr>
          <a:xfrm>
            <a:off x="1811385" y="366813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Axial</a:t>
            </a:r>
            <a:endParaRPr lang="en-US" sz="2800" dirty="0"/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</a:rPr>
              <a:t>Engine Orientation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TextBox 27"/>
          <p:cNvSpPr txBox="1"/>
          <p:nvPr/>
        </p:nvSpPr>
        <p:spPr>
          <a:xfrm>
            <a:off x="3881109" y="1276356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Radial</a:t>
            </a:r>
            <a:endParaRPr lang="en-US" sz="2800" dirty="0"/>
          </a:p>
        </p:txBody>
      </p:sp>
      <p:sp>
        <p:nvSpPr>
          <p:cNvPr id="50" name="TextBox 27"/>
          <p:cNvSpPr txBox="1"/>
          <p:nvPr/>
        </p:nvSpPr>
        <p:spPr>
          <a:xfrm>
            <a:off x="5626100" y="5856316"/>
            <a:ext cx="260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Circumferential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8502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14183" y="231775"/>
            <a:ext cx="6315635" cy="533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2"/>
                </a:solidFill>
              </a:rPr>
              <a:t>3D Aerodynamic Shaping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hitrt2_2v_3dview.png"/>
          <p:cNvPicPr>
            <a:picLocks noChangeAspect="1"/>
          </p:cNvPicPr>
          <p:nvPr/>
        </p:nvPicPr>
        <p:blipFill>
          <a:blip r:embed="rId3" cstate="print"/>
          <a:srcRect l="30301" t="16664" r="45454" b="59260"/>
          <a:stretch>
            <a:fillRect/>
          </a:stretch>
        </p:blipFill>
        <p:spPr>
          <a:xfrm>
            <a:off x="3390983" y="1552669"/>
            <a:ext cx="2269942" cy="1844327"/>
          </a:xfrm>
          <a:prstGeom prst="rect">
            <a:avLst/>
          </a:prstGeom>
        </p:spPr>
      </p:pic>
      <p:pic>
        <p:nvPicPr>
          <p:cNvPr id="5" name="Picture 4" descr="bowed_2v_3dview.png"/>
          <p:cNvPicPr>
            <a:picLocks noChangeAspect="1"/>
          </p:cNvPicPr>
          <p:nvPr/>
        </p:nvPicPr>
        <p:blipFill>
          <a:blip r:embed="rId4" cstate="print"/>
          <a:srcRect l="30301" t="18520" r="45454" b="59256"/>
          <a:stretch>
            <a:fillRect/>
          </a:stretch>
        </p:blipFill>
        <p:spPr>
          <a:xfrm>
            <a:off x="6068446" y="1625471"/>
            <a:ext cx="2362033" cy="1771525"/>
          </a:xfrm>
          <a:prstGeom prst="rect">
            <a:avLst/>
          </a:prstGeom>
        </p:spPr>
      </p:pic>
      <p:sp>
        <p:nvSpPr>
          <p:cNvPr id="6" name="TextBox 56"/>
          <p:cNvSpPr txBox="1"/>
          <p:nvPr/>
        </p:nvSpPr>
        <p:spPr>
          <a:xfrm>
            <a:off x="3991191" y="34917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7" name="TextBox 57"/>
          <p:cNvSpPr txBox="1"/>
          <p:nvPr/>
        </p:nvSpPr>
        <p:spPr>
          <a:xfrm>
            <a:off x="5962922" y="3477106"/>
            <a:ext cx="25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Reverse-Bowed</a:t>
            </a:r>
            <a:endParaRPr lang="en-US" dirty="0"/>
          </a:p>
        </p:txBody>
      </p:sp>
      <p:pic>
        <p:nvPicPr>
          <p:cNvPr id="8" name="Picture 7" descr="bowed_2v_3dview.png"/>
          <p:cNvPicPr>
            <a:picLocks noChangeAspect="1"/>
          </p:cNvPicPr>
          <p:nvPr/>
        </p:nvPicPr>
        <p:blipFill>
          <a:blip r:embed="rId5" cstate="print"/>
          <a:srcRect l="30301" t="16664" r="45694" b="59260"/>
          <a:stretch>
            <a:fillRect/>
          </a:stretch>
        </p:blipFill>
        <p:spPr>
          <a:xfrm>
            <a:off x="742316" y="1564923"/>
            <a:ext cx="2232607" cy="1832073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1425118" y="347710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Bowed</a:t>
            </a:r>
            <a:endParaRPr lang="en-US" dirty="0"/>
          </a:p>
        </p:txBody>
      </p:sp>
      <p:pic>
        <p:nvPicPr>
          <p:cNvPr id="13" name="Picture 12" descr="bowed_2v_2_b1ss_46e.png"/>
          <p:cNvPicPr>
            <a:picLocks noChangeAspect="1"/>
          </p:cNvPicPr>
          <p:nvPr/>
        </p:nvPicPr>
        <p:blipFill>
          <a:blip r:embed="rId6" cstate="print"/>
          <a:srcRect l="26702" t="9020" r="36931" b="12038"/>
          <a:stretch>
            <a:fillRect/>
          </a:stretch>
        </p:blipFill>
        <p:spPr>
          <a:xfrm>
            <a:off x="1357855" y="3893430"/>
            <a:ext cx="1117555" cy="2058403"/>
          </a:xfrm>
          <a:prstGeom prst="rect">
            <a:avLst/>
          </a:prstGeom>
        </p:spPr>
      </p:pic>
      <p:pic>
        <p:nvPicPr>
          <p:cNvPr id="14" name="Picture 13" descr="hitrt2_b1ss_dft46e.png"/>
          <p:cNvPicPr>
            <a:picLocks noChangeAspect="1"/>
          </p:cNvPicPr>
          <p:nvPr/>
        </p:nvPicPr>
        <p:blipFill>
          <a:blip r:embed="rId7" cstate="print"/>
          <a:srcRect l="26328" t="8797" r="36547" b="11798"/>
          <a:stretch>
            <a:fillRect/>
          </a:stretch>
        </p:blipFill>
        <p:spPr>
          <a:xfrm>
            <a:off x="3929651" y="3930811"/>
            <a:ext cx="1192605" cy="2091834"/>
          </a:xfrm>
          <a:prstGeom prst="rect">
            <a:avLst/>
          </a:prstGeom>
        </p:spPr>
      </p:pic>
      <p:pic>
        <p:nvPicPr>
          <p:cNvPr id="17" name="Picture 16" descr="hitrt2_b1ss_psd46e.png"/>
          <p:cNvPicPr>
            <a:picLocks noChangeAspect="1"/>
          </p:cNvPicPr>
          <p:nvPr/>
        </p:nvPicPr>
        <p:blipFill>
          <a:blip r:embed="rId8" cstate="print"/>
          <a:srcRect l="79913" t="5223" r="13653" b="11965"/>
          <a:stretch>
            <a:fillRect/>
          </a:stretch>
        </p:blipFill>
        <p:spPr bwMode="auto">
          <a:xfrm>
            <a:off x="8536003" y="3964935"/>
            <a:ext cx="205092" cy="215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8702077" y="6008318"/>
            <a:ext cx="156892" cy="1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8712710" y="3813651"/>
            <a:ext cx="156892" cy="1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 rot="16200000">
            <a:off x="8123899" y="4926317"/>
            <a:ext cx="15456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100 DFT mag. / Pt </a:t>
            </a:r>
            <a:r>
              <a:rPr lang="en-US" sz="1100" baseline="-25000" dirty="0" smtClean="0"/>
              <a:t>inlet</a:t>
            </a:r>
            <a:endParaRPr lang="en-US" sz="1100" baseline="-25000" dirty="0"/>
          </a:p>
        </p:txBody>
      </p:sp>
      <p:pic>
        <p:nvPicPr>
          <p:cNvPr id="21" name="Picture 20" descr="bowed2v_b1ss_dft46e.png"/>
          <p:cNvPicPr>
            <a:picLocks noChangeAspect="1"/>
          </p:cNvPicPr>
          <p:nvPr/>
        </p:nvPicPr>
        <p:blipFill>
          <a:blip r:embed="rId9" cstate="print"/>
          <a:srcRect l="26707" t="8562" r="36548" b="12034"/>
          <a:stretch>
            <a:fillRect/>
          </a:stretch>
        </p:blipFill>
        <p:spPr>
          <a:xfrm>
            <a:off x="6685909" y="3930810"/>
            <a:ext cx="1127108" cy="2053627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 rot="8740814" flipH="1">
            <a:off x="3755503" y="2604989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8740814" flipH="1">
            <a:off x="3755503" y="2364148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8740814" flipH="1">
            <a:off x="3885341" y="2089721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72000" y="1844488"/>
            <a:ext cx="11212" cy="1039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64083" y="182878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47253" y="183404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1573129" y="1844488"/>
            <a:ext cx="485113" cy="2120615"/>
          </a:xfrm>
          <a:prstGeom prst="arc">
            <a:avLst>
              <a:gd name="adj1" fmla="val 16460069"/>
              <a:gd name="adj2" fmla="val 202222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8740814" flipH="1">
            <a:off x="1168828" y="2575706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8740814" flipH="1">
            <a:off x="1105770" y="2330821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8740814" flipH="1">
            <a:off x="1193991" y="2057451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393163" y="1988257"/>
            <a:ext cx="359933" cy="2230286"/>
          </a:xfrm>
          <a:prstGeom prst="arc">
            <a:avLst>
              <a:gd name="adj1" fmla="val 16460069"/>
              <a:gd name="adj2" fmla="val 2071539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309241" y="2049517"/>
            <a:ext cx="73573" cy="1008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flipH="1">
            <a:off x="7120752" y="1564923"/>
            <a:ext cx="1033843" cy="3263254"/>
          </a:xfrm>
          <a:prstGeom prst="arc">
            <a:avLst>
              <a:gd name="adj1" fmla="val 16800382"/>
              <a:gd name="adj2" fmla="val 196619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54493" y="1749960"/>
            <a:ext cx="45719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9386795" flipH="1">
            <a:off x="6364989" y="2542410"/>
            <a:ext cx="1065690" cy="26175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9615655" flipH="1">
            <a:off x="6387396" y="2269562"/>
            <a:ext cx="1074646" cy="24863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9588432" flipH="1">
            <a:off x="6586460" y="2003030"/>
            <a:ext cx="900269" cy="21905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6894783" y="1760690"/>
            <a:ext cx="1033843" cy="3263254"/>
          </a:xfrm>
          <a:prstGeom prst="arc">
            <a:avLst>
              <a:gd name="adj1" fmla="val 16800382"/>
              <a:gd name="adj2" fmla="val 1966194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1094" y="1054502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 vanes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4410068" y="-822403"/>
            <a:ext cx="271907" cy="4652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 flipV="1">
            <a:off x="4390000" y="3932255"/>
            <a:ext cx="271907" cy="4652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14149" y="642312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pressure distributions on upstream blades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596" y="28728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Root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97474" y="2101867"/>
            <a:ext cx="109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9454" y="1913565"/>
            <a:ext cx="46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Tip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3309" y="3052177"/>
            <a:ext cx="1091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FRL Clark">
      <a:dk1>
        <a:srgbClr val="151515"/>
      </a:dk1>
      <a:lt1>
        <a:srgbClr val="FFFFFF"/>
      </a:lt1>
      <a:dk2>
        <a:srgbClr val="000099"/>
      </a:dk2>
      <a:lt2>
        <a:srgbClr val="D8D8D8"/>
      </a:lt2>
      <a:accent1>
        <a:srgbClr val="000099"/>
      </a:accent1>
      <a:accent2>
        <a:srgbClr val="000099"/>
      </a:accent2>
      <a:accent3>
        <a:srgbClr val="FFCC00"/>
      </a:accent3>
      <a:accent4>
        <a:srgbClr val="0000FF"/>
      </a:accent4>
      <a:accent5>
        <a:srgbClr val="3333CC"/>
      </a:accent5>
      <a:accent6>
        <a:srgbClr val="3333CC"/>
      </a:accent6>
      <a:hlink>
        <a:srgbClr val="3333CC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849</Words>
  <Application>Microsoft Office PowerPoint</Application>
  <PresentationFormat>On-screen Show (4:3)</PresentationFormat>
  <Paragraphs>233</Paragraphs>
  <Slides>21</Slides>
  <Notes>17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clarkj1</dc:creator>
  <cp:lastModifiedBy>Braden</cp:lastModifiedBy>
  <cp:revision>476</cp:revision>
  <dcterms:created xsi:type="dcterms:W3CDTF">2008-07-16T15:53:08Z</dcterms:created>
  <dcterms:modified xsi:type="dcterms:W3CDTF">2013-01-06T04:46:38Z</dcterms:modified>
</cp:coreProperties>
</file>