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7" r:id="rId2"/>
    <p:sldId id="290" r:id="rId3"/>
    <p:sldId id="291" r:id="rId4"/>
    <p:sldId id="292" r:id="rId5"/>
    <p:sldId id="258" r:id="rId6"/>
    <p:sldId id="274" r:id="rId7"/>
    <p:sldId id="293" r:id="rId8"/>
    <p:sldId id="275" r:id="rId9"/>
    <p:sldId id="277" r:id="rId10"/>
    <p:sldId id="279" r:id="rId11"/>
    <p:sldId id="276" r:id="rId12"/>
    <p:sldId id="280" r:id="rId13"/>
    <p:sldId id="286" r:id="rId14"/>
    <p:sldId id="281" r:id="rId15"/>
    <p:sldId id="282" r:id="rId16"/>
    <p:sldId id="283" r:id="rId17"/>
    <p:sldId id="284" r:id="rId18"/>
    <p:sldId id="285" r:id="rId19"/>
    <p:sldId id="287" r:id="rId20"/>
    <p:sldId id="297" r:id="rId21"/>
    <p:sldId id="288" r:id="rId22"/>
    <p:sldId id="289" r:id="rId23"/>
    <p:sldId id="296" r:id="rId24"/>
    <p:sldId id="266" r:id="rId25"/>
    <p:sldId id="29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2" autoAdjust="0"/>
    <p:restoredTop sz="94660"/>
  </p:normalViewPr>
  <p:slideViewPr>
    <p:cSldViewPr>
      <p:cViewPr varScale="1">
        <p:scale>
          <a:sx n="84" d="100"/>
          <a:sy n="84" d="100"/>
        </p:scale>
        <p:origin x="137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L-Dominance</a:t>
            </a:r>
            <a:r>
              <a:rPr lang="en-US" sz="1800" baseline="0"/>
              <a:t> Benefit</a:t>
            </a:r>
          </a:p>
          <a:p>
            <a:pPr>
              <a:defRPr sz="1800"/>
            </a:pPr>
            <a:r>
              <a:rPr lang="en-US" sz="1800" baseline="0"/>
              <a:t>Over </a:t>
            </a:r>
            <a:r>
              <a:rPr lang="el-GR" sz="1800" b="0" i="0" u="none" strike="noStrike" baseline="0">
                <a:effectLst/>
              </a:rPr>
              <a:t>ε</a:t>
            </a:r>
            <a:r>
              <a:rPr lang="en-US" sz="1800" b="0" i="0" u="none" strike="noStrike" baseline="0">
                <a:effectLst/>
              </a:rPr>
              <a:t>-Dominance</a:t>
            </a:r>
            <a:endParaRPr lang="en-US" sz="18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Function Call Ratio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Sheet1!$A$2:$A$11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7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0.67</c:v>
                </c:pt>
                <c:pt idx="1">
                  <c:v>0.56999999999999995</c:v>
                </c:pt>
                <c:pt idx="2">
                  <c:v>0.51</c:v>
                </c:pt>
                <c:pt idx="3">
                  <c:v>0.43</c:v>
                </c:pt>
                <c:pt idx="4">
                  <c:v>0.39</c:v>
                </c:pt>
                <c:pt idx="5">
                  <c:v>0.36</c:v>
                </c:pt>
                <c:pt idx="6">
                  <c:v>0.17</c:v>
                </c:pt>
                <c:pt idx="7">
                  <c:v>0.16</c:v>
                </c:pt>
                <c:pt idx="8">
                  <c:v>0.16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2910208"/>
        <c:axId val="232905112"/>
      </c:scatterChart>
      <c:valAx>
        <c:axId val="232910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# Objectives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905112"/>
        <c:crosses val="autoZero"/>
        <c:crossBetween val="midCat"/>
      </c:valAx>
      <c:valAx>
        <c:axId val="232905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Function Call Ratio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9102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16F83-C90D-46DD-A9AA-CC80481AFB75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CF302-1262-46B2-A4B0-FE748DBC4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69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aseline="0" dirty="0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B494F5-303D-4043-938D-5A4A3BDFD054}" type="slidenum">
              <a:rPr lang="en-US" smtClean="0">
                <a:cs typeface="Arial" charset="0"/>
              </a:rPr>
              <a:pPr/>
              <a:t>1</a:t>
            </a:fld>
            <a:endParaRPr 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976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an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F-22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fighter</a:t>
            </a:r>
          </a:p>
          <a:p>
            <a:pPr lvl="0"/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inexpensive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a personal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 large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a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C-130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CF302-1262-46B2-A4B0-FE748DBC49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06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Pick</a:t>
            </a:r>
            <a:r>
              <a:rPr lang="en-US" baseline="0" dirty="0" smtClean="0"/>
              <a:t> out red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CF302-1262-46B2-A4B0-FE748DBC49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24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Eliminate</a:t>
            </a:r>
            <a:r>
              <a:rPr lang="en-US" baseline="0" dirty="0" smtClean="0"/>
              <a:t> pictures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CF302-1262-46B2-A4B0-FE748DBC49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87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Line up graphics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DC97B-71B6-4BA9-9959-C87E15EF152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2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13A5-490F-4480-8A71-50F338DDF2C4}" type="datetime1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3793-C92E-4F14-A170-7BFBF25C0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8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006C5-C96B-4160-90C5-ECDAD436144E}" type="datetime1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3793-C92E-4F14-A170-7BFBF25C0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4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1D1C-D422-4454-A0C0-73663AE2ACB8}" type="datetime1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3793-C92E-4F14-A170-7BFBF25C0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72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AC59-7348-46B4-B3B5-A36AF5EC6B1C}" type="datetime1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3C82-2BEF-420D-AE6E-4DBB9C33105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152400" y="152400"/>
            <a:ext cx="8839200" cy="1752600"/>
          </a:xfrm>
          <a:prstGeom prst="rect">
            <a:avLst/>
          </a:prstGeom>
          <a:solidFill>
            <a:srgbClr val="C0C0C0">
              <a:alpha val="30000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dirty="0">
              <a:solidFill>
                <a:srgbClr val="003366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983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CFCB-F79C-4E18-BA63-AF802121B8D0}" type="datetime1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1228" y="6487560"/>
            <a:ext cx="381000" cy="365125"/>
          </a:xfrm>
        </p:spPr>
        <p:txBody>
          <a:bodyPr/>
          <a:lstStyle/>
          <a:p>
            <a:fld id="{AA3B4C56-F71B-4848-827E-43D97031470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188720" y="208757"/>
            <a:ext cx="6766560" cy="877887"/>
          </a:xfrm>
          <a:prstGeom prst="rect">
            <a:avLst/>
          </a:prstGeom>
          <a:solidFill>
            <a:srgbClr val="C0C0C0">
              <a:alpha val="30000"/>
            </a:srgbClr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680" y="303806"/>
            <a:ext cx="731520" cy="68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f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1" y="208758"/>
            <a:ext cx="914400" cy="912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6810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C9D9-8283-49D8-A9D6-ADCD1FAB7613}" type="datetime1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1228" y="6487560"/>
            <a:ext cx="381000" cy="365125"/>
          </a:xfrm>
        </p:spPr>
        <p:txBody>
          <a:bodyPr/>
          <a:lstStyle/>
          <a:p>
            <a:fld id="{AA3B4C56-F71B-4848-827E-43D97031470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188720" y="208757"/>
            <a:ext cx="6766560" cy="877887"/>
          </a:xfrm>
          <a:prstGeom prst="rect">
            <a:avLst/>
          </a:prstGeom>
          <a:solidFill>
            <a:srgbClr val="C0C0C0">
              <a:alpha val="30000"/>
            </a:srgbClr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680" y="303806"/>
            <a:ext cx="731520" cy="68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f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1" y="208758"/>
            <a:ext cx="914400" cy="912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2999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C954-F277-4ED7-9B6C-001318579A83}" type="datetime1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1228" y="6487560"/>
            <a:ext cx="381000" cy="365125"/>
          </a:xfrm>
        </p:spPr>
        <p:txBody>
          <a:bodyPr/>
          <a:lstStyle/>
          <a:p>
            <a:fld id="{AA3B4C56-F71B-4848-827E-43D97031470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188720" y="208757"/>
            <a:ext cx="6766560" cy="877887"/>
          </a:xfrm>
          <a:prstGeom prst="rect">
            <a:avLst/>
          </a:prstGeom>
          <a:solidFill>
            <a:srgbClr val="C0C0C0">
              <a:alpha val="30000"/>
            </a:srgbClr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680" y="303806"/>
            <a:ext cx="731520" cy="68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f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1" y="208758"/>
            <a:ext cx="914400" cy="912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812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C954-F277-4ED7-9B6C-001318579A83}" type="datetime1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1228" y="6487560"/>
            <a:ext cx="381000" cy="365125"/>
          </a:xfrm>
        </p:spPr>
        <p:txBody>
          <a:bodyPr/>
          <a:lstStyle/>
          <a:p>
            <a:fld id="{AA3B4C56-F71B-4848-827E-43D97031470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188720" y="208757"/>
            <a:ext cx="6766560" cy="877887"/>
          </a:xfrm>
          <a:prstGeom prst="rect">
            <a:avLst/>
          </a:prstGeom>
          <a:solidFill>
            <a:srgbClr val="C0C0C0">
              <a:alpha val="30000"/>
            </a:srgbClr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680" y="303806"/>
            <a:ext cx="731520" cy="68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f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1" y="208758"/>
            <a:ext cx="914400" cy="912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01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C954-F277-4ED7-9B6C-001318579A83}" type="datetime1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1228" y="6487560"/>
            <a:ext cx="381000" cy="365125"/>
          </a:xfrm>
        </p:spPr>
        <p:txBody>
          <a:bodyPr/>
          <a:lstStyle/>
          <a:p>
            <a:fld id="{AA3B4C56-F71B-4848-827E-43D97031470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188720" y="208757"/>
            <a:ext cx="6766560" cy="877887"/>
          </a:xfrm>
          <a:prstGeom prst="rect">
            <a:avLst/>
          </a:prstGeom>
          <a:solidFill>
            <a:srgbClr val="C0C0C0">
              <a:alpha val="30000"/>
            </a:srgbClr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680" y="303806"/>
            <a:ext cx="731520" cy="68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f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1" y="208758"/>
            <a:ext cx="914400" cy="912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5371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C954-F277-4ED7-9B6C-001318579A83}" type="datetime1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1228" y="6487559"/>
            <a:ext cx="381000" cy="365125"/>
          </a:xfrm>
        </p:spPr>
        <p:txBody>
          <a:bodyPr/>
          <a:lstStyle/>
          <a:p>
            <a:fld id="{AA3B4C56-F71B-4848-827E-43D97031470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188720" y="208757"/>
            <a:ext cx="6766560" cy="877887"/>
          </a:xfrm>
          <a:prstGeom prst="rect">
            <a:avLst/>
          </a:prstGeom>
          <a:solidFill>
            <a:srgbClr val="C0C0C0">
              <a:alpha val="30000"/>
            </a:srgbClr>
          </a:solidFill>
          <a:ln w="635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680" y="303805"/>
            <a:ext cx="731520" cy="68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f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208757"/>
            <a:ext cx="914400" cy="912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8661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8820-C743-4A01-9D9D-ECC7F68A6006}" type="datetime1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3793-C92E-4F14-A170-7BFBF25C0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8174-C5F1-47A6-8E9B-0B4E7DA5783D}" type="datetime1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3793-C92E-4F14-A170-7BFBF25C0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1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6DAE-9E0C-484C-A80E-63C33FEAC5C0}" type="datetime1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3793-C92E-4F14-A170-7BFBF25C0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1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249E-A802-4CE5-85C3-0B1C7AC7C526}" type="datetime1">
              <a:rPr lang="en-US" smtClean="0"/>
              <a:t>3/2/2015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3793-C92E-4F14-A170-7BFBF25C0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2CE8-450A-46AF-B082-138D405656C4}" type="datetime1">
              <a:rPr lang="en-US" smtClean="0"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3793-C92E-4F14-A170-7BFBF25C0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4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172B-C624-44B2-BBBA-A2CFA9708355}" type="datetime1">
              <a:rPr lang="en-US" smtClean="0"/>
              <a:t>3/2/2015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3793-C92E-4F14-A170-7BFBF25C0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1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15D8-BFB4-4FC1-AC75-FE76352B8EE5}" type="datetime1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3793-C92E-4F14-A170-7BFBF25C0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9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8EB-8BC4-4FAF-9A10-E9C463FF4421}" type="datetime1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3793-C92E-4F14-A170-7BFBF25C0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6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D4AA7-364B-458E-BF53-DD6D8899DAA6}" type="datetime1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53793-C92E-4F14-A170-7BFBF25C0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jpeg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18.xml"/><Relationship Id="rId1" Type="http://schemas.openxmlformats.org/officeDocument/2006/relationships/video" Target="file:///C:\Documents%20and%20Settings\clarkj1\My%20Documents\presentations\TETS_08\jpc-mpg1.avi" TargetMode="External"/><Relationship Id="rId6" Type="http://schemas.openxmlformats.org/officeDocument/2006/relationships/chart" Target="../charts/char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210" y="2819400"/>
            <a:ext cx="4449278" cy="320040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Braden J. Hancock</a:t>
            </a:r>
          </a:p>
          <a:p>
            <a:pPr algn="ctr" eaLnBrk="1" hangingPunct="1"/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Advised by: </a:t>
            </a:r>
          </a:p>
          <a:p>
            <a:pPr lvl="0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Christopher 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A. Mattson</a:t>
            </a:r>
          </a:p>
          <a:p>
            <a:pPr lvl="0"/>
            <a:endParaRPr lang="en-US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Brigham 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Young University</a:t>
            </a:r>
          </a:p>
          <a:p>
            <a:pPr lvl="0"/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Dept. of Mechanical 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Engineering</a:t>
            </a:r>
          </a:p>
          <a:p>
            <a:pPr lvl="0"/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Honors Thesis Defense</a:t>
            </a:r>
          </a:p>
          <a:p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 March 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2015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11" name="Line 4"/>
          <p:cNvSpPr>
            <a:spLocks noChangeShapeType="1"/>
          </p:cNvSpPr>
          <p:nvPr/>
        </p:nvSpPr>
        <p:spPr bwMode="auto">
          <a:xfrm>
            <a:off x="4572000" y="2320608"/>
            <a:ext cx="0" cy="388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pic>
        <p:nvPicPr>
          <p:cNvPr id="17412" name="Picture 6" descr="f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2514600"/>
            <a:ext cx="1602910" cy="1599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413" name="Group 8"/>
          <p:cNvGrpSpPr>
            <a:grpSpLocks noChangeAspect="1"/>
          </p:cNvGrpSpPr>
          <p:nvPr/>
        </p:nvGrpSpPr>
        <p:grpSpPr bwMode="auto">
          <a:xfrm>
            <a:off x="5045456" y="4663440"/>
            <a:ext cx="3946144" cy="1280160"/>
            <a:chOff x="5603866" y="5334000"/>
            <a:chExt cx="3082934" cy="1000125"/>
          </a:xfrm>
        </p:grpSpPr>
        <p:pic>
          <p:nvPicPr>
            <p:cNvPr id="17414" name="Picture 5" descr="Picture 31.png"/>
            <p:cNvPicPr>
              <a:picLocks noChangeAspect="1"/>
            </p:cNvPicPr>
            <p:nvPr/>
          </p:nvPicPr>
          <p:blipFill>
            <a:blip r:embed="rId4"/>
            <a:srcRect t="40903" b="8374"/>
            <a:stretch>
              <a:fillRect/>
            </a:stretch>
          </p:blipFill>
          <p:spPr bwMode="auto">
            <a:xfrm>
              <a:off x="6586537" y="5334000"/>
              <a:ext cx="2100263" cy="1000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5" name="Picture 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603866" y="5372100"/>
              <a:ext cx="982671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2" descr="http://chans-net.org/sites/chans-net.org/files/NSF_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5146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2400" y="152400"/>
            <a:ext cx="8839200" cy="1752600"/>
          </a:xfrm>
          <a:prstGeom prst="rect">
            <a:avLst/>
          </a:prstGeom>
          <a:solidFill>
            <a:srgbClr val="969696">
              <a:alpha val="30196"/>
            </a:srgbClr>
          </a:solidFill>
          <a:ln w="9525"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332389" y="293687"/>
            <a:ext cx="8544911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L-Dominance: An Approximate-Domination Mechanism</a:t>
            </a:r>
          </a:p>
          <a:p>
            <a:r>
              <a:rPr lang="en-US" sz="2800" dirty="0"/>
              <a:t>for Adaptive Resolution of Pareto Frontiers</a:t>
            </a:r>
            <a:endParaRPr lang="en-US" sz="2800" b="1" dirty="0" smtClean="0">
              <a:solidFill>
                <a:schemeClr val="tx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184658"/>
      </p:ext>
    </p:extLst>
  </p:cSld>
  <p:clrMapOvr>
    <a:masterClrMapping/>
  </p:clrMapOvr>
  <p:transition spd="slow" advTm="26388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90676" y="304800"/>
            <a:ext cx="50934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4000" dirty="0" smtClean="0"/>
              <a:t>ε</a:t>
            </a:r>
            <a:r>
              <a:rPr lang="en-US" sz="4000" dirty="0" smtClean="0"/>
              <a:t>-Dominance Variations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61" y="2096584"/>
            <a:ext cx="2805591" cy="278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459" y="2115456"/>
            <a:ext cx="2801425" cy="2781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261" y="2189205"/>
            <a:ext cx="3036548" cy="29580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93525" y="4724400"/>
            <a:ext cx="599127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91000" y="4557490"/>
            <a:ext cx="599127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134682" y="4956813"/>
            <a:ext cx="599127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3854" y="5147221"/>
            <a:ext cx="259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Adaptive Rectangle Archiving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150120" y="5185174"/>
            <a:ext cx="259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Pareto-Adaptive</a:t>
            </a:r>
          </a:p>
          <a:p>
            <a:pPr algn="ctr"/>
            <a:r>
              <a:rPr lang="el-GR" sz="2400" dirty="0" smtClean="0"/>
              <a:t>ε</a:t>
            </a:r>
            <a:r>
              <a:rPr lang="en-US" sz="2400" dirty="0" smtClean="0"/>
              <a:t>-Dominance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6222139" y="5238215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Smart Pareto Filter</a:t>
            </a:r>
            <a:endParaRPr lang="en-US" sz="2400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830386" y="1520371"/>
            <a:ext cx="0" cy="4800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48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371600" y="381000"/>
            <a:ext cx="64008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Our Contribution</a:t>
            </a:r>
          </a:p>
        </p:txBody>
      </p:sp>
      <p:sp>
        <p:nvSpPr>
          <p:cNvPr id="20" name="Oval 19"/>
          <p:cNvSpPr/>
          <p:nvPr/>
        </p:nvSpPr>
        <p:spPr>
          <a:xfrm>
            <a:off x="1429657" y="2363756"/>
            <a:ext cx="4038600" cy="4038600"/>
          </a:xfrm>
          <a:prstGeom prst="ellipse">
            <a:avLst/>
          </a:prstGeom>
          <a:solidFill>
            <a:srgbClr val="95B3D7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65381" y="2363756"/>
            <a:ext cx="4049356" cy="4049356"/>
          </a:xfrm>
          <a:prstGeom prst="ellipse">
            <a:avLst/>
          </a:prstGeom>
          <a:solidFill>
            <a:srgbClr val="95B3D7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1111" y="1409648"/>
            <a:ext cx="28978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Mechanisms that satisfy EMO goals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656525" y="4114800"/>
            <a:ext cx="1830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L-Dominance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81600" y="1409648"/>
            <a:ext cx="3429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Mechanisms that exploit Pareto knees</a:t>
            </a:r>
            <a:endParaRPr lang="en-US" sz="2800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30820" y="4152223"/>
            <a:ext cx="1430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dirty="0" smtClean="0"/>
              <a:t>ε</a:t>
            </a:r>
            <a:r>
              <a:rPr lang="en-US" dirty="0" smtClean="0"/>
              <a:t>-Dominance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33986" y="2819314"/>
            <a:ext cx="21524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Adaptive Rectangle Archiving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29728" y="4040052"/>
            <a:ext cx="220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Pareto-Adaptive</a:t>
            </a:r>
          </a:p>
          <a:p>
            <a:pPr algn="ctr"/>
            <a:r>
              <a:rPr lang="el-GR" dirty="0" smtClean="0"/>
              <a:t>ε</a:t>
            </a:r>
            <a:r>
              <a:rPr lang="en-US" dirty="0" smtClean="0"/>
              <a:t>-Dominance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72449" y="5405209"/>
            <a:ext cx="220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Smart Pareto 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3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55" y="1409700"/>
            <a:ext cx="2662345" cy="27757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36" y="4460954"/>
            <a:ext cx="2254120" cy="232084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2062055" y="2524125"/>
            <a:ext cx="323851" cy="2952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57330" y="2209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323470" y="2701635"/>
            <a:ext cx="896729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+mn-lt"/>
              </a:rPr>
              <a:t>(1)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05800" y="4495800"/>
            <a:ext cx="896729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+mn-lt"/>
              </a:rPr>
              <a:t>(2)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062055" y="4733925"/>
            <a:ext cx="323851" cy="2952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57330" y="4419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24200" y="304800"/>
            <a:ext cx="28373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Lamé </a:t>
            </a:r>
            <a:r>
              <a:rPr lang="en-US" sz="4000" dirty="0" smtClean="0"/>
              <a:t>Curves</a:t>
            </a:r>
            <a:endParaRPr lang="en-US" sz="40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015" y="2395791"/>
            <a:ext cx="3981985" cy="110940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575" y="4114800"/>
            <a:ext cx="3913425" cy="1269082"/>
          </a:xfrm>
          <a:prstGeom prst="rect">
            <a:avLst/>
          </a:prstGeom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2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14600" y="1371600"/>
            <a:ext cx="4217771" cy="5304773"/>
            <a:chOff x="2411629" y="1477027"/>
            <a:chExt cx="4217771" cy="530477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629" y="1477027"/>
              <a:ext cx="4217771" cy="5228573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590800" y="3686628"/>
              <a:ext cx="3733800" cy="3575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14600" y="6424287"/>
              <a:ext cx="3733800" cy="3575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3124200" y="304800"/>
            <a:ext cx="28373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Lamé </a:t>
            </a:r>
            <a:r>
              <a:rPr lang="en-US" sz="4000" dirty="0" smtClean="0"/>
              <a:t>Curves</a:t>
            </a:r>
            <a:endParaRPr lang="en-US" sz="4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5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725" y="1981200"/>
            <a:ext cx="4583875" cy="439311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092396" y="304800"/>
            <a:ext cx="29274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L-Dominance</a:t>
            </a:r>
            <a:endParaRPr lang="en-US" sz="40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2553222" y="3784514"/>
            <a:ext cx="1371600" cy="1358464"/>
            <a:chOff x="1313307" y="3559771"/>
            <a:chExt cx="1371600" cy="1358464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307" y="3559771"/>
              <a:ext cx="1371600" cy="1358464"/>
            </a:xfrm>
            <a:prstGeom prst="rect">
              <a:avLst/>
            </a:prstGeom>
          </p:spPr>
        </p:pic>
        <p:sp>
          <p:nvSpPr>
            <p:cNvPr id="27" name="Oval 26"/>
            <p:cNvSpPr/>
            <p:nvPr/>
          </p:nvSpPr>
          <p:spPr>
            <a:xfrm flipH="1">
              <a:off x="1908502" y="4154310"/>
              <a:ext cx="181210" cy="16938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30674" y="3989106"/>
            <a:ext cx="1371600" cy="1358464"/>
            <a:chOff x="1338359" y="3572907"/>
            <a:chExt cx="1371600" cy="1358464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8359" y="3572907"/>
              <a:ext cx="1371600" cy="1358464"/>
            </a:xfrm>
            <a:prstGeom prst="rect">
              <a:avLst/>
            </a:prstGeom>
          </p:spPr>
        </p:pic>
        <p:sp>
          <p:nvSpPr>
            <p:cNvPr id="33" name="Oval 32"/>
            <p:cNvSpPr/>
            <p:nvPr/>
          </p:nvSpPr>
          <p:spPr>
            <a:xfrm flipH="1">
              <a:off x="1920193" y="4154310"/>
              <a:ext cx="181210" cy="16938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V="1">
            <a:off x="2514600" y="2084377"/>
            <a:ext cx="0" cy="3859223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 flipV="1">
            <a:off x="4444212" y="4013988"/>
            <a:ext cx="0" cy="3859223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4648200" y="5245884"/>
            <a:ext cx="1371600" cy="1358464"/>
            <a:chOff x="1313307" y="3559771"/>
            <a:chExt cx="1371600" cy="135846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307" y="3559771"/>
              <a:ext cx="1371600" cy="1358464"/>
            </a:xfrm>
            <a:prstGeom prst="rect">
              <a:avLst/>
            </a:prstGeom>
          </p:spPr>
        </p:pic>
        <p:sp>
          <p:nvSpPr>
            <p:cNvPr id="22" name="Oval 21"/>
            <p:cNvSpPr/>
            <p:nvPr/>
          </p:nvSpPr>
          <p:spPr>
            <a:xfrm flipH="1">
              <a:off x="1908502" y="4154310"/>
              <a:ext cx="181210" cy="16938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038600" y="5105400"/>
            <a:ext cx="1371600" cy="1358464"/>
            <a:chOff x="1313307" y="3559771"/>
            <a:chExt cx="1371600" cy="1358464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307" y="3559771"/>
              <a:ext cx="1371600" cy="1358464"/>
            </a:xfrm>
            <a:prstGeom prst="rect">
              <a:avLst/>
            </a:prstGeom>
          </p:spPr>
        </p:pic>
        <p:sp>
          <p:nvSpPr>
            <p:cNvPr id="30" name="Oval 29"/>
            <p:cNvSpPr/>
            <p:nvPr/>
          </p:nvSpPr>
          <p:spPr>
            <a:xfrm flipH="1">
              <a:off x="1908502" y="4154310"/>
              <a:ext cx="181210" cy="16938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0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33600" y="304800"/>
            <a:ext cx="48332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Analytical Comparison</a:t>
            </a:r>
            <a:endParaRPr lang="en-US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072034"/>
              </p:ext>
            </p:extLst>
          </p:nvPr>
        </p:nvGraphicFramePr>
        <p:xfrm>
          <a:off x="381000" y="1397000"/>
          <a:ext cx="8382000" cy="5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/>
                <a:gridCol w="2794000"/>
                <a:gridCol w="2794000"/>
              </a:tblGrid>
              <a:tr h="127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7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7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7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276600" y="1752600"/>
            <a:ext cx="24897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200" dirty="0" smtClean="0"/>
              <a:t>ε</a:t>
            </a:r>
            <a:r>
              <a:rPr lang="en-US" sz="3200" dirty="0" smtClean="0"/>
              <a:t>-Dominance 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6038318" y="1752600"/>
            <a:ext cx="24753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L</a:t>
            </a:r>
            <a:r>
              <a:rPr lang="en-US" sz="3200" dirty="0"/>
              <a:t>-</a:t>
            </a:r>
            <a:r>
              <a:rPr lang="en-US" sz="3200" dirty="0" smtClean="0"/>
              <a:t>Dominance 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38762" y="2743200"/>
            <a:ext cx="243303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Convergence </a:t>
            </a:r>
          </a:p>
          <a:p>
            <a:pPr algn="ctr"/>
            <a:r>
              <a:rPr lang="en-US" sz="3200" dirty="0" smtClean="0"/>
              <a:t>Guarantee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533400" y="4028182"/>
            <a:ext cx="23837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/>
              <a:t>Diversity </a:t>
            </a:r>
          </a:p>
          <a:p>
            <a:pPr algn="ctr"/>
            <a:r>
              <a:rPr lang="en-US" sz="3200" dirty="0" smtClean="0"/>
              <a:t>Maintenance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672382" y="5323582"/>
            <a:ext cx="210583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/>
              <a:t>Reasonable</a:t>
            </a:r>
          </a:p>
          <a:p>
            <a:pPr algn="ctr"/>
            <a:r>
              <a:rPr lang="en-US" sz="3200" dirty="0" smtClean="0"/>
              <a:t>Cost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871" y="2864892"/>
            <a:ext cx="930365" cy="8338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035" y="4119166"/>
            <a:ext cx="930365" cy="8338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199" y="5373440"/>
            <a:ext cx="930365" cy="8338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038" y="2773908"/>
            <a:ext cx="930365" cy="8338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202" y="4028182"/>
            <a:ext cx="930365" cy="83383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366" y="5282456"/>
            <a:ext cx="930365" cy="83383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0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54750" y="304800"/>
            <a:ext cx="25888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Advantages</a:t>
            </a:r>
            <a:endParaRPr lang="en-US" sz="4000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28600" y="1560205"/>
            <a:ext cx="8686800" cy="4525963"/>
          </a:xfrm>
        </p:spPr>
        <p:txBody>
          <a:bodyPr/>
          <a:lstStyle/>
          <a:p>
            <a:pPr>
              <a:lnSpc>
                <a:spcPct val="135000"/>
              </a:lnSpc>
            </a:pPr>
            <a:r>
              <a:rPr lang="en-US" dirty="0" smtClean="0"/>
              <a:t>Greater resolution of Pareto knees</a:t>
            </a:r>
          </a:p>
          <a:p>
            <a:pPr>
              <a:lnSpc>
                <a:spcPct val="135000"/>
              </a:lnSpc>
            </a:pPr>
            <a:r>
              <a:rPr lang="en-US" dirty="0" smtClean="0"/>
              <a:t>Guaranteed minimum distance b/w solutions: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400" y="4648970"/>
            <a:ext cx="7620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38400" y="3886200"/>
            <a:ext cx="7620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505200"/>
            <a:ext cx="2002912" cy="1983730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 flipH="1">
            <a:off x="3174722" y="4633909"/>
            <a:ext cx="181210" cy="1693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flipH="1">
            <a:off x="3048000" y="4508326"/>
            <a:ext cx="181210" cy="1693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flipH="1">
            <a:off x="5410200" y="4399846"/>
            <a:ext cx="181210" cy="1693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26" y="3723693"/>
            <a:ext cx="2002912" cy="1983730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 flipH="1">
            <a:off x="5660303" y="4620449"/>
            <a:ext cx="181210" cy="1693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1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71800" y="304800"/>
            <a:ext cx="31707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Disadvantages</a:t>
            </a:r>
            <a:endParaRPr lang="en-US" sz="4000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28600" y="1560205"/>
            <a:ext cx="8686800" cy="5069195"/>
          </a:xfrm>
        </p:spPr>
        <p:txBody>
          <a:bodyPr>
            <a:normAutofit/>
          </a:bodyPr>
          <a:lstStyle/>
          <a:p>
            <a:pPr>
              <a:lnSpc>
                <a:spcPct val="135000"/>
              </a:lnSpc>
            </a:pPr>
            <a:r>
              <a:rPr lang="en-US" dirty="0" smtClean="0"/>
              <a:t>Less intuitive parameter selection (e.g., </a:t>
            </a:r>
            <a:r>
              <a:rPr lang="en-US" i="1" dirty="0" smtClean="0"/>
              <a:t>p</a:t>
            </a:r>
            <a:r>
              <a:rPr lang="en-US" dirty="0" smtClean="0"/>
              <a:t>)</a:t>
            </a:r>
          </a:p>
          <a:p>
            <a:pPr>
              <a:lnSpc>
                <a:spcPct val="135000"/>
              </a:lnSpc>
            </a:pPr>
            <a:r>
              <a:rPr lang="en-US" dirty="0" smtClean="0"/>
              <a:t>Little difference if equal distribution is desired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19200" y="3733800"/>
            <a:ext cx="978930" cy="978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17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22003" y="4711860"/>
            <a:ext cx="978930" cy="978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202220" y="4711860"/>
            <a:ext cx="978930" cy="978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205023" y="5688115"/>
            <a:ext cx="978930" cy="978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81150" y="5688115"/>
            <a:ext cx="978930" cy="978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 rot="10800000">
            <a:off x="1538193" y="1066800"/>
            <a:ext cx="4846337" cy="5354309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H="1">
            <a:off x="1684969" y="4048061"/>
            <a:ext cx="181210" cy="1693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flipH="1">
            <a:off x="1970911" y="4849689"/>
            <a:ext cx="181210" cy="1693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flipH="1">
            <a:off x="2336193" y="5485147"/>
            <a:ext cx="181210" cy="1693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flipH="1">
            <a:off x="2954322" y="5980040"/>
            <a:ext cx="181210" cy="1693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flipH="1">
            <a:off x="3229571" y="6092887"/>
            <a:ext cx="181210" cy="1693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 rot="10800000">
            <a:off x="5303080" y="1066800"/>
            <a:ext cx="4846337" cy="5354309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22080" y="3712432"/>
            <a:ext cx="1088168" cy="1088168"/>
            <a:chOff x="6202616" y="3254634"/>
            <a:chExt cx="1088168" cy="1088168"/>
          </a:xfrm>
        </p:grpSpPr>
        <p:sp>
          <p:nvSpPr>
            <p:cNvPr id="2" name="Oval 1"/>
            <p:cNvSpPr/>
            <p:nvPr/>
          </p:nvSpPr>
          <p:spPr>
            <a:xfrm>
              <a:off x="6202616" y="3254634"/>
              <a:ext cx="1088168" cy="1088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 flipH="1">
              <a:off x="6656095" y="3714026"/>
              <a:ext cx="181210" cy="16938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153941" y="4392579"/>
            <a:ext cx="1088168" cy="1088168"/>
            <a:chOff x="6202616" y="3254634"/>
            <a:chExt cx="1088168" cy="1088168"/>
          </a:xfrm>
        </p:grpSpPr>
        <p:sp>
          <p:nvSpPr>
            <p:cNvPr id="39" name="Oval 38"/>
            <p:cNvSpPr/>
            <p:nvPr/>
          </p:nvSpPr>
          <p:spPr>
            <a:xfrm>
              <a:off x="6202616" y="3254634"/>
              <a:ext cx="1088168" cy="1088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 flipH="1">
              <a:off x="6656095" y="3714026"/>
              <a:ext cx="181210" cy="16938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705874" y="4881144"/>
            <a:ext cx="1088168" cy="1088168"/>
            <a:chOff x="6202616" y="3254634"/>
            <a:chExt cx="1088168" cy="1088168"/>
          </a:xfrm>
        </p:grpSpPr>
        <p:sp>
          <p:nvSpPr>
            <p:cNvPr id="42" name="Oval 41"/>
            <p:cNvSpPr/>
            <p:nvPr/>
          </p:nvSpPr>
          <p:spPr>
            <a:xfrm>
              <a:off x="6202616" y="3254634"/>
              <a:ext cx="1088168" cy="1088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 flipH="1">
              <a:off x="6656095" y="3714026"/>
              <a:ext cx="181210" cy="16938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265490" y="5536871"/>
            <a:ext cx="1088168" cy="1088168"/>
            <a:chOff x="6202616" y="3254634"/>
            <a:chExt cx="1088168" cy="1088168"/>
          </a:xfrm>
        </p:grpSpPr>
        <p:sp>
          <p:nvSpPr>
            <p:cNvPr id="45" name="Oval 44"/>
            <p:cNvSpPr/>
            <p:nvPr/>
          </p:nvSpPr>
          <p:spPr>
            <a:xfrm>
              <a:off x="6202616" y="3254634"/>
              <a:ext cx="1088168" cy="1088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flipH="1">
              <a:off x="6656095" y="3714026"/>
              <a:ext cx="181210" cy="16938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99082" y="5737860"/>
            <a:ext cx="1088168" cy="1088168"/>
            <a:chOff x="6202616" y="3254634"/>
            <a:chExt cx="1088168" cy="1088168"/>
          </a:xfrm>
        </p:grpSpPr>
        <p:sp>
          <p:nvSpPr>
            <p:cNvPr id="48" name="Oval 47"/>
            <p:cNvSpPr/>
            <p:nvPr/>
          </p:nvSpPr>
          <p:spPr>
            <a:xfrm>
              <a:off x="6202616" y="3254634"/>
              <a:ext cx="1088168" cy="1088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 flipH="1">
              <a:off x="6656095" y="3714026"/>
              <a:ext cx="181210" cy="16938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1650427" y="3085528"/>
            <a:ext cx="1909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dirty="0" smtClean="0"/>
              <a:t>ε</a:t>
            </a:r>
            <a:r>
              <a:rPr lang="en-US" sz="2400" dirty="0" smtClean="0"/>
              <a:t>-Dominance 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5901003" y="3070860"/>
            <a:ext cx="18309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L-Dominance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(p = 2)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195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7000" y="304800"/>
            <a:ext cx="37165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Simulation Setup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1371600"/>
            <a:ext cx="1676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2800" dirty="0" smtClean="0"/>
              <a:t>ε</a:t>
            </a:r>
            <a:r>
              <a:rPr lang="en-US" sz="2800" dirty="0" smtClean="0"/>
              <a:t>-MOEA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5486400" y="1371600"/>
            <a:ext cx="18928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“L</a:t>
            </a:r>
            <a:r>
              <a:rPr lang="en-US" sz="2800" dirty="0"/>
              <a:t>-</a:t>
            </a:r>
            <a:r>
              <a:rPr lang="en-US" sz="2800" dirty="0" smtClean="0"/>
              <a:t>MOEA”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1100408" y="3810000"/>
            <a:ext cx="299184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18081" y="2286000"/>
            <a:ext cx="1956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Initial Population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23403" y="3116133"/>
            <a:ext cx="1945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Populate Archive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100408" y="3943290"/>
            <a:ext cx="2991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Mate Population &amp; Archive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465251" y="4781490"/>
            <a:ext cx="2262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2000" b="1" dirty="0" smtClean="0">
                <a:solidFill>
                  <a:srgbClr val="FF0000"/>
                </a:solidFill>
              </a:rPr>
              <a:t>ε</a:t>
            </a:r>
            <a:r>
              <a:rPr lang="en-US" sz="2000" b="1" dirty="0" smtClean="0">
                <a:solidFill>
                  <a:srgbClr val="FF0000"/>
                </a:solidFill>
              </a:rPr>
              <a:t>-Dominance Check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01790" y="5638800"/>
            <a:ext cx="178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Update Archive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1100408" y="2122676"/>
            <a:ext cx="299184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00408" y="2971800"/>
            <a:ext cx="299184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00408" y="4648200"/>
            <a:ext cx="299184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22955" y="5486400"/>
            <a:ext cx="299184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18" idx="1"/>
          </p:cNvCxnSpPr>
          <p:nvPr/>
        </p:nvCxnSpPr>
        <p:spPr>
          <a:xfrm flipH="1">
            <a:off x="762000" y="5829300"/>
            <a:ext cx="360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71526" y="4138615"/>
            <a:ext cx="0" cy="16955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7" idx="1"/>
          </p:cNvCxnSpPr>
          <p:nvPr/>
        </p:nvCxnSpPr>
        <p:spPr>
          <a:xfrm>
            <a:off x="762000" y="4143345"/>
            <a:ext cx="338408" cy="9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986608" y="3810000"/>
            <a:ext cx="299184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504281" y="2286000"/>
            <a:ext cx="1956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Initial Population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5509603" y="3116133"/>
            <a:ext cx="1945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Populate Archive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4986608" y="3943290"/>
            <a:ext cx="2991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Mate Population &amp; Archive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5345039" y="4781490"/>
            <a:ext cx="2274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L-Dominance Check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87990" y="5638800"/>
            <a:ext cx="178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Update Archive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4986608" y="2122676"/>
            <a:ext cx="299184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986608" y="2971800"/>
            <a:ext cx="299184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86608" y="4648200"/>
            <a:ext cx="299184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009155" y="5486400"/>
            <a:ext cx="299184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8" idx="1"/>
          </p:cNvCxnSpPr>
          <p:nvPr/>
        </p:nvCxnSpPr>
        <p:spPr>
          <a:xfrm flipH="1">
            <a:off x="4648200" y="5829300"/>
            <a:ext cx="360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657726" y="4138615"/>
            <a:ext cx="0" cy="16955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9" idx="1"/>
          </p:cNvCxnSpPr>
          <p:nvPr/>
        </p:nvCxnSpPr>
        <p:spPr>
          <a:xfrm>
            <a:off x="4648200" y="4143345"/>
            <a:ext cx="338408" cy="9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46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67000" y="304800"/>
            <a:ext cx="37165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Simulation Setup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285973" y="1954143"/>
            <a:ext cx="2340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Input Parameters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199155" y="1828800"/>
            <a:ext cx="253464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99155" y="2971800"/>
            <a:ext cx="253464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41357" y="4223084"/>
            <a:ext cx="2434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Knee Resolution X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199155" y="4114800"/>
            <a:ext cx="253464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8" idx="2"/>
            <a:endCxn id="9" idx="0"/>
          </p:cNvCxnSpPr>
          <p:nvPr/>
        </p:nvCxnSpPr>
        <p:spPr>
          <a:xfrm>
            <a:off x="2466478" y="2514600"/>
            <a:ext cx="0" cy="4572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466478" y="3657600"/>
            <a:ext cx="0" cy="4572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55908" y="1957111"/>
            <a:ext cx="2340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Input Parameters</a:t>
            </a:r>
            <a:endParaRPr lang="en-US" sz="2800" dirty="0"/>
          </a:p>
        </p:txBody>
      </p:sp>
      <p:sp>
        <p:nvSpPr>
          <p:cNvPr id="20" name="Rectangle 19"/>
          <p:cNvSpPr/>
          <p:nvPr/>
        </p:nvSpPr>
        <p:spPr>
          <a:xfrm>
            <a:off x="5466355" y="1828800"/>
            <a:ext cx="253464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66355" y="2971800"/>
            <a:ext cx="253464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508557" y="4223084"/>
            <a:ext cx="2434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Knee Resolution X</a:t>
            </a:r>
            <a:endParaRPr lang="en-US" sz="2800" dirty="0"/>
          </a:p>
        </p:txBody>
      </p:sp>
      <p:sp>
        <p:nvSpPr>
          <p:cNvPr id="23" name="Rectangle 22"/>
          <p:cNvSpPr/>
          <p:nvPr/>
        </p:nvSpPr>
        <p:spPr>
          <a:xfrm>
            <a:off x="5466355" y="4114800"/>
            <a:ext cx="253464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endCxn id="20" idx="1"/>
          </p:cNvCxnSpPr>
          <p:nvPr/>
        </p:nvCxnSpPr>
        <p:spPr>
          <a:xfrm flipV="1">
            <a:off x="3733800" y="2171700"/>
            <a:ext cx="1732555" cy="226817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70283" y="5546467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00FF"/>
                </a:solidFill>
              </a:rPr>
              <a:t>=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73383" y="5105400"/>
            <a:ext cx="421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0000FF"/>
                </a:solidFill>
              </a:rPr>
              <a:t>?</a:t>
            </a:r>
            <a:endParaRPr lang="en-US" sz="4000" dirty="0" smtClean="0">
              <a:solidFill>
                <a:srgbClr val="0000FF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705600" y="2514600"/>
            <a:ext cx="0" cy="4572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705600" y="3657600"/>
            <a:ext cx="0" cy="4572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85489" y="3090264"/>
            <a:ext cx="1200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L</a:t>
            </a:r>
            <a:r>
              <a:rPr lang="en-US" sz="2400" dirty="0">
                <a:solidFill>
                  <a:srgbClr val="00B050"/>
                </a:solidFill>
              </a:rPr>
              <a:t>-</a:t>
            </a:r>
            <a:r>
              <a:rPr lang="en-US" sz="2400" dirty="0" smtClean="0">
                <a:solidFill>
                  <a:srgbClr val="00B050"/>
                </a:solidFill>
              </a:rPr>
              <a:t>MOEA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19200" y="5648980"/>
            <a:ext cx="2469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Cost of L</a:t>
            </a:r>
            <a:r>
              <a:rPr lang="en-US" sz="2800" dirty="0">
                <a:solidFill>
                  <a:srgbClr val="00B050"/>
                </a:solidFill>
              </a:rPr>
              <a:t>-</a:t>
            </a:r>
            <a:r>
              <a:rPr lang="en-US" sz="2800" dirty="0" smtClean="0">
                <a:solidFill>
                  <a:srgbClr val="00B050"/>
                </a:solidFill>
              </a:rPr>
              <a:t>MOEA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47046" y="3078834"/>
            <a:ext cx="1210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2400" dirty="0" smtClean="0">
                <a:solidFill>
                  <a:srgbClr val="FF0000"/>
                </a:solidFill>
              </a:rPr>
              <a:t>ε</a:t>
            </a:r>
            <a:r>
              <a:rPr lang="en-US" sz="2400" dirty="0" smtClean="0">
                <a:solidFill>
                  <a:srgbClr val="FF0000"/>
                </a:solidFill>
              </a:rPr>
              <a:t>-MOEA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19102" y="5637550"/>
            <a:ext cx="2481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Cost of </a:t>
            </a:r>
            <a:r>
              <a:rPr lang="el-GR" sz="2800" dirty="0" smtClean="0">
                <a:solidFill>
                  <a:srgbClr val="FF0000"/>
                </a:solidFill>
              </a:rPr>
              <a:t>ε</a:t>
            </a:r>
            <a:r>
              <a:rPr lang="en-US" sz="2800" dirty="0" smtClean="0">
                <a:solidFill>
                  <a:srgbClr val="FF0000"/>
                </a:solidFill>
              </a:rPr>
              <a:t>-MOEA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68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716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Motivation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099836" y="4419601"/>
            <a:ext cx="944328" cy="2336033"/>
            <a:chOff x="4008672" y="4245864"/>
            <a:chExt cx="944328" cy="2336033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026960" y="4278126"/>
              <a:ext cx="926040" cy="230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4008672" y="4245864"/>
              <a:ext cx="24024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0" name="Picture 6" descr="http://upload.wikimedia.org/wikipedia/commons/1/1e/F-22_Raptor_edit1_(cropped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48" y="2971800"/>
            <a:ext cx="2409952" cy="180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67024" y="1550345"/>
            <a:ext cx="2409952" cy="175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richard-seaman.com/Aircraft/AirShows/PointMugu2004/Highlights/C130jBanking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4" t="1607" r="1527" b="13103"/>
          <a:stretch/>
        </p:blipFill>
        <p:spPr bwMode="auto">
          <a:xfrm>
            <a:off x="6429248" y="2971800"/>
            <a:ext cx="2409952" cy="179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4572000" y="3505200"/>
            <a:ext cx="0" cy="838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953000" y="4191000"/>
            <a:ext cx="1219200" cy="2873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971800" y="4208463"/>
            <a:ext cx="1219200" cy="2873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20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9754"/>
          <a:stretch/>
        </p:blipFill>
        <p:spPr>
          <a:xfrm>
            <a:off x="723900" y="1786890"/>
            <a:ext cx="3886200" cy="3514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04514" y="5618500"/>
            <a:ext cx="1383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2800" dirty="0" smtClean="0">
                <a:solidFill>
                  <a:srgbClr val="FF0000"/>
                </a:solidFill>
              </a:rPr>
              <a:t>ε</a:t>
            </a:r>
            <a:r>
              <a:rPr lang="en-US" sz="2800" dirty="0" smtClean="0">
                <a:solidFill>
                  <a:srgbClr val="FF0000"/>
                </a:solidFill>
              </a:rPr>
              <a:t>-MOEA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81455" y="5607071"/>
            <a:ext cx="1370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L-MOEA</a:t>
            </a:r>
            <a:endParaRPr lang="en-US" sz="3200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2217"/>
          <a:stretch/>
        </p:blipFill>
        <p:spPr>
          <a:xfrm>
            <a:off x="4648200" y="1809750"/>
            <a:ext cx="3695700" cy="35147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667000" y="304800"/>
            <a:ext cx="37165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Simulation Setup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0303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6010" y="304800"/>
            <a:ext cx="44773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Simulation Problems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2286000"/>
            <a:ext cx="875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Circle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2285999"/>
            <a:ext cx="1019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DTLZ2	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072169" y="2285999"/>
            <a:ext cx="95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DTLZ7</a:t>
            </a:r>
            <a:endParaRPr lang="en-US" sz="2800" dirty="0"/>
          </a:p>
        </p:txBody>
      </p:sp>
      <p:pic>
        <p:nvPicPr>
          <p:cNvPr id="4098" name="Picture 2" descr="http://a.fsdn.com/con/app/proj/pagmo/screenshots/dtlz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8" t="13333" r="16042" b="9333"/>
          <a:stretch/>
        </p:blipFill>
        <p:spPr bwMode="auto">
          <a:xfrm>
            <a:off x="2868537" y="3440772"/>
            <a:ext cx="2917680" cy="245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flipV="1">
            <a:off x="381000" y="3657600"/>
            <a:ext cx="0" cy="2018889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V="1">
            <a:off x="1390855" y="4667044"/>
            <a:ext cx="0" cy="2018889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05992" y="3657600"/>
            <a:ext cx="2018888" cy="20188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flipH="1">
            <a:off x="1331847" y="5606613"/>
            <a:ext cx="115953" cy="10838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flipH="1">
            <a:off x="330200" y="4648200"/>
            <a:ext cx="115953" cy="10838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flipH="1">
            <a:off x="950847" y="5517713"/>
            <a:ext cx="115953" cy="10838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flipH="1">
            <a:off x="698500" y="5346700"/>
            <a:ext cx="115953" cy="10838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flipH="1">
            <a:off x="569847" y="5226487"/>
            <a:ext cx="115953" cy="10838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flipH="1">
            <a:off x="415794" y="4978400"/>
            <a:ext cx="115953" cy="10838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delta.cs.cinvestav.mx/~ccoello/EMOO/testfuncs/mopfigs/dtlz7funb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7" t="13252" r="17629" b="4580"/>
          <a:stretch/>
        </p:blipFill>
        <p:spPr bwMode="auto">
          <a:xfrm>
            <a:off x="6056128" y="3521292"/>
            <a:ext cx="2895600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797798" y="6096000"/>
            <a:ext cx="1235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(convex)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3705156" y="6096000"/>
            <a:ext cx="1381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(concave)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6901963" y="6096000"/>
            <a:ext cx="129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(disjoint)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556111" y="1362058"/>
            <a:ext cx="1679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(2D, 3D, 4D)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996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14600"/>
            <a:ext cx="8391525" cy="30003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22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51142" y="304800"/>
            <a:ext cx="40020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Simulation Results</a:t>
            </a:r>
            <a:endParaRPr lang="en-US" sz="4000" dirty="0"/>
          </a:p>
        </p:txBody>
      </p:sp>
      <p:sp>
        <p:nvSpPr>
          <p:cNvPr id="11" name="Rectangle 10"/>
          <p:cNvSpPr/>
          <p:nvPr/>
        </p:nvSpPr>
        <p:spPr>
          <a:xfrm>
            <a:off x="2283950" y="5204460"/>
            <a:ext cx="6564775" cy="22184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96829" y="1448818"/>
            <a:ext cx="2359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Dimensionality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670784" y="2057400"/>
            <a:ext cx="41872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24927" y="6081315"/>
            <a:ext cx="3374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Advantage of L-MOEA</a:t>
            </a:r>
            <a:endParaRPr lang="en-US" sz="3200" dirty="0">
              <a:solidFill>
                <a:srgbClr val="0070C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518384" y="5943600"/>
            <a:ext cx="418721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19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2954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Engineering Application</a:t>
            </a:r>
          </a:p>
        </p:txBody>
      </p:sp>
      <p:pic>
        <p:nvPicPr>
          <p:cNvPr id="4" name="jpc-mpg1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81000" y="2436758"/>
            <a:ext cx="702700" cy="1591018"/>
          </a:xfrm>
          <a:prstGeom prst="rect">
            <a:avLst/>
          </a:prstGeom>
        </p:spPr>
      </p:pic>
      <p:pic>
        <p:nvPicPr>
          <p:cNvPr id="5" name="Picture 4" descr="hitrt2_2v_3dview.png"/>
          <p:cNvPicPr>
            <a:picLocks noChangeAspect="1"/>
          </p:cNvPicPr>
          <p:nvPr/>
        </p:nvPicPr>
        <p:blipFill>
          <a:blip r:embed="rId4" cstate="print"/>
          <a:srcRect l="30301" t="16664" r="45454" b="59260"/>
          <a:stretch>
            <a:fillRect/>
          </a:stretch>
        </p:blipFill>
        <p:spPr>
          <a:xfrm>
            <a:off x="3475351" y="2858869"/>
            <a:ext cx="1023148" cy="8313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83700" y="4089035"/>
            <a:ext cx="212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hours/function call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23</a:t>
            </a:fld>
            <a:endParaRPr lang="en-US" dirty="0"/>
          </a:p>
        </p:txBody>
      </p:sp>
      <p:pic>
        <p:nvPicPr>
          <p:cNvPr id="15" name="Picture 33" descr="closeup_ps"/>
          <p:cNvPicPr>
            <a:picLocks noChangeAspect="1" noChangeArrowheads="1"/>
          </p:cNvPicPr>
          <p:nvPr/>
        </p:nvPicPr>
        <p:blipFill>
          <a:blip r:embed="rId5"/>
          <a:srcRect l="28603" t="36531" r="37218" b="11342"/>
          <a:stretch>
            <a:fillRect/>
          </a:stretch>
        </p:blipFill>
        <p:spPr bwMode="auto">
          <a:xfrm>
            <a:off x="1796201" y="2671169"/>
            <a:ext cx="1023157" cy="1169478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653160" y="1563469"/>
            <a:ext cx="3309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Turbine Airfoil Optimization with</a:t>
            </a:r>
          </a:p>
          <a:p>
            <a:pPr algn="ctr"/>
            <a:r>
              <a:rPr lang="en-US" dirty="0" smtClean="0"/>
              <a:t>3D Unsteady RANS Analysis (CFD)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295400" y="3232267"/>
            <a:ext cx="33749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971800" y="3232267"/>
            <a:ext cx="33749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13977" y="1287342"/>
            <a:ext cx="0" cy="3657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81000" y="4953000"/>
            <a:ext cx="83477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64149" y="4394973"/>
            <a:ext cx="130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 objectives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9650" y="5279518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Estimated reduction in computational cost:</a:t>
            </a:r>
          </a:p>
          <a:p>
            <a:pPr algn="ctr"/>
            <a:r>
              <a:rPr lang="en-US" sz="6000" dirty="0" smtClean="0">
                <a:solidFill>
                  <a:srgbClr val="00B050"/>
                </a:solidFill>
              </a:rPr>
              <a:t>35x </a:t>
            </a:r>
            <a:endParaRPr lang="en-US" sz="6000" dirty="0">
              <a:solidFill>
                <a:srgbClr val="00B050"/>
              </a:solidFill>
            </a:endParaRP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8426180"/>
              </p:ext>
            </p:extLst>
          </p:nvPr>
        </p:nvGraphicFramePr>
        <p:xfrm>
          <a:off x="4986850" y="1536799"/>
          <a:ext cx="3657600" cy="3200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303241729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>
                <p:cTn id="2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http://a.fsdn.com/con/app/proj/pagmo/screenshots/dtlz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8" t="13333" r="16042" b="9333"/>
          <a:stretch/>
        </p:blipFill>
        <p:spPr bwMode="auto">
          <a:xfrm>
            <a:off x="7086600" y="5051288"/>
            <a:ext cx="1462137" cy="122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2954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Conclusions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6962" y="1314271"/>
            <a:ext cx="8688439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4800" y="1524000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 smtClean="0"/>
              <a:t>) </a:t>
            </a:r>
            <a:r>
              <a:rPr lang="el-GR" sz="2400" dirty="0" smtClean="0"/>
              <a:t>ε</a:t>
            </a:r>
            <a:r>
              <a:rPr lang="en-US" sz="2400" dirty="0" smtClean="0"/>
              <a:t>-Dominance provides guaranteed convergence and diversity preservation at a reasonable computational cost.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226962" y="3143071"/>
            <a:ext cx="8688439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6961" y="4998379"/>
            <a:ext cx="8688439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925" y="3227274"/>
            <a:ext cx="1447675" cy="150799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06543" y="6558191"/>
            <a:ext cx="381000" cy="365125"/>
          </a:xfrm>
        </p:spPr>
        <p:txBody>
          <a:bodyPr/>
          <a:lstStyle/>
          <a:p>
            <a:fld id="{AA3B4C56-F71B-4848-827E-43D970314708}" type="slidenum">
              <a:rPr lang="en-US" smtClean="0"/>
              <a:t>24</a:t>
            </a:fld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04800" y="3352800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2) L-Dominance maintains </a:t>
            </a:r>
            <a:r>
              <a:rPr lang="el-GR" sz="2400" dirty="0"/>
              <a:t>ε</a:t>
            </a:r>
            <a:r>
              <a:rPr lang="en-US" sz="2400" dirty="0" smtClean="0"/>
              <a:t>-dominance benefits while increasing Pareto knee exploitation.</a:t>
            </a:r>
            <a:endParaRPr lang="en-US" sz="2800" dirty="0"/>
          </a:p>
        </p:txBody>
      </p:sp>
      <p:sp>
        <p:nvSpPr>
          <p:cNvPr id="23" name="Rectangle 22"/>
          <p:cNvSpPr/>
          <p:nvPr/>
        </p:nvSpPr>
        <p:spPr>
          <a:xfrm>
            <a:off x="7447513" y="1660094"/>
            <a:ext cx="7620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630393" y="2309759"/>
            <a:ext cx="3722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200" dirty="0"/>
              <a:t>ε</a:t>
            </a:r>
            <a:endParaRPr lang="en-US" sz="3200" dirty="0"/>
          </a:p>
        </p:txBody>
      </p:sp>
      <p:sp>
        <p:nvSpPr>
          <p:cNvPr id="25" name="Rectangle 24"/>
          <p:cNvSpPr/>
          <p:nvPr/>
        </p:nvSpPr>
        <p:spPr>
          <a:xfrm>
            <a:off x="7067675" y="1688849"/>
            <a:ext cx="3722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200" dirty="0"/>
              <a:t>ε</a:t>
            </a:r>
            <a:endParaRPr lang="en-US" sz="3200" dirty="0"/>
          </a:p>
        </p:txBody>
      </p:sp>
      <p:sp>
        <p:nvSpPr>
          <p:cNvPr id="26" name="Rectangle 25"/>
          <p:cNvSpPr/>
          <p:nvPr/>
        </p:nvSpPr>
        <p:spPr>
          <a:xfrm>
            <a:off x="304800" y="5276671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3) L-Dominance is recommended for use where variable resolution is desired, especially in high-dimensional problems.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7619875" y="6245050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35x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7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6836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2000" dirty="0" smtClean="0"/>
              <a:t>Publications</a:t>
            </a:r>
          </a:p>
          <a:p>
            <a:pPr marL="0" indent="0" algn="ctr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B</a:t>
            </a:r>
            <a:r>
              <a:rPr lang="en-US" sz="2000" dirty="0"/>
              <a:t>. Hancock, T. Nysetvold, C. Mattson, “L-Dominance: An Approximate Domination Mechanism for Adaptive Resolution of Pareto Frontiers,” </a:t>
            </a:r>
            <a:r>
              <a:rPr lang="en-US" sz="2000" i="1" dirty="0"/>
              <a:t>Structural and Multidisciplinary Optimization</a:t>
            </a:r>
            <a:r>
              <a:rPr lang="en-US" sz="2000" dirty="0"/>
              <a:t>, Under Review, Oct. 2014.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B. Hancock, T. Nysetvold, C. Mattson, “L-Dominance: A New Mechanism Combining Epsilon-Dominance and Pareto Knee Exploitation in Evolutionary Multiobjective Optimization,” AIAA 53</a:t>
            </a:r>
            <a:r>
              <a:rPr lang="en-US" sz="2000" baseline="30000" dirty="0"/>
              <a:t>rd</a:t>
            </a:r>
            <a:r>
              <a:rPr lang="en-US" sz="2000" dirty="0"/>
              <a:t> Aerospace Sciences Meeting, Jan. </a:t>
            </a:r>
            <a:r>
              <a:rPr lang="en-US" sz="2000" dirty="0" smtClean="0"/>
              <a:t>2015. </a:t>
            </a:r>
            <a:r>
              <a:rPr lang="en-US" sz="2000" dirty="0" err="1" smtClean="0"/>
              <a:t>doi</a:t>
            </a:r>
            <a:r>
              <a:rPr lang="en-US" sz="2000" dirty="0"/>
              <a:t>: http://arc.aiaa.org/doi/abs/10.2514/6.2015-0381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B. Hancock, T. Nysetvold, C. Mattson, “L-Dominance: An Approximate-Domination Mechanism for Adaptive Resolution of Pareto Frontiers,” 15th AIAA/ISSMO Multidisciplinary Analysis and Optimization Conference, Jun. </a:t>
            </a:r>
            <a:r>
              <a:rPr lang="en-US" sz="2000" dirty="0" smtClean="0"/>
              <a:t>2014. </a:t>
            </a:r>
            <a:r>
              <a:rPr lang="en-US" sz="2000" dirty="0" err="1" smtClean="0"/>
              <a:t>doi</a:t>
            </a:r>
            <a:r>
              <a:rPr lang="en-US" sz="2000" dirty="0"/>
              <a:t>: http://</a:t>
            </a:r>
            <a:r>
              <a:rPr lang="en-US" sz="2000" dirty="0" smtClean="0"/>
              <a:t>arc.aiaa.org/doi/abs/10.2514/6.2014-2179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B. Hancock, T. Nysetvold, C. Mattson, “</a:t>
            </a:r>
            <a:r>
              <a:rPr lang="en-US" sz="2000" dirty="0"/>
              <a:t>L-Dominance: A New Mechanism Combining Epsilon-Dominance and Pareto Knee Exploitation in Evolutionary Multiobjective </a:t>
            </a:r>
            <a:r>
              <a:rPr lang="en-US" sz="2000" dirty="0" smtClean="0"/>
              <a:t>Optimization,” 2014 Region VI AIAA Student Conference, Mar. 2014.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Awards</a:t>
            </a:r>
          </a:p>
          <a:p>
            <a:pPr marL="0" indent="0" algn="ctr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Best Paper – AIAA International Student Competition 2015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Best Paper – AIAA Region VI Student Conference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954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Previous Presentations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847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2954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Tradeoffs</a:t>
            </a:r>
          </a:p>
        </p:txBody>
      </p:sp>
      <p:pic>
        <p:nvPicPr>
          <p:cNvPr id="2050" name="Picture 2" descr="http://2.bp.blogspot.com/-BHlFQrwS_bA/TtTjDMhPuvI/AAAAAAAABqE/fqhV_0SpqOg/s1600/small+pla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667000"/>
            <a:ext cx="3971925" cy="236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38149" y="3657600"/>
            <a:ext cx="1600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+mn-lt"/>
              </a:rPr>
              <a:t>Fuel Efficiency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10400" y="3657600"/>
            <a:ext cx="1828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+mn-lt"/>
              </a:rPr>
              <a:t>Maximum Speed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657600" y="6172200"/>
            <a:ext cx="1828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+mn-lt"/>
              </a:rPr>
              <a:t>Cost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657600" y="1295400"/>
            <a:ext cx="1828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+mn-lt"/>
              </a:rPr>
              <a:t>Payload Size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010400" y="6172200"/>
            <a:ext cx="1828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+mn-lt"/>
              </a:rPr>
              <a:t>Carbon Emissions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858000" y="1371600"/>
            <a:ext cx="1981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+mn-lt"/>
              </a:rPr>
              <a:t>Manufacturability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38151" y="1400175"/>
            <a:ext cx="1981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Radar Footprint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38149" y="6096000"/>
            <a:ext cx="2609851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+mn-lt"/>
              </a:rPr>
              <a:t>Backwards Compatibility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572000" y="1981200"/>
            <a:ext cx="0" cy="838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72000" y="5257800"/>
            <a:ext cx="0" cy="838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2505075" y="3543300"/>
            <a:ext cx="0" cy="838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6591300" y="3524250"/>
            <a:ext cx="0" cy="838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2700000" flipV="1">
            <a:off x="6714051" y="1858449"/>
            <a:ext cx="0" cy="838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8900000" flipH="1">
            <a:off x="6697149" y="5287449"/>
            <a:ext cx="0" cy="838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8900000" flipH="1" flipV="1">
            <a:off x="2446851" y="1875351"/>
            <a:ext cx="0" cy="838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2700000">
            <a:off x="2429949" y="5304351"/>
            <a:ext cx="0" cy="838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77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23336" y="2095010"/>
            <a:ext cx="3497328" cy="342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6818" r="31146" b="-557"/>
          <a:stretch/>
        </p:blipFill>
        <p:spPr bwMode="auto">
          <a:xfrm>
            <a:off x="2806776" y="3001963"/>
            <a:ext cx="2408184" cy="252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295400" y="3810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Pareto Frontiers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524125" y="1905000"/>
            <a:ext cx="0" cy="381000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514600" y="5695950"/>
            <a:ext cx="42672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3657600" y="6172200"/>
            <a:ext cx="1828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+mn-lt"/>
              </a:rPr>
              <a:t>Cost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 rot="16200000">
            <a:off x="723900" y="3467100"/>
            <a:ext cx="1828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+mn-lt"/>
              </a:rPr>
              <a:t>Weight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6183868"/>
            <a:ext cx="1493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Ideal Location</a:t>
            </a:r>
          </a:p>
          <a:p>
            <a:pPr algn="ctr"/>
            <a:r>
              <a:rPr lang="en-US" dirty="0" smtClean="0"/>
              <a:t>(infeasible)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flipV="1">
            <a:off x="1965943" y="5791202"/>
            <a:ext cx="472458" cy="392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489203" y="564118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10001" y="3382963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098925" y="441960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03725" y="3519485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165725" y="508952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378451" y="364172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648200" y="396240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89325" y="281940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528353" y="3960542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225800" y="312420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91001" y="480060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365625" y="295592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286376" y="4708525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946525" y="303212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556125" y="4686302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76725" y="4024308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533097" y="469423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15573" y="356711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821113" y="374332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558372" y="440531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653748" y="4313235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057507" y="4071935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722028" y="400209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788828" y="467201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001552" y="322421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271303" y="354489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814103" y="438309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909477" y="4291015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331628" y="436721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899828" y="3606798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156200" y="427672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638675" y="314960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44215" y="332581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179228" y="3851274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276849" y="3895725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680609" y="3654425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661023" y="4921252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781673" y="454025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03823" y="4616452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028395" y="4525962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149045" y="414496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552804" y="390366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284125" y="4503742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404775" y="412274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651497" y="4108452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772147" y="372745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361665" y="3200402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482316" y="281940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904465" y="2895602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729037" y="2805112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984768" y="2782892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272764" y="228600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977613" y="2651127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399763" y="2727328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480065" y="2614618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991239" y="3838304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664215" y="3763963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354652" y="3687490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603227" y="3533505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192049" y="3160715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645025" y="3402015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427537" y="317500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676113" y="302101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894381" y="354965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596861" y="356711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257795" y="3398837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506369" y="3244852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451349" y="496728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964773" y="4908549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4915164" y="529431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4040449" y="4972048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161885" y="5280022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282536" y="489902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617253" y="456882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538265" y="487680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4784988" y="4862512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607045" y="524827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5410461" y="5126037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32611" y="5202238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912913" y="5089528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033563" y="4708527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3432176" y="4341813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3131477" y="3490643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061353" y="3719513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740677" y="315595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3477152" y="346075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616976" y="329247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197877" y="336867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890027" y="348615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695567" y="366236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646182" y="3367694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980389" y="3141662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361531" y="2533652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4228965" y="2987677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651115" y="3063878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3731417" y="2951168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4678889" y="351155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4927465" y="335756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4283076" y="2743202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4676377" y="2901955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5456497" y="3021015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6096001" y="3636965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5688937" y="3427410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6253820" y="421481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6253820" y="4433888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6142037" y="4875214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6028393" y="5070475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5496849" y="5407515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183713" y="5459902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4387853" y="5211758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3052368" y="3752848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3006331" y="364807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2981806" y="329565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758249" y="292100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2875988" y="2522542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3656013" y="2430467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3510491" y="228600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3438389" y="2048972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3648603" y="2095009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3965175" y="2384429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770949" y="303212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2794001" y="314325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2952089" y="3556000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2827437" y="324167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2873475" y="3352795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2915677" y="3465513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3205427" y="4016377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3121025" y="385127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3159391" y="3932233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3260725" y="410527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3314701" y="420370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3375025" y="428307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3489325" y="442277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3549651" y="449580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3686176" y="463232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3749676" y="470217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3813176" y="477837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4198941" y="5095874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4671085" y="534352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3885537" y="4840287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4294716" y="5153022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4121416" y="5033962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4572001" y="5303839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4481515" y="5262565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4767263" y="5372105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4876801" y="542290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4987925" y="5438776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5080001" y="5454651"/>
            <a:ext cx="92075" cy="92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67"/>
          <p:cNvCxnSpPr/>
          <p:nvPr/>
        </p:nvCxnSpPr>
        <p:spPr>
          <a:xfrm>
            <a:off x="6248400" y="1710267"/>
            <a:ext cx="304800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6248400" y="2111401"/>
            <a:ext cx="3048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6629400" y="1524000"/>
            <a:ext cx="2234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Feasible Design Space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6604488" y="1916668"/>
            <a:ext cx="159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Pareto Frontier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http://www.aircraftspruce.com/catalog/graphics/Nexaer01%208.5x11L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2922045"/>
            <a:ext cx="1759977" cy="13599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>
            <a:stCxn id="1026" idx="1"/>
            <a:endCxn id="90" idx="7"/>
          </p:cNvCxnSpPr>
          <p:nvPr/>
        </p:nvCxnSpPr>
        <p:spPr>
          <a:xfrm flipH="1">
            <a:off x="4863578" y="3602036"/>
            <a:ext cx="1765823" cy="1273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http://www.dudes411.com/planesSpitfir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3" y="1350791"/>
            <a:ext cx="2146109" cy="12858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" name="Straight Arrow Connector 105"/>
          <p:cNvCxnSpPr>
            <a:stCxn id="1030" idx="3"/>
          </p:cNvCxnSpPr>
          <p:nvPr/>
        </p:nvCxnSpPr>
        <p:spPr>
          <a:xfrm>
            <a:off x="2225032" y="1993730"/>
            <a:ext cx="2064920" cy="1559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16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4" grpId="0" animBg="1"/>
      <p:bldP spid="85" grpId="0" animBg="1"/>
      <p:bldP spid="86" grpId="0" animBg="1"/>
      <p:bldP spid="87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5" grpId="0" animBg="1"/>
      <p:bldP spid="126" grpId="0" animBg="1"/>
      <p:bldP spid="127" grpId="0" animBg="1"/>
      <p:bldP spid="128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9" grpId="0" animBg="1"/>
      <p:bldP spid="139" grpId="1" animBg="1"/>
      <p:bldP spid="140" grpId="0" animBg="1"/>
      <p:bldP spid="140" grpId="1" animBg="1"/>
      <p:bldP spid="141" grpId="0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1" grpId="0" animBg="1"/>
      <p:bldP spid="152" grpId="0" animBg="1"/>
      <p:bldP spid="152" grpId="1" animBg="1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58" grpId="0" animBg="1"/>
      <p:bldP spid="158" grpId="1" animBg="1"/>
      <p:bldP spid="159" grpId="0" animBg="1"/>
      <p:bldP spid="159" grpId="1" animBg="1"/>
      <p:bldP spid="160" grpId="0" animBg="1"/>
      <p:bldP spid="160" grpId="1" animBg="1"/>
      <p:bldP spid="161" grpId="0" animBg="1"/>
      <p:bldP spid="161" grpId="1" animBg="1"/>
      <p:bldP spid="162" grpId="0" animBg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371600" y="381000"/>
            <a:ext cx="64008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Outline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806300" y="1828800"/>
            <a:ext cx="7575700" cy="435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hangingPunct="0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Motivation</a:t>
            </a:r>
            <a:endParaRPr lang="en-US" sz="2800" dirty="0"/>
          </a:p>
          <a:p>
            <a:pPr marL="285750" indent="-285750" hangingPunct="0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Existing Mechanism: </a:t>
            </a:r>
            <a:r>
              <a:rPr lang="el-GR" sz="2800" dirty="0" smtClean="0"/>
              <a:t>ε</a:t>
            </a:r>
            <a:r>
              <a:rPr lang="en-US" sz="2800" dirty="0" smtClean="0"/>
              <a:t>-Dominance</a:t>
            </a:r>
            <a:endParaRPr lang="en-US" sz="2800" dirty="0"/>
          </a:p>
          <a:p>
            <a:pPr marL="285750" indent="-285750" hangingPunct="0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Proposed Mechanism: L-Dominance</a:t>
            </a:r>
            <a:endParaRPr lang="en-US" sz="2800" dirty="0"/>
          </a:p>
          <a:p>
            <a:pPr marL="285750" indent="-285750" hangingPunct="0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Analytical Comparison</a:t>
            </a:r>
          </a:p>
          <a:p>
            <a:pPr marL="285750" indent="-285750" hangingPunct="0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Simulation Results</a:t>
            </a:r>
          </a:p>
          <a:p>
            <a:pPr marL="285750" indent="-285750" hangingPunct="0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Conclusions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27" y="2057400"/>
            <a:ext cx="385973" cy="34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1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three goals of Evolutionary Multi-Objective Optimization (EMO):</a:t>
            </a:r>
          </a:p>
          <a:p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Converge on the true </a:t>
            </a:r>
            <a:br>
              <a:rPr lang="en-US" sz="2800" dirty="0" smtClean="0"/>
            </a:br>
            <a:r>
              <a:rPr lang="en-US" sz="2800" dirty="0" smtClean="0"/>
              <a:t>Pareto frontier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Maintain diversity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Do so at a reasonable cost</a:t>
            </a:r>
            <a:endParaRPr lang="en-US" sz="28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381000"/>
            <a:ext cx="64008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Goals of EMO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2438400"/>
            <a:ext cx="2578100" cy="399672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286" y="6531528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Deb,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Kalyanmoy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Multi-objective optimization using evolutionary algorithms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. Vol. 16. John Wiley &amp; Sons, 2001.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0277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736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Distinction within EMO:</a:t>
            </a:r>
          </a:p>
          <a:p>
            <a:pPr marL="0" indent="0" algn="ctr">
              <a:buNone/>
            </a:pPr>
            <a:endParaRPr lang="en-US" sz="2400" u="sng" dirty="0"/>
          </a:p>
          <a:p>
            <a:pPr marL="0" indent="0">
              <a:buNone/>
            </a:pPr>
            <a:r>
              <a:rPr lang="en-US" u="sng" dirty="0" smtClean="0"/>
              <a:t>Method</a:t>
            </a:r>
            <a:r>
              <a:rPr lang="en-US" dirty="0" smtClean="0"/>
              <a:t> – Complete, standalone algorithm for performing multi-objective optimization</a:t>
            </a:r>
          </a:p>
          <a:p>
            <a:pPr marL="0" indent="0">
              <a:buNone/>
            </a:pPr>
            <a:r>
              <a:rPr lang="en-US" dirty="0" smtClean="0"/>
              <a:t>(e.g., NSGA-II, SPEA, particle swarm)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 smtClean="0"/>
              <a:t>Mechanism</a:t>
            </a:r>
            <a:r>
              <a:rPr lang="en-US" dirty="0" smtClean="0"/>
              <a:t> – An additional series of calculations performed </a:t>
            </a:r>
            <a:r>
              <a:rPr lang="en-US" i="1" dirty="0" smtClean="0"/>
              <a:t>within</a:t>
            </a:r>
            <a:r>
              <a:rPr lang="en-US" dirty="0" smtClean="0"/>
              <a:t> an algorithm to improve performance.</a:t>
            </a:r>
          </a:p>
          <a:p>
            <a:pPr marL="0" indent="0">
              <a:buNone/>
            </a:pPr>
            <a:r>
              <a:rPr lang="en-US" dirty="0" smtClean="0"/>
              <a:t>(e.g., </a:t>
            </a:r>
            <a:r>
              <a:rPr lang="el-GR" dirty="0"/>
              <a:t>ε</a:t>
            </a:r>
            <a:r>
              <a:rPr lang="en-US" dirty="0" smtClean="0"/>
              <a:t>-Dominance, L-Dominance)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381000"/>
            <a:ext cx="64008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Definitions</a:t>
            </a:r>
          </a:p>
        </p:txBody>
      </p:sp>
    </p:spTree>
    <p:extLst>
      <p:ext uri="{BB962C8B-B14F-4D97-AF65-F5344CB8AC3E}">
        <p14:creationId xmlns:p14="http://schemas.microsoft.com/office/powerpoint/2010/main" val="261009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371600" y="381000"/>
            <a:ext cx="64008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 smtClean="0"/>
              <a:t>ε</a:t>
            </a:r>
            <a:r>
              <a:rPr lang="en-US" dirty="0" smtClean="0"/>
              <a:t>-Dominance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7042790" y="4648938"/>
            <a:ext cx="7620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25670" y="5298603"/>
            <a:ext cx="3722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200" dirty="0"/>
              <a:t>ε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6662952" y="4677693"/>
            <a:ext cx="3722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200" dirty="0"/>
              <a:t>ε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6842157" y="3692747"/>
            <a:ext cx="10999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200" u="sng" dirty="0" smtClean="0"/>
              <a:t>ε</a:t>
            </a:r>
            <a:r>
              <a:rPr lang="en-US" sz="3200" u="sng" dirty="0" smtClean="0"/>
              <a:t>-box</a:t>
            </a:r>
            <a:endParaRPr lang="en-US" sz="3200" u="sng" dirty="0"/>
          </a:p>
        </p:txBody>
      </p:sp>
      <p:grpSp>
        <p:nvGrpSpPr>
          <p:cNvPr id="31" name="Group 30"/>
          <p:cNvGrpSpPr/>
          <p:nvPr/>
        </p:nvGrpSpPr>
        <p:grpSpPr>
          <a:xfrm>
            <a:off x="1295442" y="1985042"/>
            <a:ext cx="4191001" cy="3953086"/>
            <a:chOff x="3962401" y="2057400"/>
            <a:chExt cx="4191001" cy="3779521"/>
          </a:xfrm>
        </p:grpSpPr>
        <p:grpSp>
          <p:nvGrpSpPr>
            <p:cNvPr id="30" name="Group 29"/>
            <p:cNvGrpSpPr/>
            <p:nvPr/>
          </p:nvGrpSpPr>
          <p:grpSpPr>
            <a:xfrm>
              <a:off x="4739640" y="2057400"/>
              <a:ext cx="3048000" cy="3779520"/>
              <a:chOff x="4739640" y="2057400"/>
              <a:chExt cx="3048000" cy="3779520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4739640" y="2057400"/>
                <a:ext cx="0" cy="37795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501640" y="2057400"/>
                <a:ext cx="0" cy="37795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263640" y="2057400"/>
                <a:ext cx="0" cy="37795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7025640" y="2057400"/>
                <a:ext cx="0" cy="37795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7787640" y="2057400"/>
                <a:ext cx="0" cy="37795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 rot="16200000">
              <a:off x="4533902" y="2217420"/>
              <a:ext cx="3048000" cy="4191001"/>
              <a:chOff x="4892040" y="2209800"/>
              <a:chExt cx="3048000" cy="3779520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4892040" y="2209800"/>
                <a:ext cx="0" cy="37795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654040" y="2209800"/>
                <a:ext cx="0" cy="37795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6416040" y="2209800"/>
                <a:ext cx="0" cy="37795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178040" y="2209800"/>
                <a:ext cx="0" cy="37795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940040" y="2209800"/>
                <a:ext cx="0" cy="37795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Oval 31"/>
          <p:cNvSpPr/>
          <p:nvPr/>
        </p:nvSpPr>
        <p:spPr>
          <a:xfrm flipH="1">
            <a:off x="1525709" y="3245362"/>
            <a:ext cx="181210" cy="1693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295442" y="1985042"/>
            <a:ext cx="0" cy="3953085"/>
          </a:xfrm>
          <a:prstGeom prst="straightConnector1">
            <a:avLst/>
          </a:prstGeom>
          <a:ln w="34925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295442" y="5938128"/>
            <a:ext cx="4267201" cy="1"/>
          </a:xfrm>
          <a:prstGeom prst="straightConnector1">
            <a:avLst/>
          </a:prstGeom>
          <a:ln w="34925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489282" y="5805726"/>
            <a:ext cx="3722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200" dirty="0"/>
              <a:t>ε</a:t>
            </a:r>
            <a:endParaRPr lang="en-US" sz="3200" dirty="0"/>
          </a:p>
        </p:txBody>
      </p:sp>
      <p:sp>
        <p:nvSpPr>
          <p:cNvPr id="54" name="Rectangle 53"/>
          <p:cNvSpPr/>
          <p:nvPr/>
        </p:nvSpPr>
        <p:spPr>
          <a:xfrm>
            <a:off x="885198" y="5193695"/>
            <a:ext cx="3722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200" dirty="0"/>
              <a:t>ε</a:t>
            </a:r>
            <a:endParaRPr lang="en-US" sz="3200" dirty="0"/>
          </a:p>
        </p:txBody>
      </p:sp>
      <p:sp>
        <p:nvSpPr>
          <p:cNvPr id="55" name="Oval 54"/>
          <p:cNvSpPr/>
          <p:nvPr/>
        </p:nvSpPr>
        <p:spPr>
          <a:xfrm flipH="1">
            <a:off x="2133642" y="4592898"/>
            <a:ext cx="181210" cy="1693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flipH="1">
            <a:off x="3826115" y="5609085"/>
            <a:ext cx="181210" cy="1693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670401" y="3085482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2284374" y="4423815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59" name="Rectangle 58"/>
          <p:cNvSpPr/>
          <p:nvPr/>
        </p:nvSpPr>
        <p:spPr>
          <a:xfrm>
            <a:off x="3974777" y="5443443"/>
            <a:ext cx="348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60" name="Oval 59"/>
          <p:cNvSpPr/>
          <p:nvPr/>
        </p:nvSpPr>
        <p:spPr>
          <a:xfrm flipH="1">
            <a:off x="2304121" y="3015064"/>
            <a:ext cx="181210" cy="1693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flipH="1">
            <a:off x="2943228" y="4031608"/>
            <a:ext cx="181210" cy="1693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428905" y="2853520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91890" y="3865966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64" name="Oval 63"/>
          <p:cNvSpPr/>
          <p:nvPr/>
        </p:nvSpPr>
        <p:spPr>
          <a:xfrm flipH="1">
            <a:off x="4577548" y="4828601"/>
            <a:ext cx="181210" cy="1693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726210" y="4662959"/>
            <a:ext cx="325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66" name="Oval 65"/>
          <p:cNvSpPr/>
          <p:nvPr/>
        </p:nvSpPr>
        <p:spPr>
          <a:xfrm flipH="1">
            <a:off x="2401008" y="4904306"/>
            <a:ext cx="181210" cy="1693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535156" y="4738664"/>
            <a:ext cx="378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68" name="Cross 67"/>
          <p:cNvSpPr/>
          <p:nvPr/>
        </p:nvSpPr>
        <p:spPr>
          <a:xfrm rot="2669277">
            <a:off x="2849216" y="3915623"/>
            <a:ext cx="388985" cy="393107"/>
          </a:xfrm>
          <a:prstGeom prst="plus">
            <a:avLst>
              <a:gd name="adj" fmla="val 4038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ross 68"/>
          <p:cNvSpPr/>
          <p:nvPr/>
        </p:nvSpPr>
        <p:spPr>
          <a:xfrm rot="2669277">
            <a:off x="4475673" y="4688926"/>
            <a:ext cx="388985" cy="393107"/>
          </a:xfrm>
          <a:prstGeom prst="plus">
            <a:avLst>
              <a:gd name="adj" fmla="val 4038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ross 69"/>
          <p:cNvSpPr/>
          <p:nvPr/>
        </p:nvSpPr>
        <p:spPr>
          <a:xfrm rot="2669277">
            <a:off x="2196648" y="2903201"/>
            <a:ext cx="388985" cy="393107"/>
          </a:xfrm>
          <a:prstGeom prst="plus">
            <a:avLst>
              <a:gd name="adj" fmla="val 4038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ross 70"/>
          <p:cNvSpPr/>
          <p:nvPr/>
        </p:nvSpPr>
        <p:spPr>
          <a:xfrm rot="2669277">
            <a:off x="2281036" y="4789724"/>
            <a:ext cx="388985" cy="393107"/>
          </a:xfrm>
          <a:prstGeom prst="plus">
            <a:avLst>
              <a:gd name="adj" fmla="val 4038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10800000">
            <a:off x="1489282" y="459510"/>
            <a:ext cx="4846337" cy="5354309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flipH="1">
            <a:off x="1713852" y="4135299"/>
            <a:ext cx="181210" cy="1693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flipH="1">
            <a:off x="2631116" y="5180226"/>
            <a:ext cx="181210" cy="1693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flipH="1">
            <a:off x="3131778" y="5485755"/>
            <a:ext cx="181210" cy="1693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718529" y="3737087"/>
            <a:ext cx="383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N</a:t>
            </a:r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2778329" y="5029938"/>
            <a:ext cx="348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P</a:t>
            </a:r>
            <a:endParaRPr lang="en-US" sz="2400" dirty="0"/>
          </a:p>
        </p:txBody>
      </p:sp>
      <p:sp>
        <p:nvSpPr>
          <p:cNvPr id="77" name="Rectangle 76"/>
          <p:cNvSpPr/>
          <p:nvPr/>
        </p:nvSpPr>
        <p:spPr>
          <a:xfrm>
            <a:off x="3269487" y="5334369"/>
            <a:ext cx="348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6562931" y="2709333"/>
            <a:ext cx="3048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919019" y="2514600"/>
            <a:ext cx="159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Pareto Frontier</a:t>
            </a:r>
            <a:endParaRPr lang="en-US" dirty="0"/>
          </a:p>
        </p:txBody>
      </p:sp>
      <p:sp>
        <p:nvSpPr>
          <p:cNvPr id="80" name="Cross 79"/>
          <p:cNvSpPr/>
          <p:nvPr/>
        </p:nvSpPr>
        <p:spPr>
          <a:xfrm rot="2669277">
            <a:off x="6520811" y="2010220"/>
            <a:ext cx="388985" cy="393107"/>
          </a:xfrm>
          <a:prstGeom prst="plus">
            <a:avLst>
              <a:gd name="adj" fmla="val 4038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907131" y="2015394"/>
            <a:ext cx="205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Dominated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8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3" grpId="0"/>
      <p:bldP spid="54" grpId="0"/>
      <p:bldP spid="55" grpId="0" animBg="1"/>
      <p:bldP spid="56" grpId="0" animBg="1"/>
      <p:bldP spid="57" grpId="0"/>
      <p:bldP spid="58" grpId="0"/>
      <p:bldP spid="59" grpId="0"/>
      <p:bldP spid="60" grpId="0" animBg="1"/>
      <p:bldP spid="60" grpId="1" animBg="1"/>
      <p:bldP spid="61" grpId="0" animBg="1"/>
      <p:bldP spid="61" grpId="1" animBg="1"/>
      <p:bldP spid="62" grpId="0"/>
      <p:bldP spid="62" grpId="1"/>
      <p:bldP spid="63" grpId="0"/>
      <p:bldP spid="63" grpId="1"/>
      <p:bldP spid="64" grpId="0" animBg="1"/>
      <p:bldP spid="64" grpId="1" animBg="1"/>
      <p:bldP spid="65" grpId="0"/>
      <p:bldP spid="65" grpId="1"/>
      <p:bldP spid="66" grpId="0" animBg="1"/>
      <p:bldP spid="66" grpId="1" animBg="1"/>
      <p:bldP spid="67" grpId="0"/>
      <p:bldP spid="67" grpId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3" grpId="0" animBg="1"/>
      <p:bldP spid="74" grpId="0" animBg="1"/>
      <p:bldP spid="75" grpId="0"/>
      <p:bldP spid="76" grpId="0"/>
      <p:bldP spid="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371600" y="381000"/>
            <a:ext cx="64008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Pareto Knees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752600"/>
            <a:ext cx="4644456" cy="4538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9000" y="2590800"/>
            <a:ext cx="36576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Pareto Knees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C56-F71B-4848-827E-43D970314708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81600" y="5862935"/>
            <a:ext cx="160973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1559565" y="2326636"/>
            <a:ext cx="160973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73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6900</TotalTime>
  <Words>694</Words>
  <Application>Microsoft Office PowerPoint</Application>
  <PresentationFormat>On-screen Show (4:3)</PresentationFormat>
  <Paragraphs>220</Paragraphs>
  <Slides>25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Brigham Young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Nysetvold</dc:creator>
  <cp:lastModifiedBy>Braden Hancock</cp:lastModifiedBy>
  <cp:revision>118</cp:revision>
  <dcterms:created xsi:type="dcterms:W3CDTF">2014-02-26T01:53:06Z</dcterms:created>
  <dcterms:modified xsi:type="dcterms:W3CDTF">2015-03-03T04:23:54Z</dcterms:modified>
</cp:coreProperties>
</file>