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7" r:id="rId5"/>
    <p:sldId id="267" r:id="rId6"/>
    <p:sldId id="288" r:id="rId7"/>
    <p:sldId id="289" r:id="rId8"/>
    <p:sldId id="291" r:id="rId9"/>
    <p:sldId id="290" r:id="rId10"/>
    <p:sldId id="292" r:id="rId11"/>
    <p:sldId id="293" r:id="rId12"/>
    <p:sldId id="294" r:id="rId13"/>
    <p:sldId id="295" r:id="rId14"/>
    <p:sldId id="296" r:id="rId15"/>
    <p:sldId id="297" r:id="rId16"/>
    <p:sldId id="298" r:id="rId17"/>
    <p:sldId id="299" r:id="rId18"/>
    <p:sldId id="300" r:id="rId19"/>
    <p:sldId id="302" r:id="rId20"/>
    <p:sldId id="301" r:id="rId21"/>
  </p:sldIdLst>
  <p:sldSz cx="12192000" cy="6858000"/>
  <p:notesSz cx="7104063" cy="10234613"/>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267"/>
            <p14:sldId id="288"/>
            <p14:sldId id="289"/>
            <p14:sldId id="291"/>
            <p14:sldId id="290"/>
            <p14:sldId id="292"/>
            <p14:sldId id="293"/>
            <p14:sldId id="294"/>
            <p14:sldId id="295"/>
            <p14:sldId id="296"/>
            <p14:sldId id="297"/>
            <p14:sldId id="298"/>
            <p14:sldId id="299"/>
            <p14:sldId id="300"/>
            <p14:sldId id="302"/>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62E"/>
    <a:srgbClr val="C00000"/>
    <a:srgbClr val="CC0000"/>
    <a:srgbClr val="D8262E"/>
    <a:srgbClr val="000000"/>
    <a:srgbClr val="D81C24"/>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0" autoAdjust="0"/>
    <p:restoredTop sz="79295" autoAdjust="0"/>
  </p:normalViewPr>
  <p:slideViewPr>
    <p:cSldViewPr snapToGrid="0" snapToObjects="1">
      <p:cViewPr varScale="1">
        <p:scale>
          <a:sx n="90" d="100"/>
          <a:sy n="90" d="100"/>
        </p:scale>
        <p:origin x="1566" y="90"/>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7/26/2023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82204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421161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14</a:t>
            </a:fld>
            <a:endParaRPr lang="en-US" dirty="0"/>
          </a:p>
        </p:txBody>
      </p:sp>
    </p:spTree>
    <p:extLst>
      <p:ext uri="{BB962C8B-B14F-4D97-AF65-F5344CB8AC3E}">
        <p14:creationId xmlns:p14="http://schemas.microsoft.com/office/powerpoint/2010/main" val="205808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1839305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21930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74151"/>
                </a:solidFill>
                <a:effectLst/>
                <a:latin typeface="Söhne"/>
              </a:rPr>
              <a:t>"Modular programming is a software design technique that emphasizes the separation of functionality into independent, interchangeable modules. A module in this context is a self-contained component of a system that encapsulates specific functionality and interfaces with the rest of the system in a well-defined, minimal manner. It's like building with Lego blocks, each block (or module) does one thing well and can be connected to other blocks to create a larger structure (or program)."</a:t>
            </a:r>
          </a:p>
          <a:p>
            <a:br>
              <a:rPr lang="en-AU" dirty="0"/>
            </a:br>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172744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374151"/>
                </a:solidFill>
                <a:effectLst/>
                <a:latin typeface="Söhne"/>
              </a:rPr>
              <a:t>Reusability:</a:t>
            </a:r>
            <a:r>
              <a:rPr lang="en-AU" b="0" i="0" dirty="0">
                <a:solidFill>
                  <a:srgbClr val="374151"/>
                </a:solidFill>
                <a:effectLst/>
                <a:latin typeface="Söhne"/>
              </a:rPr>
              <a:t> Once a module is written, it can be reused across the program, or even in other programs. This saves time and effort and promotes code consistency.</a:t>
            </a:r>
          </a:p>
          <a:p>
            <a:pPr algn="l">
              <a:buFont typeface="+mj-lt"/>
              <a:buAutoNum type="arabicPeriod"/>
            </a:pPr>
            <a:r>
              <a:rPr lang="en-AU" b="1" i="0" dirty="0">
                <a:solidFill>
                  <a:srgbClr val="374151"/>
                </a:solidFill>
                <a:effectLst/>
                <a:latin typeface="Söhne"/>
              </a:rPr>
              <a:t>Maintainability:</a:t>
            </a:r>
            <a:r>
              <a:rPr lang="en-AU" b="0" i="0" dirty="0">
                <a:solidFill>
                  <a:srgbClr val="374151"/>
                </a:solidFill>
                <a:effectLst/>
                <a:latin typeface="Söhne"/>
              </a:rPr>
              <a:t> When functionality is separated into modules, it becomes easier to maintain and update the software. If a change needs to be made to a specific feature, you only have to modify the related module, minimizing the risk of unintentionally affecting other parts of the program.</a:t>
            </a:r>
          </a:p>
          <a:p>
            <a:pPr algn="l">
              <a:buFont typeface="+mj-lt"/>
              <a:buAutoNum type="arabicPeriod"/>
            </a:pPr>
            <a:r>
              <a:rPr lang="en-AU" b="1" i="0" dirty="0">
                <a:solidFill>
                  <a:srgbClr val="374151"/>
                </a:solidFill>
                <a:effectLst/>
                <a:latin typeface="Söhne"/>
              </a:rPr>
              <a:t>Testing and Debugging:</a:t>
            </a:r>
            <a:r>
              <a:rPr lang="en-AU" b="0" i="0" dirty="0">
                <a:solidFill>
                  <a:srgbClr val="374151"/>
                </a:solidFill>
                <a:effectLst/>
                <a:latin typeface="Söhne"/>
              </a:rPr>
              <a:t> It's easier to test and debug modules as standalone units, and any bugs that are found and fixed in a module will be fixed everywhere the module is used.</a:t>
            </a:r>
          </a:p>
          <a:p>
            <a:pPr algn="l">
              <a:buFont typeface="+mj-lt"/>
              <a:buAutoNum type="arabicPeriod"/>
            </a:pPr>
            <a:r>
              <a:rPr lang="en-AU" b="1" i="0" dirty="0">
                <a:solidFill>
                  <a:srgbClr val="374151"/>
                </a:solidFill>
                <a:effectLst/>
                <a:latin typeface="Söhne"/>
              </a:rPr>
              <a:t>Collaboration:</a:t>
            </a:r>
            <a:r>
              <a:rPr lang="en-AU" b="0" i="0" dirty="0">
                <a:solidFill>
                  <a:srgbClr val="374151"/>
                </a:solidFill>
                <a:effectLst/>
                <a:latin typeface="Söhne"/>
              </a:rPr>
              <a:t> In large projects, different teams can work on different modules simultaneously with less risk of interfering with each other's work."</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85513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374151"/>
                </a:solidFill>
                <a:effectLst/>
                <a:latin typeface="Söhne"/>
              </a:rPr>
              <a:t>Increased Complexity:</a:t>
            </a:r>
            <a:r>
              <a:rPr lang="en-AU" b="0" i="0" dirty="0">
                <a:solidFill>
                  <a:srgbClr val="374151"/>
                </a:solidFill>
                <a:effectLst/>
                <a:latin typeface="Söhne"/>
              </a:rPr>
              <a:t> While modular programming can simplify individual components of a program, it can also increase the overall complexity of a system. Managing how modules interact and ensuring they function correctly together can become a challenging task, especially in large software projects.</a:t>
            </a:r>
          </a:p>
          <a:p>
            <a:pPr algn="l">
              <a:buFont typeface="+mj-lt"/>
              <a:buAutoNum type="arabicPeriod"/>
            </a:pPr>
            <a:r>
              <a:rPr lang="en-AU" b="1" i="0" dirty="0">
                <a:solidFill>
                  <a:srgbClr val="374151"/>
                </a:solidFill>
                <a:effectLst/>
                <a:latin typeface="Söhne"/>
              </a:rPr>
              <a:t>Design Overhead:</a:t>
            </a:r>
            <a:r>
              <a:rPr lang="en-AU" b="0" i="0" dirty="0">
                <a:solidFill>
                  <a:srgbClr val="374151"/>
                </a:solidFill>
                <a:effectLst/>
                <a:latin typeface="Söhne"/>
              </a:rPr>
              <a:t> To design a program in a modular way, careful planning is required upfront to define clear, sensible boundaries for modules. This can increase the amount of time spent in the design phase, which might not be ideal for small projects or prototypes.</a:t>
            </a:r>
          </a:p>
          <a:p>
            <a:pPr algn="l">
              <a:buFont typeface="+mj-lt"/>
              <a:buAutoNum type="arabicPeriod"/>
            </a:pPr>
            <a:r>
              <a:rPr lang="en-AU" b="1" i="0" dirty="0">
                <a:solidFill>
                  <a:srgbClr val="374151"/>
                </a:solidFill>
                <a:effectLst/>
                <a:latin typeface="Söhne"/>
              </a:rPr>
              <a:t>Dependencies Between Modules:</a:t>
            </a:r>
            <a:r>
              <a:rPr lang="en-AU" b="0" i="0" dirty="0">
                <a:solidFill>
                  <a:srgbClr val="374151"/>
                </a:solidFill>
                <a:effectLst/>
                <a:latin typeface="Söhne"/>
              </a:rPr>
              <a:t> If not managed well, modules can become tightly coupled, meaning a module depends heavily on the internal workings of another module. This can create issues when trying to modify, update, or reuse a module. The aim should always be to create loosely coupled modules where possible.</a:t>
            </a:r>
          </a:p>
          <a:p>
            <a:pPr algn="l">
              <a:buFont typeface="+mj-lt"/>
              <a:buAutoNum type="arabicPeriod"/>
            </a:pPr>
            <a:r>
              <a:rPr lang="en-AU" b="1" i="0" dirty="0">
                <a:solidFill>
                  <a:srgbClr val="374151"/>
                </a:solidFill>
                <a:effectLst/>
                <a:latin typeface="Söhne"/>
              </a:rPr>
              <a:t>Version Control:</a:t>
            </a:r>
            <a:r>
              <a:rPr lang="en-AU" b="0" i="0" dirty="0">
                <a:solidFill>
                  <a:srgbClr val="374151"/>
                </a:solidFill>
                <a:effectLst/>
                <a:latin typeface="Söhne"/>
              </a:rPr>
              <a:t> When reusing modules across different projects, it's vital to ensure that all projects are using the correct version of the module. If a module is updated for one project, it could potentially break functionality in another project that relies on the old version.</a:t>
            </a:r>
          </a:p>
          <a:p>
            <a:pPr algn="l">
              <a:buFont typeface="+mj-lt"/>
              <a:buAutoNum type="arabicPeriod"/>
            </a:pPr>
            <a:r>
              <a:rPr lang="en-AU" b="1" i="0" dirty="0">
                <a:solidFill>
                  <a:srgbClr val="374151"/>
                </a:solidFill>
                <a:effectLst/>
                <a:latin typeface="Söhne"/>
              </a:rPr>
              <a:t>Integration Issues:</a:t>
            </a:r>
            <a:r>
              <a:rPr lang="en-AU" b="0" i="0" dirty="0">
                <a:solidFill>
                  <a:srgbClr val="374151"/>
                </a:solidFill>
                <a:effectLst/>
                <a:latin typeface="Söhne"/>
              </a:rPr>
              <a:t> Individual modules might work perfectly in isolation but fail when integrated due to unforeseen conflicts or discrepancies between module interfaces.</a:t>
            </a:r>
          </a:p>
          <a:p>
            <a:br>
              <a:rPr lang="en-AU" dirty="0"/>
            </a:br>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68684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Ask students to create a simple function in a file (say “hello world”) and then create a new file and import that module:</a:t>
            </a:r>
            <a:br>
              <a:rPr lang="en-US" dirty="0"/>
            </a:br>
            <a:br>
              <a:rPr lang="en-US" dirty="0"/>
            </a:br>
            <a:r>
              <a:rPr lang="en-US" dirty="0"/>
              <a:t>e.g.</a:t>
            </a:r>
            <a:br>
              <a:rPr lang="en-US" dirty="0"/>
            </a:br>
            <a:br>
              <a:rPr lang="en-US" dirty="0"/>
            </a:br>
            <a:r>
              <a:rPr lang="en-AU" b="0" i="0" dirty="0">
                <a:solidFill>
                  <a:srgbClr val="D1D5DB"/>
                </a:solidFill>
                <a:effectLst/>
                <a:latin typeface="Söhne"/>
              </a:rPr>
              <a:t>import </a:t>
            </a:r>
            <a:r>
              <a:rPr lang="en-AU" b="0" i="0" dirty="0" err="1">
                <a:solidFill>
                  <a:srgbClr val="D1D5DB"/>
                </a:solidFill>
                <a:effectLst/>
                <a:latin typeface="Söhne"/>
              </a:rPr>
              <a:t>my_module</a:t>
            </a:r>
            <a:r>
              <a:rPr lang="en-AU" b="0" i="0" dirty="0">
                <a:solidFill>
                  <a:srgbClr val="D1D5DB"/>
                </a:solidFill>
                <a:effectLst/>
                <a:latin typeface="Söhne"/>
              </a:rPr>
              <a:t>: This imports the whole module, and we can use its functions like so: </a:t>
            </a:r>
            <a:r>
              <a:rPr lang="en-AU" b="0" i="0" dirty="0" err="1">
                <a:solidFill>
                  <a:srgbClr val="D1D5DB"/>
                </a:solidFill>
                <a:effectLst/>
                <a:latin typeface="Söhne"/>
              </a:rPr>
              <a:t>my_module.hello_world</a:t>
            </a:r>
            <a:r>
              <a:rPr lang="en-AU" b="0" i="0" dirty="0">
                <a:solidFill>
                  <a:srgbClr val="D1D5DB"/>
                </a:solidFill>
                <a:effectLst/>
                <a:latin typeface="Söhne"/>
              </a:rPr>
              <a:t>().</a:t>
            </a:r>
          </a:p>
          <a:p>
            <a:pPr algn="l">
              <a:buFont typeface="Arial" panose="020B0604020202020204" pitchFamily="34" charset="0"/>
              <a:buChar char="•"/>
            </a:pPr>
            <a:r>
              <a:rPr lang="en-AU" b="0" i="0" dirty="0">
                <a:solidFill>
                  <a:srgbClr val="D1D5DB"/>
                </a:solidFill>
                <a:effectLst/>
                <a:latin typeface="Söhne"/>
              </a:rPr>
              <a:t>from </a:t>
            </a:r>
            <a:r>
              <a:rPr lang="en-AU" b="0" i="0" dirty="0" err="1">
                <a:solidFill>
                  <a:srgbClr val="D1D5DB"/>
                </a:solidFill>
                <a:effectLst/>
                <a:latin typeface="Söhne"/>
              </a:rPr>
              <a:t>my_module</a:t>
            </a:r>
            <a:r>
              <a:rPr lang="en-AU" b="0" i="0" dirty="0">
                <a:solidFill>
                  <a:srgbClr val="D1D5DB"/>
                </a:solidFill>
                <a:effectLst/>
                <a:latin typeface="Söhne"/>
              </a:rPr>
              <a:t> import </a:t>
            </a:r>
            <a:r>
              <a:rPr lang="en-AU" b="0" i="0" dirty="0" err="1">
                <a:solidFill>
                  <a:srgbClr val="D1D5DB"/>
                </a:solidFill>
                <a:effectLst/>
                <a:latin typeface="Söhne"/>
              </a:rPr>
              <a:t>hello_world</a:t>
            </a:r>
            <a:r>
              <a:rPr lang="en-AU" b="0" i="0" dirty="0">
                <a:solidFill>
                  <a:srgbClr val="D1D5DB"/>
                </a:solidFill>
                <a:effectLst/>
                <a:latin typeface="Söhne"/>
              </a:rPr>
              <a:t>: This imports only the </a:t>
            </a:r>
            <a:r>
              <a:rPr lang="en-AU" b="0" i="0" dirty="0" err="1">
                <a:solidFill>
                  <a:srgbClr val="D1D5DB"/>
                </a:solidFill>
                <a:effectLst/>
                <a:latin typeface="Söhne"/>
              </a:rPr>
              <a:t>hello_world</a:t>
            </a:r>
            <a:r>
              <a:rPr lang="en-AU" b="0" i="0" dirty="0">
                <a:solidFill>
                  <a:srgbClr val="D1D5DB"/>
                </a:solidFill>
                <a:effectLst/>
                <a:latin typeface="Söhne"/>
              </a:rPr>
              <a:t> function from the module, and we can use it directly like so: </a:t>
            </a:r>
            <a:r>
              <a:rPr lang="en-AU" b="0" i="0" dirty="0" err="1">
                <a:solidFill>
                  <a:srgbClr val="D1D5DB"/>
                </a:solidFill>
                <a:effectLst/>
                <a:latin typeface="Söhne"/>
              </a:rPr>
              <a:t>hello_world</a:t>
            </a:r>
            <a:r>
              <a:rPr lang="en-AU" b="0" i="0" dirty="0">
                <a:solidFill>
                  <a:srgbClr val="D1D5DB"/>
                </a:solidFill>
                <a:effectLst/>
                <a:latin typeface="Söhne"/>
              </a:rPr>
              <a:t>().</a:t>
            </a:r>
          </a:p>
          <a:p>
            <a:pPr algn="l">
              <a:buFont typeface="Arial" panose="020B0604020202020204" pitchFamily="34" charset="0"/>
              <a:buChar char="•"/>
            </a:pPr>
            <a:r>
              <a:rPr lang="en-AU" b="0" i="0" dirty="0">
                <a:solidFill>
                  <a:srgbClr val="D1D5DB"/>
                </a:solidFill>
                <a:effectLst/>
                <a:latin typeface="Söhne"/>
              </a:rPr>
              <a:t>import </a:t>
            </a:r>
            <a:r>
              <a:rPr lang="en-AU" b="0" i="0" dirty="0" err="1">
                <a:solidFill>
                  <a:srgbClr val="D1D5DB"/>
                </a:solidFill>
                <a:effectLst/>
                <a:latin typeface="Söhne"/>
              </a:rPr>
              <a:t>my_module</a:t>
            </a:r>
            <a:r>
              <a:rPr lang="en-AU" b="0" i="0" dirty="0">
                <a:solidFill>
                  <a:srgbClr val="D1D5DB"/>
                </a:solidFill>
                <a:effectLst/>
                <a:latin typeface="Söhne"/>
              </a:rPr>
              <a:t> as mm: This imports the module but gives it a shorter alias, useful for modules with longer names. We can use its functions like so: </a:t>
            </a:r>
            <a:r>
              <a:rPr lang="en-AU" b="0" i="0" dirty="0" err="1">
                <a:solidFill>
                  <a:srgbClr val="D1D5DB"/>
                </a:solidFill>
                <a:effectLst/>
                <a:latin typeface="Söhne"/>
              </a:rPr>
              <a:t>mm.hello_world</a:t>
            </a:r>
            <a:r>
              <a:rPr lang="en-AU" b="0" i="0" dirty="0">
                <a:solidFill>
                  <a:srgbClr val="D1D5DB"/>
                </a:solidFill>
                <a:effectLst/>
                <a:latin typeface="Söhne"/>
              </a:rPr>
              <a:t>().</a:t>
            </a:r>
          </a:p>
          <a:p>
            <a:br>
              <a:rPr lang="en-AU" dirty="0"/>
            </a:br>
            <a:br>
              <a:rPr lang="en-US" dirty="0"/>
            </a:br>
            <a:endParaRPr lang="en-US" dirty="0"/>
          </a:p>
          <a:p>
            <a:pPr marL="171450" indent="-171450">
              <a:buFontTx/>
              <a:buChar char="-"/>
            </a:pPr>
            <a:r>
              <a:rPr lang="en-US" dirty="0"/>
              <a:t>See the GitHub repo for additional exercises</a:t>
            </a:r>
          </a:p>
        </p:txBody>
      </p:sp>
      <p:sp>
        <p:nvSpPr>
          <p:cNvPr id="4" name="Slide Number Placeholder 3"/>
          <p:cNvSpPr>
            <a:spLocks noGrp="1"/>
          </p:cNvSpPr>
          <p:nvPr>
            <p:ph type="sldNum" sz="quarter" idx="5"/>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46766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1179067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D1D5DB"/>
                </a:solidFill>
                <a:effectLst/>
                <a:latin typeface="Söhne"/>
              </a:rPr>
              <a:t>Python's parameter passing model is a bit different from some other programming languages. It's often characterized as "pass-by-object-reference" or "pass-by-assignment". Essentially, when you pass a variable to a function in Python, you're passing a reference to the object that the variable refers to, not the actual object itself.</a:t>
            </a:r>
          </a:p>
          <a:p>
            <a:pPr algn="l"/>
            <a:r>
              <a:rPr lang="en-AU" b="0" i="0" dirty="0">
                <a:solidFill>
                  <a:srgbClr val="D1D5DB"/>
                </a:solidFill>
                <a:effectLst/>
                <a:latin typeface="Söhne"/>
              </a:rPr>
              <a:t>To understand this, it's essential to understand that in Python, everything is an object. Whether it's a number, a string, a list, or a custom class - they're all objects. And variables in Python are references to these objects.</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206214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D1D5DB"/>
                </a:solidFill>
                <a:effectLst/>
                <a:latin typeface="Söhne"/>
              </a:rPr>
              <a:t>when you pass a variable to a function, Python passes the reference to the function. Therefore, if the object is mutable (like lists or dictionaries), the function can modify the object, and the changes are visible outside the function. This is because the function and the calling code are both referencing the same object.</a:t>
            </a:r>
          </a:p>
          <a:p>
            <a:pPr algn="l"/>
            <a:r>
              <a:rPr lang="en-AU" b="0" i="0" dirty="0">
                <a:solidFill>
                  <a:srgbClr val="D1D5DB"/>
                </a:solidFill>
                <a:effectLst/>
                <a:latin typeface="Söhne"/>
              </a:rPr>
              <a:t>However, if the object is immutable (like integers or strings), the function cannot modify the object. Any changes made inside the function will create a new object, and the variable in the calling code will continue to reference the original object.</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228220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D1D5DB"/>
                </a:solidFill>
                <a:effectLst/>
                <a:latin typeface="Söhne"/>
              </a:rPr>
              <a:t>In this example, n is an integer (an immutable object), so the change inside the modify function doesn't affect the original variable. However, list_ is a list (a mutable object), so the change inside the function is visible outside the function.</a:t>
            </a:r>
          </a:p>
          <a:p>
            <a:pPr algn="l"/>
            <a:r>
              <a:rPr lang="en-AU" b="0" i="0" dirty="0">
                <a:solidFill>
                  <a:srgbClr val="D1D5DB"/>
                </a:solidFill>
                <a:effectLst/>
                <a:latin typeface="Söhne"/>
              </a:rPr>
              <a:t>Now, comparing Python with a lower-level language like C, in C, we explicitly have two distinct modes of passing parameters: pass-by-value and pass-by-reference.</a:t>
            </a:r>
          </a:p>
          <a:p>
            <a:pPr algn="l"/>
            <a:r>
              <a:rPr lang="en-AU" b="0" i="0" dirty="0">
                <a:solidFill>
                  <a:srgbClr val="D1D5DB"/>
                </a:solidFill>
                <a:effectLst/>
                <a:latin typeface="Söhne"/>
              </a:rPr>
              <a:t>In pass-by-value (the default in C), a copy of the value is made and passed to the function. Changes to the copy inside the function do not affect the original variable.</a:t>
            </a:r>
          </a:p>
          <a:p>
            <a:pPr algn="l"/>
            <a:r>
              <a:rPr lang="en-AU" b="0" i="0" dirty="0">
                <a:solidFill>
                  <a:srgbClr val="D1D5DB"/>
                </a:solidFill>
                <a:effectLst/>
                <a:latin typeface="Söhne"/>
              </a:rPr>
              <a:t>In pass-by-reference, a pointer to the original variable is passed to the function. Changes to the variable inside the function do affect the original variable. This is somewhat analogous to passing mutable objects in Python.</a:t>
            </a:r>
          </a:p>
          <a:p>
            <a:pPr algn="l"/>
            <a:r>
              <a:rPr lang="en-AU" b="0" i="0" dirty="0">
                <a:solidFill>
                  <a:srgbClr val="D1D5DB"/>
                </a:solidFill>
                <a:effectLst/>
                <a:latin typeface="Söhne"/>
              </a:rPr>
              <a:t>However, Python's model isn't exactly like C's pass-by-reference, because you can't directly change the value of a passed variable (like you could with a dereferenced pointer in C). It's more accurate to say Python has a single way of passing variables that behaves somewhat like pass-by-value for immutable objects, and somewhat like pass-by-reference for mutable objects.</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241281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26/07/2023</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7/26/2023</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832D6C36-AC3E-7459-1287-8BAD55E4ED02}"/>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Intermediate programming</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1489701313"/>
              </p:ext>
            </p:extLst>
          </p:nvPr>
        </p:nvGraphicFramePr>
        <p:xfrm>
          <a:off x="1050925" y="5448362"/>
          <a:ext cx="10083800" cy="827997"/>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pPr>
                        <a:spcBef>
                          <a:spcPts val="300"/>
                        </a:spcBef>
                        <a:spcAft>
                          <a:spcPts val="300"/>
                        </a:spcAft>
                      </a:pPr>
                      <a:r>
                        <a:rPr lang="en-US" sz="1100" dirty="0">
                          <a:solidFill>
                            <a:schemeClr val="bg1">
                              <a:lumMod val="85000"/>
                            </a:schemeClr>
                          </a:solidFill>
                          <a:effectLst/>
                          <a:latin typeface="Arial" panose="020B0604020202020204" pitchFamily="34" charset="0"/>
                          <a:ea typeface="Times New Roman" panose="02020603050405020304" pitchFamily="18" charset="0"/>
                        </a:rPr>
                        <a:t>ICTPRG439</a:t>
                      </a:r>
                      <a:endParaRPr lang="en-AU" sz="1200" dirty="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15000"/>
                        </a:lnSpc>
                      </a:pPr>
                      <a:r>
                        <a:rPr lang="en-AU" sz="1000">
                          <a:solidFill>
                            <a:schemeClr val="bg1">
                              <a:lumMod val="85000"/>
                            </a:schemeClr>
                          </a:solidFill>
                          <a:effectLst/>
                          <a:latin typeface="Arial" panose="020B0604020202020204" pitchFamily="34" charset="0"/>
                          <a:ea typeface="SimSun" panose="02010600030101010101" pitchFamily="2" charset="-122"/>
                        </a:rPr>
                        <a:t>Use pre-existing components</a:t>
                      </a:r>
                      <a:endParaRPr lang="en-AU" sz="120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02270444"/>
                  </a:ext>
                </a:extLst>
              </a:tr>
              <a:tr h="275999">
                <a:tc>
                  <a:txBody>
                    <a:bodyPr/>
                    <a:lstStyle/>
                    <a:p>
                      <a:pPr>
                        <a:spcBef>
                          <a:spcPts val="300"/>
                        </a:spcBef>
                        <a:spcAft>
                          <a:spcPts val="300"/>
                        </a:spcAft>
                      </a:pPr>
                      <a:r>
                        <a:rPr lang="en-US" sz="1100" dirty="0">
                          <a:solidFill>
                            <a:schemeClr val="bg1">
                              <a:lumMod val="85000"/>
                            </a:schemeClr>
                          </a:solidFill>
                          <a:effectLst/>
                          <a:latin typeface="Arial" panose="020B0604020202020204" pitchFamily="34" charset="0"/>
                          <a:ea typeface="Times New Roman" panose="02020603050405020304" pitchFamily="18" charset="0"/>
                        </a:rPr>
                        <a:t>ICTPRG429</a:t>
                      </a:r>
                      <a:endParaRPr lang="en-AU" sz="1200" dirty="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AU" sz="1000">
                          <a:solidFill>
                            <a:schemeClr val="bg1">
                              <a:lumMod val="85000"/>
                            </a:schemeClr>
                          </a:solidFill>
                          <a:effectLst/>
                          <a:latin typeface="Arial" panose="020B0604020202020204" pitchFamily="34" charset="0"/>
                          <a:ea typeface="SimSun" panose="02010600030101010101" pitchFamily="2" charset="-122"/>
                        </a:rPr>
                        <a:t>Maintain open-source code programs</a:t>
                      </a:r>
                      <a:endParaRPr lang="en-AU" sz="120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18773640"/>
                  </a:ext>
                </a:extLst>
              </a:tr>
              <a:tr h="275999">
                <a:tc>
                  <a:txBody>
                    <a:bodyPr/>
                    <a:lstStyle/>
                    <a:p>
                      <a:pPr>
                        <a:spcBef>
                          <a:spcPts val="300"/>
                        </a:spcBef>
                        <a:spcAft>
                          <a:spcPts val="300"/>
                        </a:spcAft>
                      </a:pPr>
                      <a:r>
                        <a:rPr lang="en-US" sz="1100">
                          <a:solidFill>
                            <a:schemeClr val="bg1">
                              <a:lumMod val="85000"/>
                            </a:schemeClr>
                          </a:solidFill>
                          <a:effectLst/>
                          <a:latin typeface="Arial" panose="020B0604020202020204" pitchFamily="34" charset="0"/>
                          <a:ea typeface="Times New Roman" panose="02020603050405020304" pitchFamily="18" charset="0"/>
                        </a:rPr>
                        <a:t>ICTPRG443</a:t>
                      </a:r>
                      <a:endParaRPr lang="en-AU" sz="120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AU" sz="1000" dirty="0">
                          <a:solidFill>
                            <a:schemeClr val="bg1">
                              <a:lumMod val="85000"/>
                            </a:schemeClr>
                          </a:solidFill>
                          <a:effectLst/>
                          <a:latin typeface="Arial" panose="020B0604020202020204" pitchFamily="34" charset="0"/>
                          <a:ea typeface="SimSun" panose="02010600030101010101" pitchFamily="2" charset="-122"/>
                        </a:rPr>
                        <a:t>Apply intermediate programming skills in different languages</a:t>
                      </a:r>
                      <a:endParaRPr lang="en-AU" sz="1200" dirty="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59170586"/>
                  </a:ext>
                </a:extLst>
              </a:tr>
            </a:tbl>
          </a:graphicData>
        </a:graphic>
      </p:graphicFrame>
      <p:sp>
        <p:nvSpPr>
          <p:cNvPr id="17" name="Text Placeholder 16"/>
          <p:cNvSpPr>
            <a:spLocks noGrp="1"/>
          </p:cNvSpPr>
          <p:nvPr>
            <p:ph type="body" sz="quarter" idx="15"/>
          </p:nvPr>
        </p:nvSpPr>
        <p:spPr>
          <a:xfrm>
            <a:off x="1051130" y="5081097"/>
            <a:ext cx="10084038" cy="428986"/>
          </a:xfrm>
        </p:spPr>
        <p:txBody>
          <a:bodyPr/>
          <a:lstStyle/>
          <a:p>
            <a:r>
              <a:rPr lang="en-AU" dirty="0"/>
              <a:t>Cluster: Intermediate programming and open source (IPOS)</a:t>
            </a:r>
          </a:p>
        </p:txBody>
      </p:sp>
      <p:sp>
        <p:nvSpPr>
          <p:cNvPr id="40" name="Text Placeholder 39"/>
          <p:cNvSpPr>
            <a:spLocks noGrp="1"/>
          </p:cNvSpPr>
          <p:nvPr>
            <p:ph type="body" sz="quarter" idx="16"/>
          </p:nvPr>
        </p:nvSpPr>
        <p:spPr>
          <a:xfrm>
            <a:off x="2991027" y="2862840"/>
            <a:ext cx="8144143" cy="1131091"/>
          </a:xfrm>
        </p:spPr>
        <p:txBody>
          <a:bodyPr/>
          <a:lstStyle/>
          <a:p>
            <a:r>
              <a:rPr lang="en-AU" dirty="0"/>
              <a:t>Rafael Avigad</a:t>
            </a:r>
            <a:br>
              <a:rPr lang="en-AU" dirty="0"/>
            </a:br>
            <a:r>
              <a:rPr lang="en-AU" dirty="0"/>
              <a:t>John Robertson</a:t>
            </a:r>
          </a:p>
        </p:txBody>
      </p:sp>
      <p:sp>
        <p:nvSpPr>
          <p:cNvPr id="41" name="Content Placeholder 40"/>
          <p:cNvSpPr>
            <a:spLocks noGrp="1"/>
          </p:cNvSpPr>
          <p:nvPr>
            <p:ph sz="quarter" idx="17"/>
          </p:nvPr>
        </p:nvSpPr>
        <p:spPr>
          <a:xfrm>
            <a:off x="1050925" y="4230443"/>
            <a:ext cx="10083800" cy="602809"/>
          </a:xfrm>
        </p:spPr>
        <p:txBody>
          <a:bodyPr/>
          <a:lstStyle/>
          <a:p>
            <a:r>
              <a:rPr lang="en-AU" dirty="0"/>
              <a:t>ICT40220 Certificate IV in Information Technology (Programming)</a:t>
            </a:r>
          </a:p>
        </p:txBody>
      </p:sp>
      <p:sp>
        <p:nvSpPr>
          <p:cNvPr id="4" name="Text Placeholder 3">
            <a:extLst>
              <a:ext uri="{FF2B5EF4-FFF2-40B4-BE49-F238E27FC236}">
                <a16:creationId xmlns:a16="http://schemas.microsoft.com/office/drawing/2014/main" id="{21F81A4C-2E98-64A7-48E3-0EE8B192F7DC}"/>
              </a:ext>
            </a:extLst>
          </p:cNvPr>
          <p:cNvSpPr>
            <a:spLocks noGrp="1"/>
          </p:cNvSpPr>
          <p:nvPr>
            <p:ph type="body" sz="quarter" idx="14"/>
          </p:nvPr>
        </p:nvSpPr>
        <p:spPr/>
        <p:txBody>
          <a:bodyPr/>
          <a:lstStyle/>
          <a:p>
            <a:r>
              <a:rPr lang="en-US" dirty="0"/>
              <a:t>Session 02</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A779-22A7-9FF5-AD7C-1F0D785AA126}"/>
              </a:ext>
            </a:extLst>
          </p:cNvPr>
          <p:cNvSpPr>
            <a:spLocks noGrp="1"/>
          </p:cNvSpPr>
          <p:nvPr>
            <p:ph type="title"/>
          </p:nvPr>
        </p:nvSpPr>
        <p:spPr/>
        <p:txBody>
          <a:bodyPr/>
          <a:lstStyle/>
          <a:p>
            <a:r>
              <a:rPr lang="en-US" dirty="0"/>
              <a:t>Python parameters in depth</a:t>
            </a:r>
          </a:p>
        </p:txBody>
      </p:sp>
      <p:sp>
        <p:nvSpPr>
          <p:cNvPr id="3" name="Content Placeholder 2">
            <a:extLst>
              <a:ext uri="{FF2B5EF4-FFF2-40B4-BE49-F238E27FC236}">
                <a16:creationId xmlns:a16="http://schemas.microsoft.com/office/drawing/2014/main" id="{5ECE5E0D-A3C7-001C-A346-3F988778B903}"/>
              </a:ext>
            </a:extLst>
          </p:cNvPr>
          <p:cNvSpPr>
            <a:spLocks noGrp="1"/>
          </p:cNvSpPr>
          <p:nvPr>
            <p:ph idx="1"/>
          </p:nvPr>
        </p:nvSpPr>
        <p:spPr/>
        <p:txBody>
          <a:bodyPr>
            <a:normAutofit lnSpcReduction="10000"/>
          </a:bodyPr>
          <a:lstStyle/>
          <a:p>
            <a:r>
              <a:rPr lang="en-US" dirty="0"/>
              <a:t>When you pass a variable to a function you are passing a reference</a:t>
            </a:r>
          </a:p>
          <a:p>
            <a:r>
              <a:rPr lang="en-US" dirty="0"/>
              <a:t>You are assigning the (named) addresses in the arguments to the names defined by the parameters</a:t>
            </a:r>
          </a:p>
          <a:p>
            <a:r>
              <a:rPr lang="en-US" dirty="0"/>
              <a:t>When the addresses reference an immutable object, effectively any changes you make only stay in the function</a:t>
            </a:r>
          </a:p>
          <a:p>
            <a:r>
              <a:rPr lang="en-US" dirty="0"/>
              <a:t>When it’s mutable, you can change the object and those changes persist out of scope</a:t>
            </a:r>
          </a:p>
          <a:p>
            <a:r>
              <a:rPr lang="en-US" dirty="0"/>
              <a:t>Discuss: WHY???</a:t>
            </a:r>
          </a:p>
          <a:p>
            <a:endParaRPr lang="en-US" dirty="0"/>
          </a:p>
        </p:txBody>
      </p:sp>
    </p:spTree>
    <p:extLst>
      <p:ext uri="{BB962C8B-B14F-4D97-AF65-F5344CB8AC3E}">
        <p14:creationId xmlns:p14="http://schemas.microsoft.com/office/powerpoint/2010/main" val="284073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7A75-29A1-9DB6-9E9F-B9D381980B5E}"/>
              </a:ext>
            </a:extLst>
          </p:cNvPr>
          <p:cNvSpPr>
            <a:spLocks noGrp="1"/>
          </p:cNvSpPr>
          <p:nvPr>
            <p:ph type="title"/>
          </p:nvPr>
        </p:nvSpPr>
        <p:spPr/>
        <p:txBody>
          <a:bodyPr/>
          <a:lstStyle/>
          <a:p>
            <a:r>
              <a:rPr lang="en-US" dirty="0"/>
              <a:t>Try this code:</a:t>
            </a:r>
          </a:p>
        </p:txBody>
      </p:sp>
      <p:sp>
        <p:nvSpPr>
          <p:cNvPr id="7" name="TextBox 6">
            <a:extLst>
              <a:ext uri="{FF2B5EF4-FFF2-40B4-BE49-F238E27FC236}">
                <a16:creationId xmlns:a16="http://schemas.microsoft.com/office/drawing/2014/main" id="{95100173-57B8-CAD9-E85B-D5C47859D409}"/>
              </a:ext>
            </a:extLst>
          </p:cNvPr>
          <p:cNvSpPr txBox="1"/>
          <p:nvPr/>
        </p:nvSpPr>
        <p:spPr>
          <a:xfrm>
            <a:off x="2155371" y="1725696"/>
            <a:ext cx="7881257" cy="4401205"/>
          </a:xfrm>
          <a:prstGeom prst="rect">
            <a:avLst/>
          </a:prstGeom>
          <a:noFill/>
        </p:spPr>
        <p:txBody>
          <a:bodyPr wrap="square">
            <a:spAutoFit/>
          </a:bodyPr>
          <a:lstStyle/>
          <a:p>
            <a:r>
              <a:rPr lang="en-AU" sz="2800" b="0" dirty="0">
                <a:solidFill>
                  <a:srgbClr val="569CD6"/>
                </a:solidFill>
                <a:effectLst/>
                <a:latin typeface="Agave" panose="020B0509030604020203" pitchFamily="49" charset="0"/>
              </a:rPr>
              <a:t>def</a:t>
            </a:r>
            <a:r>
              <a:rPr lang="en-AU" sz="2800" b="0" dirty="0">
                <a:solidFill>
                  <a:srgbClr val="CCCCCC"/>
                </a:solidFill>
                <a:effectLst/>
                <a:latin typeface="Agave" panose="020B0509030604020203" pitchFamily="49" charset="0"/>
              </a:rPr>
              <a:t> </a:t>
            </a:r>
            <a:r>
              <a:rPr lang="en-AU" sz="2800" b="0" dirty="0">
                <a:solidFill>
                  <a:srgbClr val="DCDCAA"/>
                </a:solidFill>
                <a:effectLst/>
                <a:latin typeface="Agave" panose="020B0509030604020203" pitchFamily="49" charset="0"/>
              </a:rPr>
              <a:t>modify</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n</a:t>
            </a:r>
            <a:r>
              <a:rPr lang="en-AU" sz="2800" b="0" dirty="0">
                <a:solidFill>
                  <a:srgbClr val="CCCCCC"/>
                </a:solidFill>
                <a:effectLst/>
                <a:latin typeface="Agave" panose="020B0509030604020203" pitchFamily="49" charset="0"/>
              </a:rPr>
              <a:t>, </a:t>
            </a:r>
            <a:r>
              <a:rPr lang="en-AU" sz="2800" b="0" dirty="0">
                <a:solidFill>
                  <a:srgbClr val="9CDCFE"/>
                </a:solidFill>
                <a:effectLst/>
                <a:latin typeface="Agave" panose="020B0509030604020203" pitchFamily="49" charset="0"/>
              </a:rPr>
              <a:t>list_</a:t>
            </a:r>
            <a:r>
              <a:rPr lang="en-AU" sz="2800" b="0" dirty="0">
                <a:solidFill>
                  <a:srgbClr val="CCCCCC"/>
                </a:solidFill>
                <a:effectLst/>
                <a:latin typeface="Agave" panose="020B0509030604020203" pitchFamily="49" charset="0"/>
              </a:rPr>
              <a:t>):</a:t>
            </a:r>
          </a:p>
          <a:p>
            <a:r>
              <a:rPr lang="en-AU" sz="2800" b="0" dirty="0">
                <a:solidFill>
                  <a:srgbClr val="9CDCFE"/>
                </a:solidFill>
                <a:effectLst/>
                <a:latin typeface="Agave" panose="020B0509030604020203" pitchFamily="49" charset="0"/>
              </a:rPr>
              <a:t>	n</a:t>
            </a:r>
            <a:r>
              <a:rPr lang="en-AU" sz="2800" b="0" dirty="0">
                <a:solidFill>
                  <a:srgbClr val="CCCCCC"/>
                </a:solidFill>
                <a:effectLst/>
                <a:latin typeface="Agave" panose="020B0509030604020203" pitchFamily="49" charset="0"/>
              </a:rPr>
              <a:t> </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 </a:t>
            </a:r>
            <a:r>
              <a:rPr lang="en-AU" sz="2800" b="0" dirty="0">
                <a:solidFill>
                  <a:srgbClr val="B5CEA8"/>
                </a:solidFill>
                <a:effectLst/>
                <a:latin typeface="Agave" panose="020B0509030604020203" pitchFamily="49" charset="0"/>
              </a:rPr>
              <a:t>2</a:t>
            </a:r>
            <a:endParaRPr lang="en-AU" sz="2800" b="0" dirty="0">
              <a:solidFill>
                <a:srgbClr val="CCCCCC"/>
              </a:solidFill>
              <a:effectLst/>
              <a:latin typeface="Agave" panose="020B0509030604020203" pitchFamily="49" charset="0"/>
            </a:endParaRPr>
          </a:p>
          <a:p>
            <a:r>
              <a:rPr lang="en-AU" sz="2800" b="0" dirty="0">
                <a:solidFill>
                  <a:srgbClr val="9CDCFE"/>
                </a:solidFill>
                <a:effectLst/>
                <a:latin typeface="Agave" panose="020B0509030604020203" pitchFamily="49" charset="0"/>
              </a:rPr>
              <a:t>	</a:t>
            </a:r>
            <a:r>
              <a:rPr lang="en-AU" sz="2800" b="0" dirty="0" err="1">
                <a:solidFill>
                  <a:srgbClr val="9CDCFE"/>
                </a:solidFill>
                <a:effectLst/>
                <a:latin typeface="Agave" panose="020B0509030604020203" pitchFamily="49" charset="0"/>
              </a:rPr>
              <a:t>list_</a:t>
            </a:r>
            <a:r>
              <a:rPr lang="en-AU" sz="2800" b="0" dirty="0" err="1">
                <a:solidFill>
                  <a:srgbClr val="CCCCCC"/>
                </a:solidFill>
                <a:effectLst/>
                <a:latin typeface="Agave" panose="020B0509030604020203" pitchFamily="49" charset="0"/>
              </a:rPr>
              <a:t>.append</a:t>
            </a:r>
            <a:r>
              <a:rPr lang="en-AU" sz="2800" b="0" dirty="0">
                <a:solidFill>
                  <a:srgbClr val="CCCCCC"/>
                </a:solidFill>
                <a:effectLst/>
                <a:latin typeface="Agave" panose="020B0509030604020203" pitchFamily="49" charset="0"/>
              </a:rPr>
              <a:t>(</a:t>
            </a:r>
            <a:r>
              <a:rPr lang="en-AU" sz="2800" b="0" dirty="0">
                <a:solidFill>
                  <a:srgbClr val="B5CEA8"/>
                </a:solidFill>
                <a:effectLst/>
                <a:latin typeface="Agave" panose="020B0509030604020203" pitchFamily="49" charset="0"/>
              </a:rPr>
              <a:t>3</a:t>
            </a:r>
            <a:r>
              <a:rPr lang="en-AU" sz="2800" b="0" dirty="0">
                <a:solidFill>
                  <a:srgbClr val="CCCCCC"/>
                </a:solidFill>
                <a:effectLst/>
                <a:latin typeface="Agave" panose="020B0509030604020203" pitchFamily="49" charset="0"/>
              </a:rPr>
              <a:t>)</a:t>
            </a:r>
          </a:p>
          <a:p>
            <a:br>
              <a:rPr lang="en-AU" sz="2800" b="0" dirty="0">
                <a:solidFill>
                  <a:srgbClr val="CCCCCC"/>
                </a:solidFill>
                <a:effectLst/>
                <a:latin typeface="Agave" panose="020B0509030604020203" pitchFamily="49" charset="0"/>
              </a:rPr>
            </a:br>
            <a:r>
              <a:rPr lang="en-AU" sz="2800" b="0" dirty="0">
                <a:solidFill>
                  <a:srgbClr val="9CDCFE"/>
                </a:solidFill>
                <a:effectLst/>
                <a:latin typeface="Agave" panose="020B0509030604020203" pitchFamily="49" charset="0"/>
              </a:rPr>
              <a:t>n</a:t>
            </a:r>
            <a:r>
              <a:rPr lang="en-AU" sz="2800" b="0" dirty="0">
                <a:solidFill>
                  <a:srgbClr val="CCCCCC"/>
                </a:solidFill>
                <a:effectLst/>
                <a:latin typeface="Agave" panose="020B0509030604020203" pitchFamily="49" charset="0"/>
              </a:rPr>
              <a:t> </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 </a:t>
            </a:r>
            <a:r>
              <a:rPr lang="en-AU" sz="2800" b="0" dirty="0">
                <a:solidFill>
                  <a:srgbClr val="B5CEA8"/>
                </a:solidFill>
                <a:effectLst/>
                <a:latin typeface="Agave" panose="020B0509030604020203" pitchFamily="49" charset="0"/>
              </a:rPr>
              <a:t>1</a:t>
            </a:r>
            <a:endParaRPr lang="en-AU" sz="2800" b="0" dirty="0">
              <a:solidFill>
                <a:srgbClr val="CCCCCC"/>
              </a:solidFill>
              <a:effectLst/>
              <a:latin typeface="Agave" panose="020B0509030604020203" pitchFamily="49" charset="0"/>
            </a:endParaRPr>
          </a:p>
          <a:p>
            <a:r>
              <a:rPr lang="en-AU" sz="2800" b="0" dirty="0">
                <a:solidFill>
                  <a:srgbClr val="9CDCFE"/>
                </a:solidFill>
                <a:effectLst/>
                <a:latin typeface="Agave" panose="020B0509030604020203" pitchFamily="49" charset="0"/>
              </a:rPr>
              <a:t>list_</a:t>
            </a:r>
            <a:r>
              <a:rPr lang="en-AU" sz="2800" b="0" dirty="0">
                <a:solidFill>
                  <a:srgbClr val="CCCCCC"/>
                </a:solidFill>
                <a:effectLst/>
                <a:latin typeface="Agave" panose="020B0509030604020203" pitchFamily="49" charset="0"/>
              </a:rPr>
              <a:t> </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 [</a:t>
            </a:r>
            <a:r>
              <a:rPr lang="en-AU" sz="2800" b="0" dirty="0">
                <a:solidFill>
                  <a:srgbClr val="B5CEA8"/>
                </a:solidFill>
                <a:effectLst/>
                <a:latin typeface="Agave" panose="020B0509030604020203" pitchFamily="49" charset="0"/>
              </a:rPr>
              <a:t>1</a:t>
            </a:r>
            <a:r>
              <a:rPr lang="en-AU" sz="2800" b="0" dirty="0">
                <a:solidFill>
                  <a:srgbClr val="CCCCCC"/>
                </a:solidFill>
                <a:effectLst/>
                <a:latin typeface="Agave" panose="020B0509030604020203" pitchFamily="49" charset="0"/>
              </a:rPr>
              <a:t>, </a:t>
            </a:r>
            <a:r>
              <a:rPr lang="en-AU" sz="2800" b="0" dirty="0">
                <a:solidFill>
                  <a:srgbClr val="B5CEA8"/>
                </a:solidFill>
                <a:effectLst/>
                <a:latin typeface="Agave" panose="020B0509030604020203" pitchFamily="49" charset="0"/>
              </a:rPr>
              <a:t>2</a:t>
            </a:r>
            <a:r>
              <a:rPr lang="en-AU" sz="2800" b="0" dirty="0">
                <a:solidFill>
                  <a:srgbClr val="CCCCCC"/>
                </a:solidFill>
                <a:effectLst/>
                <a:latin typeface="Agave" panose="020B0509030604020203" pitchFamily="49" charset="0"/>
              </a:rPr>
              <a:t>]</a:t>
            </a:r>
          </a:p>
          <a:p>
            <a:r>
              <a:rPr lang="en-AU" sz="2800" b="0" dirty="0">
                <a:solidFill>
                  <a:srgbClr val="DCDCAA"/>
                </a:solidFill>
                <a:effectLst/>
                <a:latin typeface="Agave" panose="020B0509030604020203" pitchFamily="49" charset="0"/>
              </a:rPr>
              <a:t>modify</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n</a:t>
            </a:r>
            <a:r>
              <a:rPr lang="en-AU" sz="2800" b="0" dirty="0">
                <a:solidFill>
                  <a:srgbClr val="CCCCCC"/>
                </a:solidFill>
                <a:effectLst/>
                <a:latin typeface="Agave" panose="020B0509030604020203" pitchFamily="49" charset="0"/>
              </a:rPr>
              <a:t>, </a:t>
            </a:r>
            <a:r>
              <a:rPr lang="en-AU" sz="2800" b="0" dirty="0">
                <a:solidFill>
                  <a:srgbClr val="9CDCFE"/>
                </a:solidFill>
                <a:effectLst/>
                <a:latin typeface="Agave" panose="020B0509030604020203" pitchFamily="49" charset="0"/>
              </a:rPr>
              <a:t>list_</a:t>
            </a:r>
            <a:r>
              <a:rPr lang="en-AU" sz="2800" b="0" dirty="0">
                <a:solidFill>
                  <a:srgbClr val="CCCCCC"/>
                </a:solidFill>
                <a:effectLst/>
                <a:latin typeface="Agave" panose="020B0509030604020203" pitchFamily="49" charset="0"/>
              </a:rPr>
              <a:t>)</a:t>
            </a:r>
          </a:p>
          <a:p>
            <a:br>
              <a:rPr lang="en-AU" sz="2800" b="0" dirty="0">
                <a:solidFill>
                  <a:srgbClr val="CCCCCC"/>
                </a:solidFill>
                <a:effectLst/>
                <a:latin typeface="Agave" panose="020B0509030604020203" pitchFamily="49" charset="0"/>
              </a:rPr>
            </a:br>
            <a:r>
              <a:rPr lang="en-AU" sz="2800" b="0" dirty="0">
                <a:solidFill>
                  <a:srgbClr val="DCDCAA"/>
                </a:solidFill>
                <a:effectLst/>
                <a:latin typeface="Agave" panose="020B0509030604020203" pitchFamily="49" charset="0"/>
              </a:rPr>
              <a:t>print</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n</a:t>
            </a:r>
            <a:r>
              <a:rPr lang="en-AU" sz="2800" b="0" dirty="0">
                <a:solidFill>
                  <a:srgbClr val="CCCCCC"/>
                </a:solidFill>
                <a:effectLst/>
                <a:latin typeface="Agave" panose="020B0509030604020203" pitchFamily="49" charset="0"/>
              </a:rPr>
              <a:t>) </a:t>
            </a:r>
            <a:r>
              <a:rPr lang="en-AU" sz="2800" b="0" dirty="0">
                <a:solidFill>
                  <a:srgbClr val="6A9955"/>
                </a:solidFill>
                <a:effectLst/>
                <a:latin typeface="Agave" panose="020B0509030604020203" pitchFamily="49" charset="0"/>
              </a:rPr>
              <a:t># Outputs: 1</a:t>
            </a:r>
            <a:endParaRPr lang="en-AU" sz="2800" b="0" dirty="0">
              <a:solidFill>
                <a:srgbClr val="CCCCCC"/>
              </a:solidFill>
              <a:effectLst/>
              <a:latin typeface="Agave" panose="020B0509030604020203" pitchFamily="49" charset="0"/>
            </a:endParaRPr>
          </a:p>
          <a:p>
            <a:r>
              <a:rPr lang="en-AU" sz="2800" b="0" dirty="0">
                <a:solidFill>
                  <a:srgbClr val="DCDCAA"/>
                </a:solidFill>
                <a:effectLst/>
                <a:latin typeface="Agave" panose="020B0509030604020203" pitchFamily="49" charset="0"/>
              </a:rPr>
              <a:t>print</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list_</a:t>
            </a:r>
            <a:r>
              <a:rPr lang="en-AU" sz="2800" b="0" dirty="0">
                <a:solidFill>
                  <a:srgbClr val="CCCCCC"/>
                </a:solidFill>
                <a:effectLst/>
                <a:latin typeface="Agave" panose="020B0509030604020203" pitchFamily="49" charset="0"/>
              </a:rPr>
              <a:t>) </a:t>
            </a:r>
            <a:r>
              <a:rPr lang="en-AU" sz="2800" b="0" dirty="0">
                <a:solidFill>
                  <a:srgbClr val="6A9955"/>
                </a:solidFill>
                <a:effectLst/>
                <a:latin typeface="Agave" panose="020B0509030604020203" pitchFamily="49" charset="0"/>
              </a:rPr>
              <a:t># Outputs: [1, 2, 3]</a:t>
            </a:r>
            <a:endParaRPr lang="en-AU" sz="2800" b="0" dirty="0">
              <a:solidFill>
                <a:srgbClr val="CCCCCC"/>
              </a:solidFill>
              <a:effectLst/>
              <a:latin typeface="Agave" panose="020B0509030604020203" pitchFamily="49" charset="0"/>
            </a:endParaRPr>
          </a:p>
        </p:txBody>
      </p:sp>
    </p:spTree>
    <p:extLst>
      <p:ext uri="{BB962C8B-B14F-4D97-AF65-F5344CB8AC3E}">
        <p14:creationId xmlns:p14="http://schemas.microsoft.com/office/powerpoint/2010/main" val="216725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8913-DE1D-8542-9FB8-28ADA73D154C}"/>
              </a:ext>
            </a:extLst>
          </p:cNvPr>
          <p:cNvSpPr>
            <a:spLocks noGrp="1"/>
          </p:cNvSpPr>
          <p:nvPr>
            <p:ph type="title"/>
          </p:nvPr>
        </p:nvSpPr>
        <p:spPr/>
        <p:txBody>
          <a:bodyPr/>
          <a:lstStyle/>
          <a:p>
            <a:r>
              <a:rPr lang="en-US" dirty="0"/>
              <a:t>Introduction to 2d data structures</a:t>
            </a:r>
          </a:p>
        </p:txBody>
      </p:sp>
      <p:sp>
        <p:nvSpPr>
          <p:cNvPr id="4" name="Text Placeholder 3">
            <a:extLst>
              <a:ext uri="{FF2B5EF4-FFF2-40B4-BE49-F238E27FC236}">
                <a16:creationId xmlns:a16="http://schemas.microsoft.com/office/drawing/2014/main" id="{172DBA6D-8A01-D52B-2D73-F92728654709}"/>
              </a:ext>
            </a:extLst>
          </p:cNvPr>
          <p:cNvSpPr>
            <a:spLocks noGrp="1"/>
          </p:cNvSpPr>
          <p:nvPr>
            <p:ph type="body" idx="1"/>
          </p:nvPr>
        </p:nvSpPr>
        <p:spPr/>
        <p:txBody>
          <a:bodyPr/>
          <a:lstStyle/>
          <a:p>
            <a:r>
              <a:rPr lang="en-US" dirty="0"/>
              <a:t>Part 3 (optional)</a:t>
            </a:r>
          </a:p>
        </p:txBody>
      </p:sp>
    </p:spTree>
    <p:extLst>
      <p:ext uri="{BB962C8B-B14F-4D97-AF65-F5344CB8AC3E}">
        <p14:creationId xmlns:p14="http://schemas.microsoft.com/office/powerpoint/2010/main" val="89849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AE56DA-E23C-85CF-A637-18B655C8C72D}"/>
              </a:ext>
            </a:extLst>
          </p:cNvPr>
          <p:cNvSpPr>
            <a:spLocks noGrp="1"/>
          </p:cNvSpPr>
          <p:nvPr>
            <p:ph type="title"/>
          </p:nvPr>
        </p:nvSpPr>
        <p:spPr/>
        <p:txBody>
          <a:bodyPr/>
          <a:lstStyle/>
          <a:p>
            <a:r>
              <a:rPr lang="en-US" dirty="0"/>
              <a:t>Consider</a:t>
            </a:r>
          </a:p>
        </p:txBody>
      </p:sp>
      <p:sp>
        <p:nvSpPr>
          <p:cNvPr id="5" name="Content Placeholder 4">
            <a:extLst>
              <a:ext uri="{FF2B5EF4-FFF2-40B4-BE49-F238E27FC236}">
                <a16:creationId xmlns:a16="http://schemas.microsoft.com/office/drawing/2014/main" id="{5268F6A2-4003-23BB-685F-1981AF94C31E}"/>
              </a:ext>
            </a:extLst>
          </p:cNvPr>
          <p:cNvSpPr>
            <a:spLocks noGrp="1"/>
          </p:cNvSpPr>
          <p:nvPr>
            <p:ph idx="1"/>
          </p:nvPr>
        </p:nvSpPr>
        <p:spPr/>
        <p:txBody>
          <a:bodyPr/>
          <a:lstStyle/>
          <a:p>
            <a:r>
              <a:rPr lang="en-US" dirty="0"/>
              <a:t>Discuss how can you make a Python list 2-dimensional? (or 3 for that matter?)</a:t>
            </a:r>
          </a:p>
          <a:p>
            <a:r>
              <a:rPr lang="en-US" dirty="0"/>
              <a:t>What are some possible applications?</a:t>
            </a:r>
          </a:p>
          <a:p>
            <a:r>
              <a:rPr lang="en-US" dirty="0"/>
              <a:t>How would you code and parse a 2D data structure?</a:t>
            </a:r>
          </a:p>
          <a:p>
            <a:r>
              <a:rPr lang="en-US" dirty="0"/>
              <a:t>To be continued next week…</a:t>
            </a:r>
          </a:p>
        </p:txBody>
      </p:sp>
    </p:spTree>
    <p:extLst>
      <p:ext uri="{BB962C8B-B14F-4D97-AF65-F5344CB8AC3E}">
        <p14:creationId xmlns:p14="http://schemas.microsoft.com/office/powerpoint/2010/main" val="159569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511D-8151-9969-F9DE-B3B18FA24DC8}"/>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9761304C-CD92-E11B-4E0D-4CBFE562B903}"/>
              </a:ext>
            </a:extLst>
          </p:cNvPr>
          <p:cNvSpPr>
            <a:spLocks noGrp="1"/>
          </p:cNvSpPr>
          <p:nvPr>
            <p:ph idx="1"/>
          </p:nvPr>
        </p:nvSpPr>
        <p:spPr/>
        <p:txBody>
          <a:bodyPr/>
          <a:lstStyle/>
          <a:p>
            <a:pPr algn="l">
              <a:buFont typeface="+mj-lt"/>
              <a:buAutoNum type="arabicPeriod"/>
            </a:pPr>
            <a:r>
              <a:rPr lang="en-AU" b="0" i="0" dirty="0">
                <a:solidFill>
                  <a:srgbClr val="D1D5DB"/>
                </a:solidFill>
                <a:effectLst/>
                <a:latin typeface="Söhne"/>
              </a:rPr>
              <a:t>What is a module in Python? How do you create one?</a:t>
            </a:r>
          </a:p>
          <a:p>
            <a:pPr algn="l">
              <a:buFont typeface="+mj-lt"/>
              <a:buAutoNum type="arabicPeriod"/>
            </a:pPr>
            <a:r>
              <a:rPr lang="en-AU" b="0" i="0" dirty="0">
                <a:solidFill>
                  <a:srgbClr val="D1D5DB"/>
                </a:solidFill>
                <a:effectLst/>
                <a:latin typeface="Söhne"/>
              </a:rPr>
              <a:t>What is the purpose of the import statement in Python? Can you provide a code example of its usage?</a:t>
            </a:r>
          </a:p>
          <a:p>
            <a:pPr algn="l">
              <a:buFont typeface="+mj-lt"/>
              <a:buAutoNum type="arabicPeriod"/>
            </a:pPr>
            <a:r>
              <a:rPr lang="en-AU" b="0" i="0" dirty="0">
                <a:solidFill>
                  <a:srgbClr val="D1D5DB"/>
                </a:solidFill>
                <a:effectLst/>
                <a:latin typeface="Söhne"/>
              </a:rPr>
              <a:t>How can you import only a specific function or class from a module in Python? What is the syntax for this?</a:t>
            </a:r>
          </a:p>
          <a:p>
            <a:endParaRPr lang="en-US" dirty="0"/>
          </a:p>
        </p:txBody>
      </p:sp>
    </p:spTree>
    <p:extLst>
      <p:ext uri="{BB962C8B-B14F-4D97-AF65-F5344CB8AC3E}">
        <p14:creationId xmlns:p14="http://schemas.microsoft.com/office/powerpoint/2010/main" val="149946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511D-8151-9969-F9DE-B3B18FA24DC8}"/>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9761304C-CD92-E11B-4E0D-4CBFE562B903}"/>
              </a:ext>
            </a:extLst>
          </p:cNvPr>
          <p:cNvSpPr>
            <a:spLocks noGrp="1"/>
          </p:cNvSpPr>
          <p:nvPr>
            <p:ph idx="1"/>
          </p:nvPr>
        </p:nvSpPr>
        <p:spPr/>
        <p:txBody>
          <a:bodyPr/>
          <a:lstStyle/>
          <a:p>
            <a:pPr algn="l">
              <a:buFont typeface="+mj-lt"/>
              <a:buAutoNum type="arabicPeriod"/>
            </a:pPr>
            <a:r>
              <a:rPr lang="en-AU" b="0" i="0" dirty="0">
                <a:solidFill>
                  <a:srgbClr val="D1D5DB"/>
                </a:solidFill>
                <a:effectLst/>
                <a:latin typeface="Söhne"/>
              </a:rPr>
              <a:t>How would you explain Python's parameter passing mechanism? Is it more similar to pass-by-value or pass-by-reference?</a:t>
            </a:r>
          </a:p>
          <a:p>
            <a:pPr algn="l">
              <a:buFont typeface="+mj-lt"/>
              <a:buAutoNum type="arabicPeriod"/>
            </a:pPr>
            <a:r>
              <a:rPr lang="en-AU" b="0" i="0" dirty="0">
                <a:solidFill>
                  <a:srgbClr val="D1D5DB"/>
                </a:solidFill>
                <a:effectLst/>
                <a:latin typeface="Söhne"/>
              </a:rPr>
              <a:t>Given the following Python code, what will be the output and why?</a:t>
            </a:r>
          </a:p>
          <a:p>
            <a:endParaRPr lang="en-US" dirty="0"/>
          </a:p>
        </p:txBody>
      </p:sp>
    </p:spTree>
    <p:extLst>
      <p:ext uri="{BB962C8B-B14F-4D97-AF65-F5344CB8AC3E}">
        <p14:creationId xmlns:p14="http://schemas.microsoft.com/office/powerpoint/2010/main" val="59515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E71D51-7016-B2DC-767E-DB8A7DDDE55C}"/>
              </a:ext>
            </a:extLst>
          </p:cNvPr>
          <p:cNvSpPr txBox="1"/>
          <p:nvPr/>
        </p:nvSpPr>
        <p:spPr>
          <a:xfrm>
            <a:off x="979716" y="1166842"/>
            <a:ext cx="8218712" cy="4524315"/>
          </a:xfrm>
          <a:prstGeom prst="rect">
            <a:avLst/>
          </a:prstGeom>
          <a:solidFill>
            <a:schemeClr val="tx1">
              <a:lumMod val="85000"/>
              <a:lumOff val="15000"/>
            </a:schemeClr>
          </a:solidFill>
          <a:ln>
            <a:solidFill>
              <a:schemeClr val="bg1"/>
            </a:solidFill>
          </a:ln>
        </p:spPr>
        <p:txBody>
          <a:bodyPr wrap="square">
            <a:spAutoFit/>
          </a:bodyPr>
          <a:lstStyle/>
          <a:p>
            <a:r>
              <a:rPr lang="en-AU" sz="3600" b="0" dirty="0">
                <a:solidFill>
                  <a:srgbClr val="569CD6"/>
                </a:solidFill>
                <a:effectLst/>
                <a:latin typeface="Agave" panose="020B0509030604020203" pitchFamily="49" charset="0"/>
              </a:rPr>
              <a:t>def</a:t>
            </a:r>
            <a:r>
              <a:rPr lang="en-AU" sz="3600" b="0" dirty="0">
                <a:solidFill>
                  <a:srgbClr val="CCCCCC"/>
                </a:solidFill>
                <a:effectLst/>
                <a:latin typeface="Agave" panose="020B0509030604020203" pitchFamily="49" charset="0"/>
              </a:rPr>
              <a:t> </a:t>
            </a:r>
            <a:r>
              <a:rPr lang="en-AU" sz="3600" b="0" dirty="0" err="1">
                <a:solidFill>
                  <a:srgbClr val="DCDCAA"/>
                </a:solidFill>
                <a:effectLst/>
                <a:latin typeface="Agave" panose="020B0509030604020203" pitchFamily="49" charset="0"/>
              </a:rPr>
              <a:t>modify_list</a:t>
            </a:r>
            <a:r>
              <a:rPr lang="en-AU" sz="3600" b="0" dirty="0">
                <a:solidFill>
                  <a:srgbClr val="CCCCCC"/>
                </a:solidFill>
                <a:effectLst/>
                <a:latin typeface="Agave" panose="020B0509030604020203" pitchFamily="49" charset="0"/>
              </a:rPr>
              <a:t>(</a:t>
            </a:r>
            <a:r>
              <a:rPr lang="en-AU" sz="3600" b="0" dirty="0" err="1">
                <a:solidFill>
                  <a:srgbClr val="9CDCFE"/>
                </a:solidFill>
                <a:effectLst/>
                <a:latin typeface="Agave" panose="020B0509030604020203" pitchFamily="49" charset="0"/>
              </a:rPr>
              <a:t>lst</a:t>
            </a:r>
            <a:r>
              <a:rPr lang="en-AU" sz="3600" b="0" dirty="0">
                <a:solidFill>
                  <a:srgbClr val="CCCCCC"/>
                </a:solidFill>
                <a:effectLst/>
                <a:latin typeface="Agave" panose="020B0509030604020203" pitchFamily="49" charset="0"/>
              </a:rPr>
              <a:t>):</a:t>
            </a:r>
          </a:p>
          <a:p>
            <a:pPr lvl="1"/>
            <a:r>
              <a:rPr lang="en-AU" sz="3600" b="0" dirty="0" err="1">
                <a:solidFill>
                  <a:srgbClr val="9CDCFE"/>
                </a:solidFill>
                <a:effectLst/>
                <a:latin typeface="Agave" panose="020B0509030604020203" pitchFamily="49" charset="0"/>
              </a:rPr>
              <a:t>lst</a:t>
            </a:r>
            <a:r>
              <a:rPr lang="en-AU" sz="3600" b="0" dirty="0" err="1">
                <a:solidFill>
                  <a:srgbClr val="CCCCCC"/>
                </a:solidFill>
                <a:effectLst/>
                <a:latin typeface="Agave" panose="020B0509030604020203" pitchFamily="49" charset="0"/>
              </a:rPr>
              <a:t>.append</a:t>
            </a:r>
            <a:r>
              <a:rPr lang="en-AU" sz="3600" b="0" dirty="0">
                <a:solidFill>
                  <a:srgbClr val="CCCCCC"/>
                </a:solidFill>
                <a:effectLst/>
                <a:latin typeface="Agave" panose="020B0509030604020203" pitchFamily="49" charset="0"/>
              </a:rPr>
              <a:t>(</a:t>
            </a:r>
            <a:r>
              <a:rPr lang="en-AU" sz="3600" b="0" dirty="0">
                <a:solidFill>
                  <a:srgbClr val="CE9178"/>
                </a:solidFill>
                <a:effectLst/>
                <a:latin typeface="Agave" panose="020B0509030604020203" pitchFamily="49" charset="0"/>
              </a:rPr>
              <a:t>"new"</a:t>
            </a:r>
            <a:r>
              <a:rPr lang="en-AU" sz="3600" b="0" dirty="0">
                <a:solidFill>
                  <a:srgbClr val="CCCCCC"/>
                </a:solidFill>
                <a:effectLst/>
                <a:latin typeface="Agave" panose="020B0509030604020203" pitchFamily="49" charset="0"/>
              </a:rPr>
              <a:t>)</a:t>
            </a:r>
          </a:p>
          <a:p>
            <a:pPr lvl="1"/>
            <a:r>
              <a:rPr lang="en-AU" sz="3600" b="0" dirty="0" err="1">
                <a:solidFill>
                  <a:srgbClr val="9CDCFE"/>
                </a:solidFill>
                <a:effectLst/>
                <a:latin typeface="Agave" panose="020B0509030604020203" pitchFamily="49" charset="0"/>
              </a:rPr>
              <a:t>lst</a:t>
            </a:r>
            <a:r>
              <a:rPr lang="en-AU" sz="3600" b="0" dirty="0">
                <a:solidFill>
                  <a:srgbClr val="CCCCCC"/>
                </a:solidFill>
                <a:effectLst/>
                <a:latin typeface="Agave" panose="020B0509030604020203" pitchFamily="49" charset="0"/>
              </a:rPr>
              <a:t> </a:t>
            </a:r>
            <a:r>
              <a:rPr lang="en-AU" sz="3600" b="0" dirty="0">
                <a:solidFill>
                  <a:srgbClr val="D4D4D4"/>
                </a:solidFill>
                <a:effectLst/>
                <a:latin typeface="Agave" panose="020B0509030604020203" pitchFamily="49" charset="0"/>
              </a:rPr>
              <a:t>=</a:t>
            </a:r>
            <a:r>
              <a:rPr lang="en-AU" sz="3600" b="0" dirty="0">
                <a:solidFill>
                  <a:srgbClr val="CCCCCC"/>
                </a:solidFill>
                <a:effectLst/>
                <a:latin typeface="Agave" panose="020B0509030604020203" pitchFamily="49" charset="0"/>
              </a:rPr>
              <a:t> [</a:t>
            </a:r>
            <a:r>
              <a:rPr lang="en-AU" sz="3600" b="0" dirty="0">
                <a:solidFill>
                  <a:srgbClr val="CE9178"/>
                </a:solidFill>
                <a:effectLst/>
                <a:latin typeface="Agave" panose="020B0509030604020203" pitchFamily="49" charset="0"/>
              </a:rPr>
              <a:t>"completely"</a:t>
            </a:r>
            <a:r>
              <a:rPr lang="en-AU" sz="3600" b="0" dirty="0">
                <a:solidFill>
                  <a:srgbClr val="CCCCCC"/>
                </a:solidFill>
                <a:effectLst/>
                <a:latin typeface="Agave" panose="020B0509030604020203" pitchFamily="49" charset="0"/>
              </a:rPr>
              <a:t>, </a:t>
            </a:r>
            <a:r>
              <a:rPr lang="en-AU" sz="3600" b="0" dirty="0">
                <a:solidFill>
                  <a:srgbClr val="CE9178"/>
                </a:solidFill>
                <a:effectLst/>
                <a:latin typeface="Agave" panose="020B0509030604020203" pitchFamily="49" charset="0"/>
              </a:rPr>
              <a:t>"new"</a:t>
            </a:r>
            <a:r>
              <a:rPr lang="en-AU" sz="3600" b="0" dirty="0">
                <a:solidFill>
                  <a:srgbClr val="CCCCCC"/>
                </a:solidFill>
                <a:effectLst/>
                <a:latin typeface="Agave" panose="020B0509030604020203" pitchFamily="49" charset="0"/>
              </a:rPr>
              <a:t>]</a:t>
            </a:r>
          </a:p>
          <a:p>
            <a:br>
              <a:rPr lang="en-AU" sz="3600" b="0" dirty="0">
                <a:solidFill>
                  <a:srgbClr val="CCCCCC"/>
                </a:solidFill>
                <a:effectLst/>
                <a:latin typeface="Agave" panose="020B0509030604020203" pitchFamily="49" charset="0"/>
              </a:rPr>
            </a:br>
            <a:r>
              <a:rPr lang="en-AU" sz="3600" b="0" dirty="0">
                <a:solidFill>
                  <a:srgbClr val="9CDCFE"/>
                </a:solidFill>
                <a:effectLst/>
                <a:latin typeface="Agave" panose="020B0509030604020203" pitchFamily="49" charset="0"/>
              </a:rPr>
              <a:t>items</a:t>
            </a:r>
            <a:r>
              <a:rPr lang="en-AU" sz="3600" b="0" dirty="0">
                <a:solidFill>
                  <a:srgbClr val="CCCCCC"/>
                </a:solidFill>
                <a:effectLst/>
                <a:latin typeface="Agave" panose="020B0509030604020203" pitchFamily="49" charset="0"/>
              </a:rPr>
              <a:t> </a:t>
            </a:r>
            <a:r>
              <a:rPr lang="en-AU" sz="3600" b="0" dirty="0">
                <a:solidFill>
                  <a:srgbClr val="D4D4D4"/>
                </a:solidFill>
                <a:effectLst/>
                <a:latin typeface="Agave" panose="020B0509030604020203" pitchFamily="49" charset="0"/>
              </a:rPr>
              <a:t>=</a:t>
            </a:r>
            <a:r>
              <a:rPr lang="en-AU" sz="3600" b="0" dirty="0">
                <a:solidFill>
                  <a:srgbClr val="CCCCCC"/>
                </a:solidFill>
                <a:effectLst/>
                <a:latin typeface="Agave" panose="020B0509030604020203" pitchFamily="49" charset="0"/>
              </a:rPr>
              <a:t> [</a:t>
            </a:r>
            <a:r>
              <a:rPr lang="en-AU" sz="3600" b="0" dirty="0">
                <a:solidFill>
                  <a:srgbClr val="CE9178"/>
                </a:solidFill>
                <a:effectLst/>
                <a:latin typeface="Agave" panose="020B0509030604020203" pitchFamily="49" charset="0"/>
              </a:rPr>
              <a:t>"original"</a:t>
            </a:r>
            <a:r>
              <a:rPr lang="en-AU" sz="3600" b="0" dirty="0">
                <a:solidFill>
                  <a:srgbClr val="CCCCCC"/>
                </a:solidFill>
                <a:effectLst/>
                <a:latin typeface="Agave" panose="020B0509030604020203" pitchFamily="49" charset="0"/>
              </a:rPr>
              <a:t>]</a:t>
            </a:r>
          </a:p>
          <a:p>
            <a:r>
              <a:rPr lang="en-AU" sz="3600" b="0" dirty="0" err="1">
                <a:solidFill>
                  <a:srgbClr val="DCDCAA"/>
                </a:solidFill>
                <a:effectLst/>
                <a:latin typeface="Agave" panose="020B0509030604020203" pitchFamily="49" charset="0"/>
              </a:rPr>
              <a:t>modify_list</a:t>
            </a:r>
            <a:r>
              <a:rPr lang="en-AU" sz="3600" b="0" dirty="0">
                <a:solidFill>
                  <a:srgbClr val="CCCCCC"/>
                </a:solidFill>
                <a:effectLst/>
                <a:latin typeface="Agave" panose="020B0509030604020203" pitchFamily="49" charset="0"/>
              </a:rPr>
              <a:t>(</a:t>
            </a:r>
            <a:r>
              <a:rPr lang="en-AU" sz="3600" b="0" dirty="0">
                <a:solidFill>
                  <a:srgbClr val="9CDCFE"/>
                </a:solidFill>
                <a:effectLst/>
                <a:latin typeface="Agave" panose="020B0509030604020203" pitchFamily="49" charset="0"/>
              </a:rPr>
              <a:t>items</a:t>
            </a:r>
            <a:r>
              <a:rPr lang="en-AU" sz="3600" b="0" dirty="0">
                <a:solidFill>
                  <a:srgbClr val="CCCCCC"/>
                </a:solidFill>
                <a:effectLst/>
                <a:latin typeface="Agave" panose="020B0509030604020203" pitchFamily="49" charset="0"/>
              </a:rPr>
              <a:t>)</a:t>
            </a:r>
          </a:p>
          <a:p>
            <a:r>
              <a:rPr lang="en-AU" sz="3600" b="0" dirty="0">
                <a:solidFill>
                  <a:srgbClr val="DCDCAA"/>
                </a:solidFill>
                <a:effectLst/>
                <a:latin typeface="Agave" panose="020B0509030604020203" pitchFamily="49" charset="0"/>
              </a:rPr>
              <a:t>print</a:t>
            </a:r>
            <a:r>
              <a:rPr lang="en-AU" sz="3600" b="0" dirty="0">
                <a:solidFill>
                  <a:srgbClr val="CCCCCC"/>
                </a:solidFill>
                <a:effectLst/>
                <a:latin typeface="Agave" panose="020B0509030604020203" pitchFamily="49" charset="0"/>
              </a:rPr>
              <a:t>(</a:t>
            </a:r>
            <a:r>
              <a:rPr lang="en-AU" sz="3600" b="0" dirty="0">
                <a:solidFill>
                  <a:srgbClr val="9CDCFE"/>
                </a:solidFill>
                <a:effectLst/>
                <a:latin typeface="Agave" panose="020B0509030604020203" pitchFamily="49" charset="0"/>
              </a:rPr>
              <a:t>items</a:t>
            </a:r>
            <a:r>
              <a:rPr lang="en-AU" sz="3600" b="0" dirty="0">
                <a:solidFill>
                  <a:srgbClr val="CCCCCC"/>
                </a:solidFill>
                <a:effectLst/>
                <a:latin typeface="Agave" panose="020B0509030604020203" pitchFamily="49" charset="0"/>
              </a:rPr>
              <a:t>)</a:t>
            </a:r>
            <a:br>
              <a:rPr lang="en-AU" sz="3600" b="0" dirty="0">
                <a:solidFill>
                  <a:srgbClr val="CCCCCC"/>
                </a:solidFill>
                <a:effectLst/>
                <a:latin typeface="Agave" panose="020B0509030604020203" pitchFamily="49" charset="0"/>
              </a:rPr>
            </a:br>
            <a:endParaRPr lang="en-AU" sz="3600" b="0" dirty="0">
              <a:solidFill>
                <a:srgbClr val="CCCCCC"/>
              </a:solidFill>
              <a:effectLst/>
              <a:latin typeface="Agave" panose="020B0509030604020203" pitchFamily="49" charset="0"/>
            </a:endParaRPr>
          </a:p>
        </p:txBody>
      </p:sp>
    </p:spTree>
    <p:extLst>
      <p:ext uri="{BB962C8B-B14F-4D97-AF65-F5344CB8AC3E}">
        <p14:creationId xmlns:p14="http://schemas.microsoft.com/office/powerpoint/2010/main" val="94477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511D-8151-9969-F9DE-B3B18FA24DC8}"/>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9761304C-CD92-E11B-4E0D-4CBFE562B903}"/>
              </a:ext>
            </a:extLst>
          </p:cNvPr>
          <p:cNvSpPr>
            <a:spLocks noGrp="1"/>
          </p:cNvSpPr>
          <p:nvPr>
            <p:ph idx="1"/>
          </p:nvPr>
        </p:nvSpPr>
        <p:spPr/>
        <p:txBody>
          <a:bodyPr/>
          <a:lstStyle/>
          <a:p>
            <a:pPr marL="0" indent="0" algn="l">
              <a:buNone/>
            </a:pPr>
            <a:r>
              <a:rPr lang="en-AU" b="0" i="0" dirty="0">
                <a:solidFill>
                  <a:srgbClr val="D1D5DB"/>
                </a:solidFill>
                <a:effectLst/>
                <a:latin typeface="Söhne"/>
              </a:rPr>
              <a:t>If Python uses pass-by-reference, why doesn't reassigning a variable inside a function change the original variable outside the function? How is this related to the mutability of Python objects?</a:t>
            </a:r>
            <a:endParaRPr lang="en-US" dirty="0"/>
          </a:p>
        </p:txBody>
      </p:sp>
    </p:spTree>
    <p:extLst>
      <p:ext uri="{BB962C8B-B14F-4D97-AF65-F5344CB8AC3E}">
        <p14:creationId xmlns:p14="http://schemas.microsoft.com/office/powerpoint/2010/main" val="421273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8913-DE1D-8542-9FB8-28ADA73D154C}"/>
              </a:ext>
            </a:extLst>
          </p:cNvPr>
          <p:cNvSpPr>
            <a:spLocks noGrp="1"/>
          </p:cNvSpPr>
          <p:nvPr>
            <p:ph type="title"/>
          </p:nvPr>
        </p:nvSpPr>
        <p:spPr/>
        <p:txBody>
          <a:bodyPr/>
          <a:lstStyle/>
          <a:p>
            <a:r>
              <a:rPr lang="en-US" dirty="0"/>
              <a:t>Defining Modular programming</a:t>
            </a:r>
          </a:p>
        </p:txBody>
      </p:sp>
      <p:sp>
        <p:nvSpPr>
          <p:cNvPr id="4" name="Text Placeholder 3">
            <a:extLst>
              <a:ext uri="{FF2B5EF4-FFF2-40B4-BE49-F238E27FC236}">
                <a16:creationId xmlns:a16="http://schemas.microsoft.com/office/drawing/2014/main" id="{172DBA6D-8A01-D52B-2D73-F92728654709}"/>
              </a:ext>
            </a:extLst>
          </p:cNvPr>
          <p:cNvSpPr>
            <a:spLocks noGrp="1"/>
          </p:cNvSpPr>
          <p:nvPr>
            <p:ph type="body" idx="1"/>
          </p:nvPr>
        </p:nvSpPr>
        <p:spPr/>
        <p:txBody>
          <a:bodyPr/>
          <a:lstStyle/>
          <a:p>
            <a:r>
              <a:rPr lang="en-US" dirty="0"/>
              <a:t>Part 1</a:t>
            </a:r>
          </a:p>
        </p:txBody>
      </p:sp>
    </p:spTree>
    <p:extLst>
      <p:ext uri="{BB962C8B-B14F-4D97-AF65-F5344CB8AC3E}">
        <p14:creationId xmlns:p14="http://schemas.microsoft.com/office/powerpoint/2010/main" val="288607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A Robot Teaches Itself to Play Jenga. But This Is No Game | WIRED">
            <a:extLst>
              <a:ext uri="{FF2B5EF4-FFF2-40B4-BE49-F238E27FC236}">
                <a16:creationId xmlns:a16="http://schemas.microsoft.com/office/drawing/2014/main" id="{39167CCC-6422-CE0C-EE09-B4906B22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571" y="0"/>
            <a:ext cx="12344400" cy="925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443C18-44CD-C25D-9149-27F15988E323}"/>
              </a:ext>
            </a:extLst>
          </p:cNvPr>
          <p:cNvSpPr/>
          <p:nvPr/>
        </p:nvSpPr>
        <p:spPr>
          <a:xfrm>
            <a:off x="-1" y="2965359"/>
            <a:ext cx="8741229" cy="1197429"/>
          </a:xfrm>
          <a:prstGeom prst="rect">
            <a:avLst/>
          </a:prstGeom>
          <a:solidFill>
            <a:srgbClr val="D926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184C63-A53C-5CB1-3101-9D009B48AC4F}"/>
              </a:ext>
            </a:extLst>
          </p:cNvPr>
          <p:cNvSpPr txBox="1"/>
          <p:nvPr/>
        </p:nvSpPr>
        <p:spPr>
          <a:xfrm>
            <a:off x="593634" y="3179354"/>
            <a:ext cx="8058616" cy="769441"/>
          </a:xfrm>
          <a:prstGeom prst="rect">
            <a:avLst/>
          </a:prstGeom>
          <a:noFill/>
        </p:spPr>
        <p:txBody>
          <a:bodyPr wrap="none" rtlCol="0">
            <a:spAutoFit/>
          </a:bodyPr>
          <a:lstStyle/>
          <a:p>
            <a:r>
              <a:rPr lang="en-US" sz="4400" dirty="0">
                <a:solidFill>
                  <a:schemeClr val="bg1">
                    <a:lumMod val="85000"/>
                  </a:schemeClr>
                </a:solidFill>
              </a:rPr>
              <a:t>What is modular programming?</a:t>
            </a:r>
          </a:p>
        </p:txBody>
      </p:sp>
    </p:spTree>
    <p:extLst>
      <p:ext uri="{BB962C8B-B14F-4D97-AF65-F5344CB8AC3E}">
        <p14:creationId xmlns:p14="http://schemas.microsoft.com/office/powerpoint/2010/main" val="38332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legos" descr="How Many Combinations Are Possible Using 6 LEGO Bricks? | Mental Floss">
            <a:extLst>
              <a:ext uri="{FF2B5EF4-FFF2-40B4-BE49-F238E27FC236}">
                <a16:creationId xmlns:a16="http://schemas.microsoft.com/office/drawing/2014/main" id="{B2E5823B-CB8A-5017-7739-131551ACAA4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781049"/>
            <a:ext cx="2907696" cy="16355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4AAACC-6E02-272F-A686-E07F1258AC9F}"/>
              </a:ext>
            </a:extLst>
          </p:cNvPr>
          <p:cNvSpPr txBox="1"/>
          <p:nvPr/>
        </p:nvSpPr>
        <p:spPr>
          <a:xfrm>
            <a:off x="2759892" y="1214117"/>
            <a:ext cx="2225289" cy="769441"/>
          </a:xfrm>
          <a:prstGeom prst="rect">
            <a:avLst/>
          </a:prstGeom>
          <a:noFill/>
        </p:spPr>
        <p:txBody>
          <a:bodyPr wrap="none" rtlCol="0">
            <a:spAutoFit/>
          </a:bodyPr>
          <a:lstStyle/>
          <a:p>
            <a:r>
              <a:rPr lang="en-US" sz="4400" dirty="0">
                <a:solidFill>
                  <a:schemeClr val="bg1">
                    <a:lumMod val="85000"/>
                  </a:schemeClr>
                </a:solidFill>
              </a:rPr>
              <a:t>Benefits</a:t>
            </a:r>
          </a:p>
        </p:txBody>
      </p:sp>
      <p:sp>
        <p:nvSpPr>
          <p:cNvPr id="5" name="Content Placeholder 4">
            <a:extLst>
              <a:ext uri="{FF2B5EF4-FFF2-40B4-BE49-F238E27FC236}">
                <a16:creationId xmlns:a16="http://schemas.microsoft.com/office/drawing/2014/main" id="{E329C072-4D1B-9655-D7C4-3A7322C8A0ED}"/>
              </a:ext>
            </a:extLst>
          </p:cNvPr>
          <p:cNvSpPr>
            <a:spLocks noGrp="1"/>
          </p:cNvSpPr>
          <p:nvPr>
            <p:ph idx="1"/>
          </p:nvPr>
        </p:nvSpPr>
        <p:spPr>
          <a:xfrm>
            <a:off x="2759892" y="2416626"/>
            <a:ext cx="9168799" cy="4563491"/>
          </a:xfrm>
        </p:spPr>
        <p:txBody>
          <a:bodyPr/>
          <a:lstStyle/>
          <a:p>
            <a:r>
              <a:rPr lang="en-US" dirty="0"/>
              <a:t>Reusability</a:t>
            </a:r>
          </a:p>
          <a:p>
            <a:r>
              <a:rPr lang="en-US" dirty="0"/>
              <a:t>Maintainability</a:t>
            </a:r>
          </a:p>
          <a:p>
            <a:r>
              <a:rPr lang="en-US" dirty="0"/>
              <a:t>Testing and debugging</a:t>
            </a:r>
          </a:p>
          <a:p>
            <a:r>
              <a:rPr lang="en-US" dirty="0"/>
              <a:t>Collaboration</a:t>
            </a:r>
            <a:br>
              <a:rPr lang="en-US" dirty="0"/>
            </a:br>
            <a:endParaRPr lang="en-US" dirty="0"/>
          </a:p>
          <a:p>
            <a:endParaRPr lang="en-US" dirty="0"/>
          </a:p>
        </p:txBody>
      </p:sp>
    </p:spTree>
    <p:extLst>
      <p:ext uri="{BB962C8B-B14F-4D97-AF65-F5344CB8AC3E}">
        <p14:creationId xmlns:p14="http://schemas.microsoft.com/office/powerpoint/2010/main" val="314446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legos" descr="How Many Combinations Are Possible Using 6 LEGO Bricks? | Mental Floss">
            <a:extLst>
              <a:ext uri="{FF2B5EF4-FFF2-40B4-BE49-F238E27FC236}">
                <a16:creationId xmlns:a16="http://schemas.microsoft.com/office/drawing/2014/main" id="{B2E5823B-CB8A-5017-7739-131551ACAA4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491" y="888431"/>
            <a:ext cx="2907696" cy="16355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4AAACC-6E02-272F-A686-E07F1258AC9F}"/>
              </a:ext>
            </a:extLst>
          </p:cNvPr>
          <p:cNvSpPr txBox="1"/>
          <p:nvPr/>
        </p:nvSpPr>
        <p:spPr>
          <a:xfrm>
            <a:off x="2759892" y="1214117"/>
            <a:ext cx="2945037" cy="769441"/>
          </a:xfrm>
          <a:prstGeom prst="rect">
            <a:avLst/>
          </a:prstGeom>
          <a:noFill/>
        </p:spPr>
        <p:txBody>
          <a:bodyPr wrap="none" rtlCol="0">
            <a:spAutoFit/>
          </a:bodyPr>
          <a:lstStyle/>
          <a:p>
            <a:r>
              <a:rPr lang="en-US" sz="4400" dirty="0">
                <a:solidFill>
                  <a:schemeClr val="bg1">
                    <a:lumMod val="85000"/>
                  </a:schemeClr>
                </a:solidFill>
              </a:rPr>
              <a:t>Downsides</a:t>
            </a:r>
          </a:p>
        </p:txBody>
      </p:sp>
      <p:sp>
        <p:nvSpPr>
          <p:cNvPr id="5" name="Content Placeholder 4">
            <a:extLst>
              <a:ext uri="{FF2B5EF4-FFF2-40B4-BE49-F238E27FC236}">
                <a16:creationId xmlns:a16="http://schemas.microsoft.com/office/drawing/2014/main" id="{E329C072-4D1B-9655-D7C4-3A7322C8A0ED}"/>
              </a:ext>
            </a:extLst>
          </p:cNvPr>
          <p:cNvSpPr>
            <a:spLocks noGrp="1"/>
          </p:cNvSpPr>
          <p:nvPr>
            <p:ph idx="1"/>
          </p:nvPr>
        </p:nvSpPr>
        <p:spPr>
          <a:xfrm>
            <a:off x="2755202" y="2123612"/>
            <a:ext cx="9168799" cy="4563491"/>
          </a:xfrm>
        </p:spPr>
        <p:txBody>
          <a:bodyPr/>
          <a:lstStyle/>
          <a:p>
            <a:r>
              <a:rPr lang="en-US" dirty="0"/>
              <a:t>Complexity</a:t>
            </a:r>
          </a:p>
          <a:p>
            <a:r>
              <a:rPr lang="en-US" dirty="0"/>
              <a:t>Testing and debugging </a:t>
            </a:r>
            <a:br>
              <a:rPr lang="en-US" dirty="0"/>
            </a:br>
            <a:r>
              <a:rPr lang="en-US" dirty="0"/>
              <a:t>(weren’t you on the other slide???)</a:t>
            </a:r>
          </a:p>
          <a:p>
            <a:r>
              <a:rPr lang="en-US" dirty="0"/>
              <a:t>Integration/version control</a:t>
            </a:r>
            <a:br>
              <a:rPr lang="en-US" dirty="0"/>
            </a:br>
            <a:endParaRPr lang="en-US" dirty="0"/>
          </a:p>
          <a:p>
            <a:endParaRPr lang="en-US" dirty="0"/>
          </a:p>
        </p:txBody>
      </p:sp>
      <p:pic>
        <p:nvPicPr>
          <p:cNvPr id="2" name="!!legos" descr="How Many Combinations Are Possible Using 6 LEGO Bricks? | Mental Floss">
            <a:extLst>
              <a:ext uri="{FF2B5EF4-FFF2-40B4-BE49-F238E27FC236}">
                <a16:creationId xmlns:a16="http://schemas.microsoft.com/office/drawing/2014/main" id="{0BFD5AAB-929A-A2EC-FE84-D080FA21732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527" y="1983558"/>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4" name="!!legos" descr="How Many Combinations Are Possible Using 6 LEGO Bricks? | Mental Floss">
            <a:extLst>
              <a:ext uri="{FF2B5EF4-FFF2-40B4-BE49-F238E27FC236}">
                <a16:creationId xmlns:a16="http://schemas.microsoft.com/office/drawing/2014/main" id="{6ECCA2EA-36C9-7535-E053-0E5E6FBFAB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1331" y="3963139"/>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6" name="!!legos" descr="How Many Combinations Are Possible Using 6 LEGO Bricks? | Mental Floss">
            <a:extLst>
              <a:ext uri="{FF2B5EF4-FFF2-40B4-BE49-F238E27FC236}">
                <a16:creationId xmlns:a16="http://schemas.microsoft.com/office/drawing/2014/main" id="{A5979E3D-E038-B11B-ED4E-9BACB599004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269" y="3402054"/>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7" name="!!legos" descr="How Many Combinations Are Possible Using 6 LEGO Bricks? | Mental Floss">
            <a:extLst>
              <a:ext uri="{FF2B5EF4-FFF2-40B4-BE49-F238E27FC236}">
                <a16:creationId xmlns:a16="http://schemas.microsoft.com/office/drawing/2014/main" id="{E55C56DE-A021-188D-FB63-FE34F5CDB8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9556" y="5051524"/>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8" name="!!legos" descr="How Many Combinations Are Possible Using 6 LEGO Bricks? | Mental Floss">
            <a:extLst>
              <a:ext uri="{FF2B5EF4-FFF2-40B4-BE49-F238E27FC236}">
                <a16:creationId xmlns:a16="http://schemas.microsoft.com/office/drawing/2014/main" id="{99EFCA22-B3E8-F6C0-F89E-BB26EC1F7B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9898" y="4760296"/>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9" name="!!legos" descr="How Many Combinations Are Possible Using 6 LEGO Bricks? | Mental Floss">
            <a:extLst>
              <a:ext uri="{FF2B5EF4-FFF2-40B4-BE49-F238E27FC236}">
                <a16:creationId xmlns:a16="http://schemas.microsoft.com/office/drawing/2014/main" id="{B404A050-B8F5-FBDB-8A95-46438FBFC43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63746" y="5017822"/>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0" name="!!legos" descr="How Many Combinations Are Possible Using 6 LEGO Bricks? | Mental Floss">
            <a:extLst>
              <a:ext uri="{FF2B5EF4-FFF2-40B4-BE49-F238E27FC236}">
                <a16:creationId xmlns:a16="http://schemas.microsoft.com/office/drawing/2014/main" id="{FD582DA4-9468-EB65-5CA8-FDFB7BE4BAE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717594" y="5275348"/>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1" name="!!legos" descr="How Many Combinations Are Possible Using 6 LEGO Bricks? | Mental Floss">
            <a:extLst>
              <a:ext uri="{FF2B5EF4-FFF2-40B4-BE49-F238E27FC236}">
                <a16:creationId xmlns:a16="http://schemas.microsoft.com/office/drawing/2014/main" id="{7B0CDAC7-1274-1686-7296-C53BC18AA9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4175" y="5263538"/>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2" name="!!legos" descr="How Many Combinations Are Possible Using 6 LEGO Bricks? | Mental Floss">
            <a:extLst>
              <a:ext uri="{FF2B5EF4-FFF2-40B4-BE49-F238E27FC236}">
                <a16:creationId xmlns:a16="http://schemas.microsoft.com/office/drawing/2014/main" id="{4B2A2898-0350-D219-3F3C-C625FAF5905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576295" y="4650819"/>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3" name="!!legos" descr="How Many Combinations Are Possible Using 6 LEGO Bricks? | Mental Floss">
            <a:extLst>
              <a:ext uri="{FF2B5EF4-FFF2-40B4-BE49-F238E27FC236}">
                <a16:creationId xmlns:a16="http://schemas.microsoft.com/office/drawing/2014/main" id="{3B13D0A9-C030-2712-32C7-C71DE39F70C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711675" y="4710012"/>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4" name="!!legos" descr="How Many Combinations Are Possible Using 6 LEGO Bricks? | Mental Floss">
            <a:extLst>
              <a:ext uri="{FF2B5EF4-FFF2-40B4-BE49-F238E27FC236}">
                <a16:creationId xmlns:a16="http://schemas.microsoft.com/office/drawing/2014/main" id="{81C97E19-D13F-826D-C764-D8D27015CC4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76948" y="5344538"/>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5" name="!!legos" descr="How Many Combinations Are Possible Using 6 LEGO Bricks? | Mental Floss">
            <a:extLst>
              <a:ext uri="{FF2B5EF4-FFF2-40B4-BE49-F238E27FC236}">
                <a16:creationId xmlns:a16="http://schemas.microsoft.com/office/drawing/2014/main" id="{24E9E5CE-7AB2-0E22-0E5B-EF3A71178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74858" y="2604897"/>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6" name="!!legos" descr="How Many Combinations Are Possible Using 6 LEGO Bricks? | Mental Floss">
            <a:extLst>
              <a:ext uri="{FF2B5EF4-FFF2-40B4-BE49-F238E27FC236}">
                <a16:creationId xmlns:a16="http://schemas.microsoft.com/office/drawing/2014/main" id="{4674B4AE-6CFE-834C-F1B4-0C7A026F3B7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59759" y="4569819"/>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7" name="!!legos" descr="How Many Combinations Are Possible Using 6 LEGO Bricks? | Mental Floss">
            <a:extLst>
              <a:ext uri="{FF2B5EF4-FFF2-40B4-BE49-F238E27FC236}">
                <a16:creationId xmlns:a16="http://schemas.microsoft.com/office/drawing/2014/main" id="{B39C64F5-8F1C-62BF-010F-E40F760D022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04725" y="5017821"/>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8" name="!!legos" descr="How Many Combinations Are Possible Using 6 LEGO Bricks? | Mental Floss">
            <a:extLst>
              <a:ext uri="{FF2B5EF4-FFF2-40B4-BE49-F238E27FC236}">
                <a16:creationId xmlns:a16="http://schemas.microsoft.com/office/drawing/2014/main" id="{85075ABE-9143-E42D-3B9C-70CA5D6E2FE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032350" y="5325630"/>
            <a:ext cx="2907696" cy="1635579"/>
          </a:xfrm>
          <a:prstGeom prst="rect">
            <a:avLst/>
          </a:prstGeom>
          <a:noFill/>
          <a:extLst>
            <a:ext uri="{909E8E84-426E-40DD-AFC4-6F175D3DCCD1}">
              <a14:hiddenFill xmlns:a14="http://schemas.microsoft.com/office/drawing/2010/main">
                <a:solidFill>
                  <a:srgbClr val="FFFFFF"/>
                </a:solidFill>
              </a14:hiddenFill>
            </a:ext>
          </a:extLst>
        </p:spPr>
      </p:pic>
      <p:pic>
        <p:nvPicPr>
          <p:cNvPr id="19" name="!!legos" descr="How Many Combinations Are Possible Using 6 LEGO Bricks? | Mental Floss">
            <a:extLst>
              <a:ext uri="{FF2B5EF4-FFF2-40B4-BE49-F238E27FC236}">
                <a16:creationId xmlns:a16="http://schemas.microsoft.com/office/drawing/2014/main" id="{6345F4E2-707A-AF67-7124-471AFF0BBA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407096" y="5468609"/>
            <a:ext cx="2907696" cy="163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7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2000"/>
                                        <p:tgtEl>
                                          <p:spTgt spid="5">
                                            <p:txEl>
                                              <p:pRg st="0" end="0"/>
                                            </p:txEl>
                                          </p:spTgt>
                                        </p:tgtEl>
                                      </p:cBhvr>
                                    </p:animEffect>
                                  </p:childTnLst>
                                </p:cTn>
                              </p:par>
                              <p:par>
                                <p:cTn id="8" presetID="9" presetClass="entr" presetSubtype="0" fill="hold" nodeType="with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10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2" presetClass="entr" presetSubtype="4" fill="hold" nodeType="withEffect">
                                  <p:stCondLst>
                                    <p:cond delay="500"/>
                                  </p:stCondLst>
                                  <p:childTnLst>
                                    <p:set>
                                      <p:cBhvr>
                                        <p:cTn id="15" dur="1" fill="hold">
                                          <p:stCondLst>
                                            <p:cond delay="0"/>
                                          </p:stCondLst>
                                        </p:cTn>
                                        <p:tgtEl>
                                          <p:spTgt spid="2052"/>
                                        </p:tgtEl>
                                        <p:attrNameLst>
                                          <p:attrName>style.visibility</p:attrName>
                                        </p:attrNameLst>
                                      </p:cBhvr>
                                      <p:to>
                                        <p:strVal val="visible"/>
                                      </p:to>
                                    </p:set>
                                    <p:anim calcmode="lin" valueType="num">
                                      <p:cBhvr additive="base">
                                        <p:cTn id="16" dur="500" fill="hold"/>
                                        <p:tgtEl>
                                          <p:spTgt spid="2052"/>
                                        </p:tgtEl>
                                        <p:attrNameLst>
                                          <p:attrName>ppt_x</p:attrName>
                                        </p:attrNameLst>
                                      </p:cBhvr>
                                      <p:tavLst>
                                        <p:tav tm="0">
                                          <p:val>
                                            <p:strVal val="#ppt_x"/>
                                          </p:val>
                                        </p:tav>
                                        <p:tav tm="100000">
                                          <p:val>
                                            <p:strVal val="#ppt_x"/>
                                          </p:val>
                                        </p:tav>
                                      </p:tavLst>
                                    </p:anim>
                                    <p:anim calcmode="lin" valueType="num">
                                      <p:cBhvr additive="base">
                                        <p:cTn id="17" dur="500" fill="hold"/>
                                        <p:tgtEl>
                                          <p:spTgt spid="2052"/>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0-#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par>
                          <p:cTn id="38" fill="hold">
                            <p:stCondLst>
                              <p:cond delay="4500"/>
                            </p:stCondLst>
                            <p:childTnLst>
                              <p:par>
                                <p:cTn id="39" presetID="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4" fill="hold" nodeType="withEffect">
                                  <p:stCondLst>
                                    <p:cond delay="50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par>
                          <p:cTn id="47" fill="hold">
                            <p:stCondLst>
                              <p:cond delay="5500"/>
                            </p:stCondLst>
                            <p:childTnLst>
                              <p:par>
                                <p:cTn id="48" presetID="2" presetClass="entr" presetSubtype="8" fill="hold" nodeType="afterEffect">
                                  <p:stCondLst>
                                    <p:cond delay="50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1000" fill="hold"/>
                                        <p:tgtEl>
                                          <p:spTgt spid="9"/>
                                        </p:tgtEl>
                                        <p:attrNameLst>
                                          <p:attrName>ppt_x</p:attrName>
                                        </p:attrNameLst>
                                      </p:cBhvr>
                                      <p:tavLst>
                                        <p:tav tm="0">
                                          <p:val>
                                            <p:strVal val="0-#ppt_w/2"/>
                                          </p:val>
                                        </p:tav>
                                        <p:tav tm="100000">
                                          <p:val>
                                            <p:strVal val="#ppt_x"/>
                                          </p:val>
                                        </p:tav>
                                      </p:tavLst>
                                    </p:anim>
                                    <p:anim calcmode="lin" valueType="num">
                                      <p:cBhvr additive="base">
                                        <p:cTn id="51" dur="1000" fill="hold"/>
                                        <p:tgtEl>
                                          <p:spTgt spid="9"/>
                                        </p:tgtEl>
                                        <p:attrNameLst>
                                          <p:attrName>ppt_y</p:attrName>
                                        </p:attrNameLst>
                                      </p:cBhvr>
                                      <p:tavLst>
                                        <p:tav tm="0">
                                          <p:val>
                                            <p:strVal val="#ppt_y"/>
                                          </p:val>
                                        </p:tav>
                                        <p:tav tm="100000">
                                          <p:val>
                                            <p:strVal val="#ppt_y"/>
                                          </p:val>
                                        </p:tav>
                                      </p:tavLst>
                                    </p:anim>
                                  </p:childTnLst>
                                </p:cTn>
                              </p:par>
                            </p:childTnLst>
                          </p:cTn>
                        </p:par>
                        <p:par>
                          <p:cTn id="52" fill="hold">
                            <p:stCondLst>
                              <p:cond delay="7000"/>
                            </p:stCondLst>
                            <p:childTnLst>
                              <p:par>
                                <p:cTn id="53" presetID="2" presetClass="entr" presetSubtype="8" fill="hold" nodeType="afterEffect">
                                  <p:stCondLst>
                                    <p:cond delay="50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1000" fill="hold"/>
                                        <p:tgtEl>
                                          <p:spTgt spid="10"/>
                                        </p:tgtEl>
                                        <p:attrNameLst>
                                          <p:attrName>ppt_x</p:attrName>
                                        </p:attrNameLst>
                                      </p:cBhvr>
                                      <p:tavLst>
                                        <p:tav tm="0">
                                          <p:val>
                                            <p:strVal val="0-#ppt_w/2"/>
                                          </p:val>
                                        </p:tav>
                                        <p:tav tm="100000">
                                          <p:val>
                                            <p:strVal val="#ppt_x"/>
                                          </p:val>
                                        </p:tav>
                                      </p:tavLst>
                                    </p:anim>
                                    <p:anim calcmode="lin" valueType="num">
                                      <p:cBhvr additive="base">
                                        <p:cTn id="56" dur="1000" fill="hold"/>
                                        <p:tgtEl>
                                          <p:spTgt spid="10"/>
                                        </p:tgtEl>
                                        <p:attrNameLst>
                                          <p:attrName>ppt_y</p:attrName>
                                        </p:attrNameLst>
                                      </p:cBhvr>
                                      <p:tavLst>
                                        <p:tav tm="0">
                                          <p:val>
                                            <p:strVal val="#ppt_y"/>
                                          </p:val>
                                        </p:tav>
                                        <p:tav tm="100000">
                                          <p:val>
                                            <p:strVal val="#ppt_y"/>
                                          </p:val>
                                        </p:tav>
                                      </p:tavLst>
                                    </p:anim>
                                  </p:childTnLst>
                                </p:cTn>
                              </p:par>
                            </p:childTnLst>
                          </p:cTn>
                        </p:par>
                        <p:par>
                          <p:cTn id="57" fill="hold">
                            <p:stCondLst>
                              <p:cond delay="8500"/>
                            </p:stCondLst>
                            <p:childTnLst>
                              <p:par>
                                <p:cTn id="58" presetID="2" presetClass="entr" presetSubtype="8" fill="hold" nodeType="afterEffect">
                                  <p:stCondLst>
                                    <p:cond delay="50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1000" fill="hold"/>
                                        <p:tgtEl>
                                          <p:spTgt spid="12"/>
                                        </p:tgtEl>
                                        <p:attrNameLst>
                                          <p:attrName>ppt_x</p:attrName>
                                        </p:attrNameLst>
                                      </p:cBhvr>
                                      <p:tavLst>
                                        <p:tav tm="0">
                                          <p:val>
                                            <p:strVal val="0-#ppt_w/2"/>
                                          </p:val>
                                        </p:tav>
                                        <p:tav tm="100000">
                                          <p:val>
                                            <p:strVal val="#ppt_x"/>
                                          </p:val>
                                        </p:tav>
                                      </p:tavLst>
                                    </p:anim>
                                    <p:anim calcmode="lin" valueType="num">
                                      <p:cBhvr additive="base">
                                        <p:cTn id="61" dur="1000" fill="hold"/>
                                        <p:tgtEl>
                                          <p:spTgt spid="12"/>
                                        </p:tgtEl>
                                        <p:attrNameLst>
                                          <p:attrName>ppt_y</p:attrName>
                                        </p:attrNameLst>
                                      </p:cBhvr>
                                      <p:tavLst>
                                        <p:tav tm="0">
                                          <p:val>
                                            <p:strVal val="#ppt_y"/>
                                          </p:val>
                                        </p:tav>
                                        <p:tav tm="100000">
                                          <p:val>
                                            <p:strVal val="#ppt_y"/>
                                          </p:val>
                                        </p:tav>
                                      </p:tavLst>
                                    </p:anim>
                                  </p:childTnLst>
                                </p:cTn>
                              </p:par>
                            </p:childTnLst>
                          </p:cTn>
                        </p:par>
                        <p:par>
                          <p:cTn id="62" fill="hold">
                            <p:stCondLst>
                              <p:cond delay="10000"/>
                            </p:stCondLst>
                            <p:childTnLst>
                              <p:par>
                                <p:cTn id="63" presetID="2" presetClass="entr" presetSubtype="8" fill="hold" nodeType="afterEffect">
                                  <p:stCondLst>
                                    <p:cond delay="50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1000" fill="hold"/>
                                        <p:tgtEl>
                                          <p:spTgt spid="13"/>
                                        </p:tgtEl>
                                        <p:attrNameLst>
                                          <p:attrName>ppt_x</p:attrName>
                                        </p:attrNameLst>
                                      </p:cBhvr>
                                      <p:tavLst>
                                        <p:tav tm="0">
                                          <p:val>
                                            <p:strVal val="0-#ppt_w/2"/>
                                          </p:val>
                                        </p:tav>
                                        <p:tav tm="100000">
                                          <p:val>
                                            <p:strVal val="#ppt_x"/>
                                          </p:val>
                                        </p:tav>
                                      </p:tavLst>
                                    </p:anim>
                                    <p:anim calcmode="lin" valueType="num">
                                      <p:cBhvr additive="base">
                                        <p:cTn id="66" dur="1000" fill="hold"/>
                                        <p:tgtEl>
                                          <p:spTgt spid="13"/>
                                        </p:tgtEl>
                                        <p:attrNameLst>
                                          <p:attrName>ppt_y</p:attrName>
                                        </p:attrNameLst>
                                      </p:cBhvr>
                                      <p:tavLst>
                                        <p:tav tm="0">
                                          <p:val>
                                            <p:strVal val="#ppt_y"/>
                                          </p:val>
                                        </p:tav>
                                        <p:tav tm="100000">
                                          <p:val>
                                            <p:strVal val="#ppt_y"/>
                                          </p:val>
                                        </p:tav>
                                      </p:tavLst>
                                    </p:anim>
                                  </p:childTnLst>
                                </p:cTn>
                              </p:par>
                              <p:par>
                                <p:cTn id="67" presetID="2" presetClass="entr" presetSubtype="4" fill="hold" nodeType="withEffect">
                                  <p:stCondLst>
                                    <p:cond delay="50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500"/>
                            </p:stCondLst>
                            <p:childTnLst>
                              <p:par>
                                <p:cTn id="78" presetID="2" presetClass="entr" presetSubtype="8" fill="hold" nodeType="after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500" fill="hold"/>
                                        <p:tgtEl>
                                          <p:spTgt spid="16"/>
                                        </p:tgtEl>
                                        <p:attrNameLst>
                                          <p:attrName>ppt_x</p:attrName>
                                        </p:attrNameLst>
                                      </p:cBhvr>
                                      <p:tavLst>
                                        <p:tav tm="0">
                                          <p:val>
                                            <p:strVal val="0-#ppt_w/2"/>
                                          </p:val>
                                        </p:tav>
                                        <p:tav tm="100000">
                                          <p:val>
                                            <p:strVal val="#ppt_x"/>
                                          </p:val>
                                        </p:tav>
                                      </p:tavLst>
                                    </p:anim>
                                    <p:anim calcmode="lin" valueType="num">
                                      <p:cBhvr additive="base">
                                        <p:cTn id="81" dur="500" fill="hold"/>
                                        <p:tgtEl>
                                          <p:spTgt spid="16"/>
                                        </p:tgtEl>
                                        <p:attrNameLst>
                                          <p:attrName>ppt_y</p:attrName>
                                        </p:attrNameLst>
                                      </p:cBhvr>
                                      <p:tavLst>
                                        <p:tav tm="0">
                                          <p:val>
                                            <p:strVal val="#ppt_y"/>
                                          </p:val>
                                        </p:tav>
                                        <p:tav tm="100000">
                                          <p:val>
                                            <p:strVal val="#ppt_y"/>
                                          </p:val>
                                        </p:tav>
                                      </p:tavLst>
                                    </p:anim>
                                  </p:childTnLst>
                                </p:cTn>
                              </p:par>
                            </p:childTnLst>
                          </p:cTn>
                        </p:par>
                        <p:par>
                          <p:cTn id="82" fill="hold">
                            <p:stCondLst>
                              <p:cond delay="1000"/>
                            </p:stCondLst>
                            <p:childTnLst>
                              <p:par>
                                <p:cTn id="83" presetID="2" presetClass="entr" presetSubtype="8"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0-#ppt_w/2"/>
                                          </p:val>
                                        </p:tav>
                                        <p:tav tm="100000">
                                          <p:val>
                                            <p:strVal val="#ppt_x"/>
                                          </p:val>
                                        </p:tav>
                                      </p:tavLst>
                                    </p:anim>
                                    <p:anim calcmode="lin" valueType="num">
                                      <p:cBhvr additive="base">
                                        <p:cTn id="86" dur="500" fill="hold"/>
                                        <p:tgtEl>
                                          <p:spTgt spid="17"/>
                                        </p:tgtEl>
                                        <p:attrNameLst>
                                          <p:attrName>ppt_y</p:attrName>
                                        </p:attrNameLst>
                                      </p:cBhvr>
                                      <p:tavLst>
                                        <p:tav tm="0">
                                          <p:val>
                                            <p:strVal val="#ppt_y"/>
                                          </p:val>
                                        </p:tav>
                                        <p:tav tm="100000">
                                          <p:val>
                                            <p:strVal val="#ppt_y"/>
                                          </p:val>
                                        </p:tav>
                                      </p:tavLst>
                                    </p:anim>
                                  </p:childTnLst>
                                </p:cTn>
                              </p:par>
                            </p:childTnLst>
                          </p:cTn>
                        </p:par>
                        <p:par>
                          <p:cTn id="87" fill="hold">
                            <p:stCondLst>
                              <p:cond delay="1500"/>
                            </p:stCondLst>
                            <p:childTnLst>
                              <p:par>
                                <p:cTn id="88" presetID="2" presetClass="entr" presetSubtype="8" fill="hold" nodeType="afterEffect">
                                  <p:stCondLst>
                                    <p:cond delay="50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1000" fill="hold"/>
                                        <p:tgtEl>
                                          <p:spTgt spid="18"/>
                                        </p:tgtEl>
                                        <p:attrNameLst>
                                          <p:attrName>ppt_x</p:attrName>
                                        </p:attrNameLst>
                                      </p:cBhvr>
                                      <p:tavLst>
                                        <p:tav tm="0">
                                          <p:val>
                                            <p:strVal val="0-#ppt_w/2"/>
                                          </p:val>
                                        </p:tav>
                                        <p:tav tm="100000">
                                          <p:val>
                                            <p:strVal val="#ppt_x"/>
                                          </p:val>
                                        </p:tav>
                                      </p:tavLst>
                                    </p:anim>
                                    <p:anim calcmode="lin" valueType="num">
                                      <p:cBhvr additive="base">
                                        <p:cTn id="91" dur="1000" fill="hold"/>
                                        <p:tgtEl>
                                          <p:spTgt spid="18"/>
                                        </p:tgtEl>
                                        <p:attrNameLst>
                                          <p:attrName>ppt_y</p:attrName>
                                        </p:attrNameLst>
                                      </p:cBhvr>
                                      <p:tavLst>
                                        <p:tav tm="0">
                                          <p:val>
                                            <p:strVal val="#ppt_y"/>
                                          </p:val>
                                        </p:tav>
                                        <p:tav tm="100000">
                                          <p:val>
                                            <p:strVal val="#ppt_y"/>
                                          </p:val>
                                        </p:tav>
                                      </p:tavLst>
                                    </p:anim>
                                  </p:childTnLst>
                                </p:cTn>
                              </p:par>
                              <p:par>
                                <p:cTn id="92" presetID="2" presetClass="entr" presetSubtype="4" fill="hold" nodeType="withEffect">
                                  <p:stCondLst>
                                    <p:cond delay="500"/>
                                  </p:stCondLst>
                                  <p:childTnLst>
                                    <p:set>
                                      <p:cBhvr>
                                        <p:cTn id="93" dur="1" fill="hold">
                                          <p:stCondLst>
                                            <p:cond delay="0"/>
                                          </p:stCondLst>
                                        </p:cTn>
                                        <p:tgtEl>
                                          <p:spTgt spid="19"/>
                                        </p:tgtEl>
                                        <p:attrNameLst>
                                          <p:attrName>style.visibility</p:attrName>
                                        </p:attrNameLst>
                                      </p:cBhvr>
                                      <p:to>
                                        <p:strVal val="visible"/>
                                      </p:to>
                                    </p:set>
                                    <p:anim calcmode="lin" valueType="num">
                                      <p:cBhvr additive="base">
                                        <p:cTn id="94" dur="500" fill="hold"/>
                                        <p:tgtEl>
                                          <p:spTgt spid="19"/>
                                        </p:tgtEl>
                                        <p:attrNameLst>
                                          <p:attrName>ppt_x</p:attrName>
                                        </p:attrNameLst>
                                      </p:cBhvr>
                                      <p:tavLst>
                                        <p:tav tm="0">
                                          <p:val>
                                            <p:strVal val="#ppt_x"/>
                                          </p:val>
                                        </p:tav>
                                        <p:tav tm="100000">
                                          <p:val>
                                            <p:strVal val="#ppt_x"/>
                                          </p:val>
                                        </p:tav>
                                      </p:tavLst>
                                    </p:anim>
                                    <p:anim calcmode="lin" valueType="num">
                                      <p:cBhvr additive="base">
                                        <p:cTn id="9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GO® DUPLO® - LEGO® History - LEGO.com US">
            <a:extLst>
              <a:ext uri="{FF2B5EF4-FFF2-40B4-BE49-F238E27FC236}">
                <a16:creationId xmlns:a16="http://schemas.microsoft.com/office/drawing/2014/main" id="{CC45B68D-E2F9-D468-2292-E128EF5DD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86" y="724577"/>
            <a:ext cx="9019495" cy="45042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D87CF6-805D-5E26-D097-3B5312CCA5FB}"/>
              </a:ext>
            </a:extLst>
          </p:cNvPr>
          <p:cNvSpPr/>
          <p:nvPr/>
        </p:nvSpPr>
        <p:spPr>
          <a:xfrm>
            <a:off x="468086" y="5283289"/>
            <a:ext cx="9019495" cy="1197429"/>
          </a:xfrm>
          <a:prstGeom prst="rect">
            <a:avLst/>
          </a:prstGeom>
          <a:solidFill>
            <a:srgbClr val="D926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411AF0-A85A-FA18-6CD0-77D9AB98AB44}"/>
              </a:ext>
            </a:extLst>
          </p:cNvPr>
          <p:cNvSpPr txBox="1"/>
          <p:nvPr/>
        </p:nvSpPr>
        <p:spPr>
          <a:xfrm>
            <a:off x="593635" y="5363981"/>
            <a:ext cx="3849264" cy="769441"/>
          </a:xfrm>
          <a:prstGeom prst="rect">
            <a:avLst/>
          </a:prstGeom>
          <a:noFill/>
        </p:spPr>
        <p:txBody>
          <a:bodyPr wrap="square" rtlCol="0">
            <a:spAutoFit/>
          </a:bodyPr>
          <a:lstStyle/>
          <a:p>
            <a:r>
              <a:rPr lang="en-US" sz="4400" dirty="0">
                <a:solidFill>
                  <a:schemeClr val="bg1">
                    <a:lumMod val="85000"/>
                  </a:schemeClr>
                </a:solidFill>
              </a:rPr>
              <a:t>Making a start</a:t>
            </a:r>
          </a:p>
        </p:txBody>
      </p:sp>
      <p:pic>
        <p:nvPicPr>
          <p:cNvPr id="6" name="Picture 2" descr="LEGO® DUPLO® - LEGO® History - LEGO.com US">
            <a:extLst>
              <a:ext uri="{FF2B5EF4-FFF2-40B4-BE49-F238E27FC236}">
                <a16:creationId xmlns:a16="http://schemas.microsoft.com/office/drawing/2014/main" id="{F76F18AE-75DB-31BC-5877-50B92BACC5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090" r="87569"/>
          <a:stretch/>
        </p:blipFill>
        <p:spPr bwMode="auto">
          <a:xfrm>
            <a:off x="468085" y="4031430"/>
            <a:ext cx="1121229" cy="119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553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8913-DE1D-8542-9FB8-28ADA73D154C}"/>
              </a:ext>
            </a:extLst>
          </p:cNvPr>
          <p:cNvSpPr>
            <a:spLocks noGrp="1"/>
          </p:cNvSpPr>
          <p:nvPr>
            <p:ph type="title"/>
          </p:nvPr>
        </p:nvSpPr>
        <p:spPr/>
        <p:txBody>
          <a:bodyPr/>
          <a:lstStyle/>
          <a:p>
            <a:r>
              <a:rPr lang="en-US" dirty="0"/>
              <a:t>Pass-by-reference</a:t>
            </a:r>
          </a:p>
        </p:txBody>
      </p:sp>
      <p:sp>
        <p:nvSpPr>
          <p:cNvPr id="4" name="Text Placeholder 3">
            <a:extLst>
              <a:ext uri="{FF2B5EF4-FFF2-40B4-BE49-F238E27FC236}">
                <a16:creationId xmlns:a16="http://schemas.microsoft.com/office/drawing/2014/main" id="{172DBA6D-8A01-D52B-2D73-F92728654709}"/>
              </a:ext>
            </a:extLst>
          </p:cNvPr>
          <p:cNvSpPr>
            <a:spLocks noGrp="1"/>
          </p:cNvSpPr>
          <p:nvPr>
            <p:ph type="body" idx="1"/>
          </p:nvPr>
        </p:nvSpPr>
        <p:spPr/>
        <p:txBody>
          <a:bodyPr/>
          <a:lstStyle/>
          <a:p>
            <a:r>
              <a:rPr lang="en-US" dirty="0"/>
              <a:t>Part 2</a:t>
            </a:r>
          </a:p>
        </p:txBody>
      </p:sp>
    </p:spTree>
    <p:extLst>
      <p:ext uri="{BB962C8B-B14F-4D97-AF65-F5344CB8AC3E}">
        <p14:creationId xmlns:p14="http://schemas.microsoft.com/office/powerpoint/2010/main" val="4287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1246FE-A4D1-DF84-E6E3-748FEEB42A7E}"/>
              </a:ext>
            </a:extLst>
          </p:cNvPr>
          <p:cNvSpPr>
            <a:spLocks noGrp="1"/>
          </p:cNvSpPr>
          <p:nvPr>
            <p:ph type="title"/>
          </p:nvPr>
        </p:nvSpPr>
        <p:spPr/>
        <p:txBody>
          <a:bodyPr/>
          <a:lstStyle/>
          <a:p>
            <a:r>
              <a:rPr lang="en-US" dirty="0"/>
              <a:t>What.</a:t>
            </a:r>
          </a:p>
        </p:txBody>
      </p:sp>
      <p:sp>
        <p:nvSpPr>
          <p:cNvPr id="5" name="Content Placeholder 4">
            <a:extLst>
              <a:ext uri="{FF2B5EF4-FFF2-40B4-BE49-F238E27FC236}">
                <a16:creationId xmlns:a16="http://schemas.microsoft.com/office/drawing/2014/main" id="{A0FA378B-BAB4-09E4-8614-DCF88CC934C9}"/>
              </a:ext>
            </a:extLst>
          </p:cNvPr>
          <p:cNvSpPr>
            <a:spLocks noGrp="1"/>
          </p:cNvSpPr>
          <p:nvPr>
            <p:ph idx="1"/>
          </p:nvPr>
        </p:nvSpPr>
        <p:spPr/>
        <p:txBody>
          <a:bodyPr>
            <a:normAutofit/>
          </a:bodyPr>
          <a:lstStyle/>
          <a:p>
            <a:r>
              <a:rPr lang="en-US" b="1" dirty="0"/>
              <a:t>Recall</a:t>
            </a:r>
            <a:r>
              <a:rPr lang="en-US" dirty="0"/>
              <a:t>: variables created in a function stay in the function (true of most languages)</a:t>
            </a:r>
          </a:p>
          <a:p>
            <a:r>
              <a:rPr lang="en-US" b="1" dirty="0"/>
              <a:t>But,</a:t>
            </a:r>
            <a:r>
              <a:rPr lang="en-US" dirty="0"/>
              <a:t> in low level languages, when we call a function with arguments, the parameters can:</a:t>
            </a:r>
          </a:p>
          <a:p>
            <a:pPr lvl="1"/>
            <a:r>
              <a:rPr lang="en-US" dirty="0"/>
              <a:t>Provide the address in memory of something (a reference)</a:t>
            </a:r>
          </a:p>
          <a:p>
            <a:pPr lvl="1"/>
            <a:r>
              <a:rPr lang="en-US" dirty="0"/>
              <a:t>Provide the something (a value)</a:t>
            </a:r>
          </a:p>
          <a:p>
            <a:r>
              <a:rPr lang="en-US" b="1" dirty="0"/>
              <a:t>Discuss</a:t>
            </a:r>
            <a:r>
              <a:rPr lang="en-US" dirty="0"/>
              <a:t>: consider how the above relates to whether functions can change (mutate) things outside their scope</a:t>
            </a:r>
          </a:p>
          <a:p>
            <a:endParaRPr lang="en-US" dirty="0"/>
          </a:p>
        </p:txBody>
      </p:sp>
    </p:spTree>
    <p:extLst>
      <p:ext uri="{BB962C8B-B14F-4D97-AF65-F5344CB8AC3E}">
        <p14:creationId xmlns:p14="http://schemas.microsoft.com/office/powerpoint/2010/main" val="307313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FA76-CEED-06D1-CE61-92BDCEF4BAB2}"/>
              </a:ext>
            </a:extLst>
          </p:cNvPr>
          <p:cNvSpPr>
            <a:spLocks noGrp="1"/>
          </p:cNvSpPr>
          <p:nvPr>
            <p:ph type="title"/>
          </p:nvPr>
        </p:nvSpPr>
        <p:spPr/>
        <p:txBody>
          <a:bodyPr/>
          <a:lstStyle/>
          <a:p>
            <a:r>
              <a:rPr lang="en-US" dirty="0"/>
              <a:t>Python is a bit different</a:t>
            </a:r>
          </a:p>
        </p:txBody>
      </p:sp>
      <p:sp>
        <p:nvSpPr>
          <p:cNvPr id="3" name="Content Placeholder 2">
            <a:extLst>
              <a:ext uri="{FF2B5EF4-FFF2-40B4-BE49-F238E27FC236}">
                <a16:creationId xmlns:a16="http://schemas.microsoft.com/office/drawing/2014/main" id="{D3684E76-32ED-1B72-C21F-DBBD31E6F7D4}"/>
              </a:ext>
            </a:extLst>
          </p:cNvPr>
          <p:cNvSpPr>
            <a:spLocks noGrp="1"/>
          </p:cNvSpPr>
          <p:nvPr>
            <p:ph idx="1"/>
          </p:nvPr>
        </p:nvSpPr>
        <p:spPr/>
        <p:txBody>
          <a:bodyPr/>
          <a:lstStyle/>
          <a:p>
            <a:r>
              <a:rPr lang="en-US" dirty="0"/>
              <a:t>In Python everything is an </a:t>
            </a:r>
            <a:r>
              <a:rPr lang="en-US" b="1" dirty="0"/>
              <a:t>object</a:t>
            </a:r>
          </a:p>
          <a:p>
            <a:r>
              <a:rPr lang="en-US" b="1" dirty="0"/>
              <a:t>Yes, E.V.E.R.Y.THING</a:t>
            </a:r>
          </a:p>
          <a:p>
            <a:r>
              <a:rPr lang="en-US" b="1" dirty="0"/>
              <a:t>Variables are just names for the addresses of objects!</a:t>
            </a:r>
          </a:p>
          <a:p>
            <a:r>
              <a:rPr lang="en-US" b="1" dirty="0"/>
              <a:t>Remember: “the map is not the territory; the name is never the thing named!” –Gregory Bateson.</a:t>
            </a:r>
          </a:p>
          <a:p>
            <a:r>
              <a:rPr lang="en-US" b="1" dirty="0"/>
              <a:t>Tip: look behind the curtain with </a:t>
            </a:r>
            <a:r>
              <a:rPr lang="en-US" b="1" dirty="0">
                <a:highlight>
                  <a:srgbClr val="808080"/>
                </a:highlight>
                <a:latin typeface="Courier New" panose="02070309020205020404" pitchFamily="49" charset="0"/>
                <a:cs typeface="Courier New" panose="02070309020205020404" pitchFamily="49" charset="0"/>
              </a:rPr>
              <a:t>id(</a:t>
            </a:r>
            <a:r>
              <a:rPr lang="en-US" b="1" dirty="0" err="1">
                <a:highlight>
                  <a:srgbClr val="808080"/>
                </a:highlight>
                <a:latin typeface="Courier New" panose="02070309020205020404" pitchFamily="49" charset="0"/>
                <a:cs typeface="Courier New" panose="02070309020205020404" pitchFamily="49" charset="0"/>
              </a:rPr>
              <a:t>my_var</a:t>
            </a:r>
            <a:r>
              <a:rPr lang="en-US" b="1" dirty="0">
                <a:highlight>
                  <a:srgbClr val="808080"/>
                </a:highlight>
                <a:latin typeface="Courier New" panose="02070309020205020404" pitchFamily="49" charset="0"/>
                <a:cs typeface="Courier New" panose="02070309020205020404" pitchFamily="49" charset="0"/>
              </a:rPr>
              <a:t>)</a:t>
            </a:r>
          </a:p>
          <a:p>
            <a:endParaRPr lang="en-US" b="1" dirty="0">
              <a:highlight>
                <a:srgbClr val="8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2224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9D9B-5A67-492D-BB4F-F3913BAD9421}">
  <ds:schemaRefs>
    <ds:schemaRef ds:uri="833ce3ab-d172-455c-9989-f10facae9784"/>
    <ds:schemaRef ds:uri="http://www.w3.org/XML/1998/namespace"/>
    <ds:schemaRef ds:uri="http://purl.org/dc/terms/"/>
    <ds:schemaRef ds:uri="http://schemas.openxmlformats.org/package/2006/metadata/core-properties"/>
    <ds:schemaRef ds:uri="http://schemas.microsoft.com/office/2006/metadata/properties"/>
    <ds:schemaRef ds:uri="3936cbe9-feea-4685-b03c-7f8d09c550f1"/>
    <ds:schemaRef ds:uri="http://purl.org/dc/dcmitype/"/>
    <ds:schemaRef ds:uri="http://schemas.microsoft.com/office/2006/documentManagement/typ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3.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1254</TotalTime>
  <Words>1623</Words>
  <Application>Microsoft Office PowerPoint</Application>
  <PresentationFormat>Widescreen</PresentationFormat>
  <Paragraphs>114</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Agave</vt:lpstr>
      <vt:lpstr>Arial</vt:lpstr>
      <vt:lpstr>Calibri</vt:lpstr>
      <vt:lpstr>Century Gothic</vt:lpstr>
      <vt:lpstr>Courier New</vt:lpstr>
      <vt:lpstr>Söhne</vt:lpstr>
      <vt:lpstr>Times New Roman</vt:lpstr>
      <vt:lpstr>Office Theme</vt:lpstr>
      <vt:lpstr>Intermediate programming</vt:lpstr>
      <vt:lpstr>Defining Modular programming</vt:lpstr>
      <vt:lpstr>PowerPoint Presentation</vt:lpstr>
      <vt:lpstr>PowerPoint Presentation</vt:lpstr>
      <vt:lpstr>PowerPoint Presentation</vt:lpstr>
      <vt:lpstr>PowerPoint Presentation</vt:lpstr>
      <vt:lpstr>Pass-by-reference</vt:lpstr>
      <vt:lpstr>What.</vt:lpstr>
      <vt:lpstr>Python is a bit different</vt:lpstr>
      <vt:lpstr>Python parameters in depth</vt:lpstr>
      <vt:lpstr>Try this code:</vt:lpstr>
      <vt:lpstr>Introduction to 2d data structures</vt:lpstr>
      <vt:lpstr>Consider</vt:lpstr>
      <vt:lpstr>Revision</vt:lpstr>
      <vt:lpstr>Revision</vt:lpstr>
      <vt:lpstr>PowerPoint Presentation</vt:lpstr>
      <vt:lpstr>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sockets</dc:title>
  <dc:creator>Sander Huijsen</dc:creator>
  <cp:lastModifiedBy>Asmita Bhandare</cp:lastModifiedBy>
  <cp:revision>24</cp:revision>
  <dcterms:created xsi:type="dcterms:W3CDTF">2020-10-19T10:08:52Z</dcterms:created>
  <dcterms:modified xsi:type="dcterms:W3CDTF">2023-07-26T01:32:27Z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2023-07-25T09:26:32Z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049d08b0-2175-47f4-b162-74ea7c14a0a2</vt:lpwstr>
  </property>
  <property fmtid="{D5CDD505-2E9C-101B-9397-08002B2CF9AE}" pid="8" name="MSIP_Label_f3ac7e5b-5da2-46c7-8677-8a6b50f7d886_ContentBits">
    <vt:lpwstr>1</vt:lpwstr>
  </property>
  <property fmtid="{D5CDD505-2E9C-101B-9397-08002B2CF9AE}" pid="9" name="ClassificationContentMarkingHeaderLocations">
    <vt:lpwstr>Office Theme:7</vt:lpwstr>
  </property>
  <property fmtid="{D5CDD505-2E9C-101B-9397-08002B2CF9AE}" pid="10" name="ClassificationContentMarkingHeaderText">
    <vt:lpwstr>OFFICIAL</vt:lpwstr>
  </property>
</Properties>
</file>