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7" r:id="rId5"/>
    <p:sldId id="267" r:id="rId6"/>
    <p:sldId id="298" r:id="rId7"/>
    <p:sldId id="300" r:id="rId8"/>
    <p:sldId id="299" r:id="rId9"/>
    <p:sldId id="301" r:id="rId10"/>
    <p:sldId id="302" r:id="rId11"/>
    <p:sldId id="303" r:id="rId12"/>
    <p:sldId id="304" r:id="rId13"/>
    <p:sldId id="305" r:id="rId14"/>
    <p:sldId id="308" r:id="rId15"/>
    <p:sldId id="310" r:id="rId16"/>
    <p:sldId id="309" r:id="rId17"/>
    <p:sldId id="306" r:id="rId18"/>
    <p:sldId id="307" r:id="rId19"/>
  </p:sldIdLst>
  <p:sldSz cx="12192000" cy="6858000"/>
  <p:notesSz cx="7104063" cy="10234613"/>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E631FFDE-1010-498F-9120-6F57EFC23AC7}">
          <p14:sldIdLst>
            <p14:sldId id="257"/>
            <p14:sldId id="267"/>
            <p14:sldId id="298"/>
            <p14:sldId id="300"/>
            <p14:sldId id="299"/>
            <p14:sldId id="301"/>
            <p14:sldId id="302"/>
            <p14:sldId id="303"/>
            <p14:sldId id="304"/>
            <p14:sldId id="305"/>
            <p14:sldId id="308"/>
            <p14:sldId id="310"/>
            <p14:sldId id="309"/>
            <p14:sldId id="306"/>
            <p14:sldId id="30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D9262E"/>
    <a:srgbClr val="C00000"/>
    <a:srgbClr val="CC0000"/>
    <a:srgbClr val="D8262E"/>
    <a:srgbClr val="000000"/>
    <a:srgbClr val="D81C24"/>
    <a:srgbClr val="9BBB59"/>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9" autoAdjust="0"/>
    <p:restoredTop sz="31443" autoAdjust="0"/>
  </p:normalViewPr>
  <p:slideViewPr>
    <p:cSldViewPr snapToGrid="0" snapToObjects="1">
      <p:cViewPr varScale="1">
        <p:scale>
          <a:sx n="36" d="100"/>
          <a:sy n="36" d="100"/>
        </p:scale>
        <p:origin x="3570" y="42"/>
      </p:cViewPr>
      <p:guideLst>
        <p:guide orient="horz" pos="2160"/>
        <p:guide pos="3840"/>
      </p:guideLst>
    </p:cSldViewPr>
  </p:slideViewPr>
  <p:notesTextViewPr>
    <p:cViewPr>
      <p:scale>
        <a:sx n="3" d="2"/>
        <a:sy n="3" d="2"/>
      </p:scale>
      <p:origin x="0" y="0"/>
    </p:cViewPr>
  </p:notesTextViewPr>
  <p:notesViewPr>
    <p:cSldViewPr snapToGrid="0" snapToObjects="1">
      <p:cViewPr varScale="1">
        <p:scale>
          <a:sx n="104" d="100"/>
          <a:sy n="104" d="100"/>
        </p:scale>
        <p:origin x="275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77EA1514-F326-1840-B15D-D4720038598B}" type="datetimeFigureOut">
              <a:rPr lang="en-US" smtClean="0"/>
              <a:t>8/2/2023</a:t>
            </a:fld>
            <a:endParaRPr lang="en-US" dirty="0"/>
          </a:p>
        </p:txBody>
      </p:sp>
      <p:sp>
        <p:nvSpPr>
          <p:cNvPr id="4" name="Slide Image Placeholder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BA3E024E-F835-6D45-89C3-0E2F93EE799A}" type="slidenum">
              <a:rPr lang="en-US" smtClean="0"/>
              <a:t>‹#›</a:t>
            </a:fld>
            <a:endParaRPr lang="en-US" dirty="0"/>
          </a:p>
        </p:txBody>
      </p:sp>
    </p:spTree>
    <p:extLst>
      <p:ext uri="{BB962C8B-B14F-4D97-AF65-F5344CB8AC3E}">
        <p14:creationId xmlns:p14="http://schemas.microsoft.com/office/powerpoint/2010/main" val="370357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1</a:t>
            </a:fld>
            <a:endParaRPr lang="en-US" dirty="0"/>
          </a:p>
        </p:txBody>
      </p:sp>
    </p:spTree>
    <p:extLst>
      <p:ext uri="{BB962C8B-B14F-4D97-AF65-F5344CB8AC3E}">
        <p14:creationId xmlns:p14="http://schemas.microsoft.com/office/powerpoint/2010/main" val="82204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 by </a:t>
            </a:r>
            <a:r>
              <a:rPr lang="en-US" dirty="0" err="1"/>
              <a:t>chatGPT</a:t>
            </a:r>
            <a:r>
              <a:rPr lang="en-US" dirty="0"/>
              <a:t>:</a:t>
            </a:r>
            <a:br>
              <a:rPr lang="en-US" dirty="0"/>
            </a:br>
            <a:r>
              <a:rPr lang="en-US" dirty="0"/>
              <a:t>While Python's native lists are great for a variety of tasks, there are some limitations when it comes to numerical computing and handling complex, multi-dimensional data. That's where NumPy and Pandas come in. Both of these libraries are part of Python's scientific computing stack and provide more functionality and performance for working with numerical data.</a:t>
            </a:r>
          </a:p>
          <a:p>
            <a:endParaRPr lang="en-US" dirty="0"/>
          </a:p>
          <a:p>
            <a:r>
              <a:rPr lang="en-US" dirty="0"/>
              <a:t>**NumPy**:</a:t>
            </a:r>
          </a:p>
          <a:p>
            <a:endParaRPr lang="en-US" dirty="0"/>
          </a:p>
          <a:p>
            <a:r>
              <a:rPr lang="en-US" dirty="0"/>
              <a:t>NumPy, which stands for Numerical Python, is a library that provides support for large, multi-dimensional arrays and matrices, along with a collection of mathematical functions to operate on these arrays.</a:t>
            </a:r>
          </a:p>
          <a:p>
            <a:endParaRPr lang="en-US" dirty="0"/>
          </a:p>
          <a:p>
            <a:r>
              <a:rPr lang="en-US" dirty="0"/>
              <a:t>Compared to native Python lists, NumPy arrays are more efficient in terms of memory and performance. They also provide more functionality for numerical operations, like element-wise operations, matrix multiplication, and more.</a:t>
            </a:r>
          </a:p>
          <a:p>
            <a:endParaRPr lang="en-US" dirty="0"/>
          </a:p>
          <a:p>
            <a:r>
              <a:rPr lang="en-US" dirty="0"/>
              <a:t>Here's how you can create a 2D array (which is similar to a list of lists) in NumPy:</a:t>
            </a:r>
          </a:p>
          <a:p>
            <a:endParaRPr lang="en-US" dirty="0"/>
          </a:p>
          <a:p>
            <a:r>
              <a:rPr lang="en-US" dirty="0"/>
              <a:t>```python</a:t>
            </a:r>
          </a:p>
          <a:p>
            <a:r>
              <a:rPr lang="en-US" dirty="0"/>
              <a:t>import </a:t>
            </a:r>
            <a:r>
              <a:rPr lang="en-US" dirty="0" err="1"/>
              <a:t>numpy</a:t>
            </a:r>
            <a:r>
              <a:rPr lang="en-US" dirty="0"/>
              <a:t> as np</a:t>
            </a:r>
          </a:p>
          <a:p>
            <a:endParaRPr lang="en-US" dirty="0"/>
          </a:p>
          <a:p>
            <a:r>
              <a:rPr lang="en-US" dirty="0"/>
              <a:t># Create a 2D array</a:t>
            </a:r>
          </a:p>
          <a:p>
            <a:r>
              <a:rPr lang="en-US" dirty="0" err="1"/>
              <a:t>arr</a:t>
            </a:r>
            <a:r>
              <a:rPr lang="en-US" dirty="0"/>
              <a:t> = </a:t>
            </a:r>
            <a:r>
              <a:rPr lang="en-US" dirty="0" err="1"/>
              <a:t>np.array</a:t>
            </a:r>
            <a:r>
              <a:rPr lang="en-US" dirty="0"/>
              <a:t>([[1, 2, 3], [4, 5, 6], [7, 8, 9]])</a:t>
            </a:r>
          </a:p>
          <a:p>
            <a:r>
              <a:rPr lang="en-US" dirty="0"/>
              <a:t>print(</a:t>
            </a:r>
            <a:r>
              <a:rPr lang="en-US" dirty="0" err="1"/>
              <a:t>arr</a:t>
            </a:r>
            <a:r>
              <a:rPr lang="en-US" dirty="0"/>
              <a:t>)</a:t>
            </a:r>
          </a:p>
          <a:p>
            <a:r>
              <a:rPr lang="en-US" dirty="0"/>
              <a:t>```</a:t>
            </a:r>
          </a:p>
          <a:p>
            <a:endParaRPr lang="en-US" dirty="0"/>
          </a:p>
          <a:p>
            <a:r>
              <a:rPr lang="en-US" dirty="0"/>
              <a:t>You can easily perform operations on NumPy arrays:</a:t>
            </a:r>
          </a:p>
          <a:p>
            <a:endParaRPr lang="en-US" dirty="0"/>
          </a:p>
          <a:p>
            <a:r>
              <a:rPr lang="en-US" dirty="0"/>
              <a:t>```python</a:t>
            </a:r>
          </a:p>
          <a:p>
            <a:r>
              <a:rPr lang="en-US" dirty="0"/>
              <a:t># Multiply all elements by 2</a:t>
            </a:r>
          </a:p>
          <a:p>
            <a:r>
              <a:rPr lang="en-US" dirty="0"/>
              <a:t>arr2 = </a:t>
            </a:r>
            <a:r>
              <a:rPr lang="en-US" dirty="0" err="1"/>
              <a:t>arr</a:t>
            </a:r>
            <a:r>
              <a:rPr lang="en-US" dirty="0"/>
              <a:t> * 2</a:t>
            </a:r>
          </a:p>
          <a:p>
            <a:r>
              <a:rPr lang="en-US" dirty="0"/>
              <a:t>print(arr2)</a:t>
            </a:r>
          </a:p>
          <a:p>
            <a:r>
              <a:rPr lang="en-US" dirty="0"/>
              <a:t>```</a:t>
            </a:r>
          </a:p>
          <a:p>
            <a:endParaRPr lang="en-US" dirty="0"/>
          </a:p>
          <a:p>
            <a:r>
              <a:rPr lang="en-US" dirty="0"/>
              <a:t>**Pandas**:</a:t>
            </a:r>
          </a:p>
          <a:p>
            <a:endParaRPr lang="en-US" dirty="0"/>
          </a:p>
          <a:p>
            <a:r>
              <a:rPr lang="en-US" dirty="0"/>
              <a:t>Pandas builds upon NumPy and provides data structures and functions needed for data manipulation and analysis. The key data structures in Pandas are the `Series` and `</a:t>
            </a:r>
            <a:r>
              <a:rPr lang="en-US" dirty="0" err="1"/>
              <a:t>DataFrame</a:t>
            </a:r>
            <a:r>
              <a:rPr lang="en-US" dirty="0"/>
              <a:t>`.</a:t>
            </a:r>
          </a:p>
          <a:p>
            <a:endParaRPr lang="en-US" dirty="0"/>
          </a:p>
          <a:p>
            <a:r>
              <a:rPr lang="en-US" dirty="0"/>
              <a:t>A `Series` is a one-dimensional labeled array, and a `</a:t>
            </a:r>
            <a:r>
              <a:rPr lang="en-US" dirty="0" err="1"/>
              <a:t>DataFrame</a:t>
            </a:r>
            <a:r>
              <a:rPr lang="en-US" dirty="0"/>
              <a:t>` is a two-dimensional labeled data structure with columns potentially of different types. You can think of it like a spreadsheet or SQL table, or a </a:t>
            </a:r>
            <a:r>
              <a:rPr lang="en-US" dirty="0" err="1"/>
              <a:t>dict</a:t>
            </a:r>
            <a:r>
              <a:rPr lang="en-US" dirty="0"/>
              <a:t> of `Series` objects.</a:t>
            </a:r>
          </a:p>
          <a:p>
            <a:endParaRPr lang="en-US" dirty="0"/>
          </a:p>
          <a:p>
            <a:r>
              <a:rPr lang="en-US" dirty="0"/>
              <a:t>Here's how you can create a `</a:t>
            </a:r>
            <a:r>
              <a:rPr lang="en-US" dirty="0" err="1"/>
              <a:t>DataFrame</a:t>
            </a:r>
            <a:r>
              <a:rPr lang="en-US" dirty="0"/>
              <a:t>` in Pandas:</a:t>
            </a:r>
          </a:p>
          <a:p>
            <a:endParaRPr lang="en-US" dirty="0"/>
          </a:p>
          <a:p>
            <a:r>
              <a:rPr lang="en-US" dirty="0"/>
              <a:t>```python</a:t>
            </a:r>
          </a:p>
          <a:p>
            <a:r>
              <a:rPr lang="en-US" dirty="0"/>
              <a:t>import pandas as pd</a:t>
            </a:r>
          </a:p>
          <a:p>
            <a:endParaRPr lang="en-US" dirty="0"/>
          </a:p>
          <a:p>
            <a:r>
              <a:rPr lang="en-US" dirty="0"/>
              <a:t># Create a simple </a:t>
            </a:r>
            <a:r>
              <a:rPr lang="en-US" dirty="0" err="1"/>
              <a:t>DataFrame</a:t>
            </a:r>
            <a:endParaRPr lang="en-US" dirty="0"/>
          </a:p>
          <a:p>
            <a:r>
              <a:rPr lang="en-US" dirty="0" err="1"/>
              <a:t>df</a:t>
            </a:r>
            <a:r>
              <a:rPr lang="en-US" dirty="0"/>
              <a:t> = </a:t>
            </a:r>
            <a:r>
              <a:rPr lang="en-US" dirty="0" err="1"/>
              <a:t>pd.DataFrame</a:t>
            </a:r>
            <a:r>
              <a:rPr lang="en-US" dirty="0"/>
              <a:t>({</a:t>
            </a:r>
          </a:p>
          <a:p>
            <a:r>
              <a:rPr lang="en-US" dirty="0"/>
              <a:t>    'A': [1, 2, 3],</a:t>
            </a:r>
          </a:p>
          <a:p>
            <a:r>
              <a:rPr lang="en-US" dirty="0"/>
              <a:t>    'B': [4, 5, 6],</a:t>
            </a:r>
          </a:p>
          <a:p>
            <a:r>
              <a:rPr lang="en-US" dirty="0"/>
              <a:t>    'C': [7, 8, 9]</a:t>
            </a:r>
          </a:p>
          <a:p>
            <a:r>
              <a:rPr lang="en-US" dirty="0"/>
              <a:t>})</a:t>
            </a:r>
          </a:p>
          <a:p>
            <a:endParaRPr lang="en-US" dirty="0"/>
          </a:p>
          <a:p>
            <a:r>
              <a:rPr lang="en-US" dirty="0"/>
              <a:t>print(</a:t>
            </a:r>
            <a:r>
              <a:rPr lang="en-US" dirty="0" err="1"/>
              <a:t>df</a:t>
            </a:r>
            <a:r>
              <a:rPr lang="en-US" dirty="0"/>
              <a:t>)</a:t>
            </a:r>
          </a:p>
          <a:p>
            <a:r>
              <a:rPr lang="en-US" dirty="0"/>
              <a:t>```</a:t>
            </a:r>
          </a:p>
          <a:p>
            <a:endParaRPr lang="en-US" dirty="0"/>
          </a:p>
          <a:p>
            <a:r>
              <a:rPr lang="en-US" dirty="0"/>
              <a:t>Pandas is very powerful for handling and analyzing data. For instance, it provides functionality for handling missing data, merging/joining datasets, reshaping data, filtering data, and more. It's also great for reading and writing data in a variety of formats, like CSV, Excel, SQL databases, and more.</a:t>
            </a:r>
          </a:p>
          <a:p>
            <a:endParaRPr lang="en-US" dirty="0"/>
          </a:p>
          <a:p>
            <a:r>
              <a:rPr lang="en-US" dirty="0"/>
              <a:t>In summary, while Python's native lists and data structures are great for general-purpose programming, when it comes to numerical computing and data analysis, NumPy and Pandas are the go-to tools due to their efficiency and additional functionality.</a:t>
            </a:r>
          </a:p>
        </p:txBody>
      </p:sp>
      <p:sp>
        <p:nvSpPr>
          <p:cNvPr id="4" name="Slide Number Placeholder 3"/>
          <p:cNvSpPr>
            <a:spLocks noGrp="1"/>
          </p:cNvSpPr>
          <p:nvPr>
            <p:ph type="sldNum" sz="quarter" idx="5"/>
          </p:nvPr>
        </p:nvSpPr>
        <p:spPr/>
        <p:txBody>
          <a:bodyPr/>
          <a:lstStyle/>
          <a:p>
            <a:fld id="{BA3E024E-F835-6D45-89C3-0E2F93EE799A}" type="slidenum">
              <a:rPr lang="en-US" smtClean="0"/>
              <a:t>10</a:t>
            </a:fld>
            <a:endParaRPr lang="en-US" dirty="0"/>
          </a:p>
        </p:txBody>
      </p:sp>
    </p:spTree>
    <p:extLst>
      <p:ext uri="{BB962C8B-B14F-4D97-AF65-F5344CB8AC3E}">
        <p14:creationId xmlns:p14="http://schemas.microsoft.com/office/powerpoint/2010/main" val="2869774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11</a:t>
            </a:fld>
            <a:endParaRPr lang="en-US" dirty="0"/>
          </a:p>
        </p:txBody>
      </p:sp>
    </p:spTree>
    <p:extLst>
      <p:ext uri="{BB962C8B-B14F-4D97-AF65-F5344CB8AC3E}">
        <p14:creationId xmlns:p14="http://schemas.microsoft.com/office/powerpoint/2010/main" val="1565103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revise with </a:t>
            </a:r>
            <a:r>
              <a:rPr lang="en-US" dirty="0" err="1"/>
              <a:t>chatGPT</a:t>
            </a:r>
            <a:r>
              <a:rPr lang="en-US" dirty="0"/>
              <a:t>:</a:t>
            </a:r>
            <a:br>
              <a:rPr lang="en-US" dirty="0"/>
            </a:br>
            <a:br>
              <a:rPr lang="en-US" dirty="0"/>
            </a:br>
            <a:r>
              <a:rPr lang="en-US" dirty="0"/>
              <a:t>https://</a:t>
            </a:r>
            <a:r>
              <a:rPr lang="en-US" dirty="0" err="1"/>
              <a:t>chat.openai.com</a:t>
            </a:r>
            <a:r>
              <a:rPr lang="en-US" dirty="0"/>
              <a:t>/share/a755f5ed-f2e5-42e2-89e9-6f0a0e28745e</a:t>
            </a:r>
          </a:p>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12</a:t>
            </a:fld>
            <a:endParaRPr lang="en-US" dirty="0"/>
          </a:p>
        </p:txBody>
      </p:sp>
    </p:spTree>
    <p:extLst>
      <p:ext uri="{BB962C8B-B14F-4D97-AF65-F5344CB8AC3E}">
        <p14:creationId xmlns:p14="http://schemas.microsoft.com/office/powerpoint/2010/main" val="3253535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13</a:t>
            </a:fld>
            <a:endParaRPr lang="en-US" dirty="0"/>
          </a:p>
        </p:txBody>
      </p:sp>
    </p:spTree>
    <p:extLst>
      <p:ext uri="{BB962C8B-B14F-4D97-AF65-F5344CB8AC3E}">
        <p14:creationId xmlns:p14="http://schemas.microsoft.com/office/powerpoint/2010/main" val="1259717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14</a:t>
            </a:fld>
            <a:endParaRPr lang="en-US" dirty="0"/>
          </a:p>
        </p:txBody>
      </p:sp>
    </p:spTree>
    <p:extLst>
      <p:ext uri="{BB962C8B-B14F-4D97-AF65-F5344CB8AC3E}">
        <p14:creationId xmlns:p14="http://schemas.microsoft.com/office/powerpoint/2010/main" val="2446368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15</a:t>
            </a:fld>
            <a:endParaRPr lang="en-US" dirty="0"/>
          </a:p>
        </p:txBody>
      </p:sp>
    </p:spTree>
    <p:extLst>
      <p:ext uri="{BB962C8B-B14F-4D97-AF65-F5344CB8AC3E}">
        <p14:creationId xmlns:p14="http://schemas.microsoft.com/office/powerpoint/2010/main" val="2762130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2</a:t>
            </a:fld>
            <a:endParaRPr lang="en-US" dirty="0"/>
          </a:p>
        </p:txBody>
      </p:sp>
    </p:spTree>
    <p:extLst>
      <p:ext uri="{BB962C8B-B14F-4D97-AF65-F5344CB8AC3E}">
        <p14:creationId xmlns:p14="http://schemas.microsoft.com/office/powerpoint/2010/main" val="74533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D1D5DB"/>
                </a:solidFill>
                <a:effectLst/>
                <a:latin typeface="Söhne"/>
              </a:rPr>
              <a:t>Creating multidimensional lists (which can function as 2D, 3D, etc., data structures) in Python can be achieved through the concept of nested lists. A list is a versatile data structure in Python which can contain elements of different data types, including other lists.</a:t>
            </a:r>
          </a:p>
          <a:p>
            <a:endParaRPr lang="en-AU" b="0" i="0" dirty="0">
              <a:solidFill>
                <a:srgbClr val="D1D5DB"/>
              </a:solidFill>
              <a:effectLst/>
              <a:latin typeface="Söhne"/>
            </a:endParaRPr>
          </a:p>
          <a:p>
            <a:pPr algn="l"/>
            <a:r>
              <a:rPr lang="en-AU" b="1" i="0" dirty="0">
                <a:solidFill>
                  <a:srgbClr val="D1D5DB"/>
                </a:solidFill>
                <a:effectLst/>
                <a:latin typeface="Söhne"/>
              </a:rPr>
              <a:t>Applications of Multidimensional Lists:</a:t>
            </a:r>
            <a:endParaRPr lang="en-AU" b="0" i="0" dirty="0">
              <a:solidFill>
                <a:srgbClr val="D1D5DB"/>
              </a:solidFill>
              <a:effectLst/>
              <a:latin typeface="Söhne"/>
            </a:endParaRPr>
          </a:p>
          <a:p>
            <a:pPr algn="l">
              <a:buFont typeface="Arial" panose="020B0604020202020204" pitchFamily="34" charset="0"/>
              <a:buChar char="•"/>
            </a:pPr>
            <a:r>
              <a:rPr lang="en-AU" b="0" i="0" dirty="0">
                <a:solidFill>
                  <a:srgbClr val="D1D5DB"/>
                </a:solidFill>
                <a:effectLst/>
                <a:latin typeface="Söhne"/>
              </a:rPr>
              <a:t>Representing data: In fields like data science and machine learning, multidimensional lists are often used to represent and manipulate data. For instance, a 2D list can represent a matrix or a data table.</a:t>
            </a:r>
          </a:p>
          <a:p>
            <a:pPr algn="l">
              <a:buFont typeface="Arial" panose="020B0604020202020204" pitchFamily="34" charset="0"/>
              <a:buChar char="•"/>
            </a:pPr>
            <a:r>
              <a:rPr lang="en-AU" b="0" i="0" dirty="0">
                <a:solidFill>
                  <a:srgbClr val="D1D5DB"/>
                </a:solidFill>
                <a:effectLst/>
                <a:latin typeface="Söhne"/>
              </a:rPr>
              <a:t>Spatial problems: In game development or graphics programming, 2D and 3D lists can be used to represent grids or spatial coordinates.</a:t>
            </a:r>
          </a:p>
          <a:p>
            <a:pPr algn="l">
              <a:buFont typeface="Arial" panose="020B0604020202020204" pitchFamily="34" charset="0"/>
              <a:buChar char="•"/>
            </a:pPr>
            <a:r>
              <a:rPr lang="en-AU" b="0" i="0" dirty="0">
                <a:solidFill>
                  <a:srgbClr val="D1D5DB"/>
                </a:solidFill>
                <a:effectLst/>
                <a:latin typeface="Söhne"/>
              </a:rPr>
              <a:t>Graphs and trees: In more advanced data structures, multidimensional lists can represent graphs or trees.</a:t>
            </a:r>
          </a:p>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3</a:t>
            </a:fld>
            <a:endParaRPr lang="en-US" dirty="0"/>
          </a:p>
        </p:txBody>
      </p:sp>
    </p:spTree>
    <p:extLst>
      <p:ext uri="{BB962C8B-B14F-4D97-AF65-F5344CB8AC3E}">
        <p14:creationId xmlns:p14="http://schemas.microsoft.com/office/powerpoint/2010/main" val="3203382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D1D5DB"/>
                </a:solidFill>
                <a:effectLst/>
                <a:latin typeface="Söhne"/>
              </a:rPr>
              <a:t>Ensure students understand that dimensionality is the properties required to represent a given point, thus since a given point has h, w, (r, g, b) it is 3D (not 2d or 5D)</a:t>
            </a:r>
          </a:p>
          <a:p>
            <a:endParaRPr lang="en-AU"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4</a:t>
            </a:fld>
            <a:endParaRPr lang="en-US" dirty="0"/>
          </a:p>
        </p:txBody>
      </p:sp>
    </p:spTree>
    <p:extLst>
      <p:ext uri="{BB962C8B-B14F-4D97-AF65-F5344CB8AC3E}">
        <p14:creationId xmlns:p14="http://schemas.microsoft.com/office/powerpoint/2010/main" val="2010344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students can understand which subscript corresponds to rows (first one) and which to columns and why. </a:t>
            </a:r>
          </a:p>
          <a:p>
            <a:r>
              <a:rPr lang="en-US" dirty="0"/>
              <a:t>Ensure students write list and are able to access elements by number</a:t>
            </a:r>
          </a:p>
          <a:p>
            <a:r>
              <a:rPr lang="en-US" dirty="0"/>
              <a:t>Show that python allows us to write it on multiple lines…</a:t>
            </a:r>
          </a:p>
        </p:txBody>
      </p:sp>
      <p:sp>
        <p:nvSpPr>
          <p:cNvPr id="4" name="Slide Number Placeholder 3"/>
          <p:cNvSpPr>
            <a:spLocks noGrp="1"/>
          </p:cNvSpPr>
          <p:nvPr>
            <p:ph type="sldNum" sz="quarter" idx="5"/>
          </p:nvPr>
        </p:nvSpPr>
        <p:spPr/>
        <p:txBody>
          <a:bodyPr/>
          <a:lstStyle/>
          <a:p>
            <a:fld id="{BA3E024E-F835-6D45-89C3-0E2F93EE799A}" type="slidenum">
              <a:rPr lang="en-US" smtClean="0"/>
              <a:t>5</a:t>
            </a:fld>
            <a:endParaRPr lang="en-US" dirty="0"/>
          </a:p>
        </p:txBody>
      </p:sp>
    </p:spTree>
    <p:extLst>
      <p:ext uri="{BB962C8B-B14F-4D97-AF65-F5344CB8AC3E}">
        <p14:creationId xmlns:p14="http://schemas.microsoft.com/office/powerpoint/2010/main" val="1146248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lists are the same, but python allows us to use whitespaces without semantic meaning within brackets square, curly, or round and this can enhance readability.</a:t>
            </a:r>
          </a:p>
        </p:txBody>
      </p:sp>
      <p:sp>
        <p:nvSpPr>
          <p:cNvPr id="4" name="Slide Number Placeholder 3"/>
          <p:cNvSpPr>
            <a:spLocks noGrp="1"/>
          </p:cNvSpPr>
          <p:nvPr>
            <p:ph type="sldNum" sz="quarter" idx="5"/>
          </p:nvPr>
        </p:nvSpPr>
        <p:spPr/>
        <p:txBody>
          <a:bodyPr/>
          <a:lstStyle/>
          <a:p>
            <a:fld id="{BA3E024E-F835-6D45-89C3-0E2F93EE799A}" type="slidenum">
              <a:rPr lang="en-US" smtClean="0"/>
              <a:t>6</a:t>
            </a:fld>
            <a:endParaRPr lang="en-US" dirty="0"/>
          </a:p>
        </p:txBody>
      </p:sp>
    </p:spTree>
    <p:extLst>
      <p:ext uri="{BB962C8B-B14F-4D97-AF65-F5344CB8AC3E}">
        <p14:creationId xmlns:p14="http://schemas.microsoft.com/office/powerpoint/2010/main" val="2141569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D1D5DB"/>
                </a:solidFill>
                <a:effectLst/>
                <a:latin typeface="Söhne"/>
              </a:rPr>
              <a:t>demonstrates a common pattern in programming known as "nested looping", specifically with 2D data structures like lists of lists (which can be thought of as a matrix or a grid).</a:t>
            </a:r>
          </a:p>
          <a:p>
            <a:pPr algn="l"/>
            <a:r>
              <a:rPr lang="en-AU" b="0" i="0" dirty="0">
                <a:solidFill>
                  <a:srgbClr val="D1D5DB"/>
                </a:solidFill>
                <a:effectLst/>
                <a:latin typeface="Söhne"/>
              </a:rPr>
              <a:t>The for loops iterate over each row of the </a:t>
            </a:r>
            <a:r>
              <a:rPr lang="en-AU" b="0" i="0" dirty="0" err="1">
                <a:solidFill>
                  <a:srgbClr val="D1D5DB"/>
                </a:solidFill>
                <a:effectLst/>
                <a:latin typeface="Söhne"/>
              </a:rPr>
              <a:t>two_dim_list</a:t>
            </a:r>
            <a:r>
              <a:rPr lang="en-AU" b="0" i="0" dirty="0">
                <a:solidFill>
                  <a:srgbClr val="D1D5DB"/>
                </a:solidFill>
                <a:effectLst/>
                <a:latin typeface="Söhne"/>
              </a:rPr>
              <a:t>, and then for each row, they iterate over each element within that row. This pattern is often used to traverse 2D data structures where you need to access every element. The outer for loop goes through each sub-list (row), while the inner for loop goes through each element within the current sub-list.</a:t>
            </a:r>
          </a:p>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7</a:t>
            </a:fld>
            <a:endParaRPr lang="en-US" dirty="0"/>
          </a:p>
        </p:txBody>
      </p:sp>
    </p:spTree>
    <p:extLst>
      <p:ext uri="{BB962C8B-B14F-4D97-AF65-F5344CB8AC3E}">
        <p14:creationId xmlns:p14="http://schemas.microsoft.com/office/powerpoint/2010/main" val="3974097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do a list comprehension (1 level)</a:t>
            </a:r>
          </a:p>
          <a:p>
            <a:endParaRPr lang="en-US" dirty="0"/>
          </a:p>
          <a:p>
            <a:r>
              <a:rPr lang="en-US" dirty="0"/>
              <a:t>for </a:t>
            </a:r>
            <a:r>
              <a:rPr lang="en-US" dirty="0" err="1"/>
              <a:t>i</a:t>
            </a:r>
            <a:r>
              <a:rPr lang="en-US" dirty="0"/>
              <a:t> in range(rows):</a:t>
            </a:r>
          </a:p>
          <a:p>
            <a:r>
              <a:rPr lang="en-US" dirty="0"/>
              <a:t>    row = [(i+1)*(j+1) for j in range(cols)]</a:t>
            </a:r>
          </a:p>
          <a:p>
            <a:r>
              <a:rPr lang="en-US" dirty="0"/>
              <a:t>    </a:t>
            </a:r>
            <a:r>
              <a:rPr lang="en-US" dirty="0" err="1"/>
              <a:t>two_dim_list.append</a:t>
            </a:r>
            <a:r>
              <a:rPr lang="en-US" dirty="0"/>
              <a:t>(row)</a:t>
            </a:r>
          </a:p>
          <a:p>
            <a:endParaRPr lang="en-US" dirty="0"/>
          </a:p>
          <a:p>
            <a:endParaRPr lang="en-US" dirty="0"/>
          </a:p>
          <a:p>
            <a:r>
              <a:rPr lang="en-US" dirty="0"/>
              <a:t>Or 2 levels:</a:t>
            </a:r>
          </a:p>
          <a:p>
            <a:r>
              <a:rPr lang="en-US" dirty="0" err="1"/>
              <a:t>two_dim_list</a:t>
            </a:r>
            <a:r>
              <a:rPr lang="en-US" dirty="0"/>
              <a:t> = [[(i+1)*(j+1) for j in range(cols)] for </a:t>
            </a:r>
            <a:r>
              <a:rPr lang="en-US" dirty="0" err="1"/>
              <a:t>i</a:t>
            </a:r>
            <a:r>
              <a:rPr lang="en-US" dirty="0"/>
              <a:t> in range(rows)]</a:t>
            </a:r>
          </a:p>
          <a:p>
            <a:endParaRPr lang="en-US" dirty="0"/>
          </a:p>
          <a:p>
            <a:r>
              <a:rPr lang="en-US" dirty="0"/>
              <a:t>Or an empty list (do as exercise and ask students to think about why they might want to create something like that…</a:t>
            </a:r>
            <a:br>
              <a:rPr lang="en-US" dirty="0"/>
            </a:br>
            <a:r>
              <a:rPr lang="en-US" dirty="0"/>
              <a:t>tic-tac-toe comes to mind…</a:t>
            </a:r>
            <a:br>
              <a:rPr lang="en-US" dirty="0"/>
            </a:br>
            <a:br>
              <a:rPr lang="en-US" dirty="0"/>
            </a:br>
            <a:r>
              <a:rPr lang="en-AU" b="0" dirty="0">
                <a:solidFill>
                  <a:srgbClr val="9CDCFE"/>
                </a:solidFill>
                <a:effectLst/>
                <a:latin typeface="Agave" panose="020B0509030604020203" pitchFamily="49" charset="0"/>
              </a:rPr>
              <a:t>w</a:t>
            </a:r>
            <a:r>
              <a:rPr lang="en-AU" b="0" dirty="0">
                <a:solidFill>
                  <a:srgbClr val="CCCCCC"/>
                </a:solidFill>
                <a:effectLst/>
                <a:latin typeface="Agave" panose="020B0509030604020203" pitchFamily="49" charset="0"/>
              </a:rPr>
              <a:t>, </a:t>
            </a:r>
            <a:r>
              <a:rPr lang="en-AU" b="0" dirty="0">
                <a:solidFill>
                  <a:srgbClr val="9CDCFE"/>
                </a:solidFill>
                <a:effectLst/>
                <a:latin typeface="Agave" panose="020B0509030604020203" pitchFamily="49" charset="0"/>
              </a:rPr>
              <a:t>h</a:t>
            </a:r>
            <a:r>
              <a:rPr lang="en-AU" b="0" dirty="0">
                <a:solidFill>
                  <a:srgbClr val="CCCCCC"/>
                </a:solidFill>
                <a:effectLst/>
                <a:latin typeface="Agave" panose="020B0509030604020203" pitchFamily="49" charset="0"/>
              </a:rPr>
              <a:t> </a:t>
            </a:r>
            <a:r>
              <a:rPr lang="en-AU" b="0" dirty="0">
                <a:solidFill>
                  <a:srgbClr val="D4D4D4"/>
                </a:solidFill>
                <a:effectLst/>
                <a:latin typeface="Agave" panose="020B0509030604020203" pitchFamily="49" charset="0"/>
              </a:rPr>
              <a:t>=</a:t>
            </a:r>
            <a:r>
              <a:rPr lang="en-AU" b="0" dirty="0">
                <a:solidFill>
                  <a:srgbClr val="CCCCCC"/>
                </a:solidFill>
                <a:effectLst/>
                <a:latin typeface="Agave" panose="020B0509030604020203" pitchFamily="49" charset="0"/>
              </a:rPr>
              <a:t> </a:t>
            </a:r>
            <a:r>
              <a:rPr lang="en-AU" b="0" dirty="0">
                <a:solidFill>
                  <a:srgbClr val="B5CEA8"/>
                </a:solidFill>
                <a:effectLst/>
                <a:latin typeface="Agave" panose="020B0509030604020203" pitchFamily="49" charset="0"/>
              </a:rPr>
              <a:t>3</a:t>
            </a:r>
            <a:r>
              <a:rPr lang="en-AU" b="0" dirty="0">
                <a:solidFill>
                  <a:srgbClr val="CCCCCC"/>
                </a:solidFill>
                <a:effectLst/>
                <a:latin typeface="Agave" panose="020B0509030604020203" pitchFamily="49" charset="0"/>
              </a:rPr>
              <a:t>, </a:t>
            </a:r>
            <a:r>
              <a:rPr lang="en-AU" b="0" dirty="0">
                <a:solidFill>
                  <a:srgbClr val="B5CEA8"/>
                </a:solidFill>
                <a:effectLst/>
                <a:latin typeface="Agave" panose="020B0509030604020203" pitchFamily="49" charset="0"/>
              </a:rPr>
              <a:t>3</a:t>
            </a:r>
            <a:endParaRPr lang="en-AU" b="0" dirty="0">
              <a:solidFill>
                <a:srgbClr val="CCCCCC"/>
              </a:solidFill>
              <a:effectLst/>
              <a:latin typeface="Agave" panose="020B0509030604020203" pitchFamily="49" charset="0"/>
            </a:endParaRPr>
          </a:p>
          <a:p>
            <a:br>
              <a:rPr lang="en-AU" b="0" dirty="0">
                <a:solidFill>
                  <a:srgbClr val="CCCCCC"/>
                </a:solidFill>
                <a:effectLst/>
                <a:latin typeface="Agave" panose="020B0509030604020203" pitchFamily="49" charset="0"/>
              </a:rPr>
            </a:br>
            <a:r>
              <a:rPr lang="en-AU" b="0" dirty="0">
                <a:solidFill>
                  <a:srgbClr val="6A9955"/>
                </a:solidFill>
                <a:effectLst/>
                <a:latin typeface="Agave" panose="020B0509030604020203" pitchFamily="49" charset="0"/>
              </a:rPr>
              <a:t># using list comprehension</a:t>
            </a:r>
            <a:endParaRPr lang="en-AU" b="0" dirty="0">
              <a:solidFill>
                <a:srgbClr val="CCCCCC"/>
              </a:solidFill>
              <a:effectLst/>
              <a:latin typeface="Agave" panose="020B0509030604020203" pitchFamily="49" charset="0"/>
            </a:endParaRPr>
          </a:p>
          <a:p>
            <a:r>
              <a:rPr lang="en-AU" b="0" dirty="0" err="1">
                <a:solidFill>
                  <a:srgbClr val="9CDCFE"/>
                </a:solidFill>
                <a:effectLst/>
                <a:latin typeface="Agave" panose="020B0509030604020203" pitchFamily="49" charset="0"/>
              </a:rPr>
              <a:t>two_dim_list</a:t>
            </a:r>
            <a:r>
              <a:rPr lang="en-AU" b="0" dirty="0">
                <a:solidFill>
                  <a:srgbClr val="CCCCCC"/>
                </a:solidFill>
                <a:effectLst/>
                <a:latin typeface="Agave" panose="020B0509030604020203" pitchFamily="49" charset="0"/>
              </a:rPr>
              <a:t> </a:t>
            </a:r>
            <a:r>
              <a:rPr lang="en-AU" b="0" dirty="0">
                <a:solidFill>
                  <a:srgbClr val="D4D4D4"/>
                </a:solidFill>
                <a:effectLst/>
                <a:latin typeface="Agave" panose="020B0509030604020203" pitchFamily="49" charset="0"/>
              </a:rPr>
              <a:t>=</a:t>
            </a:r>
            <a:r>
              <a:rPr lang="en-AU" b="0" dirty="0">
                <a:solidFill>
                  <a:srgbClr val="CCCCCC"/>
                </a:solidFill>
                <a:effectLst/>
                <a:latin typeface="Agave" panose="020B0509030604020203" pitchFamily="49" charset="0"/>
              </a:rPr>
              <a:t> [[</a:t>
            </a:r>
            <a:r>
              <a:rPr lang="en-AU" b="0" dirty="0">
                <a:solidFill>
                  <a:srgbClr val="569CD6"/>
                </a:solidFill>
                <a:effectLst/>
                <a:latin typeface="Agave" panose="020B0509030604020203" pitchFamily="49" charset="0"/>
              </a:rPr>
              <a:t>None</a:t>
            </a:r>
            <a:r>
              <a:rPr lang="en-AU" b="0" dirty="0">
                <a:solidFill>
                  <a:srgbClr val="CCCCCC"/>
                </a:solidFill>
                <a:effectLst/>
                <a:latin typeface="Agave" panose="020B0509030604020203" pitchFamily="49" charset="0"/>
              </a:rPr>
              <a:t> </a:t>
            </a:r>
            <a:r>
              <a:rPr lang="en-AU" b="0" dirty="0">
                <a:solidFill>
                  <a:srgbClr val="C586C0"/>
                </a:solidFill>
                <a:effectLst/>
                <a:latin typeface="Agave" panose="020B0509030604020203" pitchFamily="49" charset="0"/>
              </a:rPr>
              <a:t>for</a:t>
            </a:r>
            <a:r>
              <a:rPr lang="en-AU" b="0" dirty="0">
                <a:solidFill>
                  <a:srgbClr val="CCCCCC"/>
                </a:solidFill>
                <a:effectLst/>
                <a:latin typeface="Agave" panose="020B0509030604020203" pitchFamily="49" charset="0"/>
              </a:rPr>
              <a:t> </a:t>
            </a:r>
            <a:r>
              <a:rPr lang="en-AU" b="0" dirty="0">
                <a:solidFill>
                  <a:srgbClr val="9CDCFE"/>
                </a:solidFill>
                <a:effectLst/>
                <a:latin typeface="Agave" panose="020B0509030604020203" pitchFamily="49" charset="0"/>
              </a:rPr>
              <a:t>_</a:t>
            </a:r>
            <a:r>
              <a:rPr lang="en-AU" b="0" dirty="0">
                <a:solidFill>
                  <a:srgbClr val="CCCCCC"/>
                </a:solidFill>
                <a:effectLst/>
                <a:latin typeface="Agave" panose="020B0509030604020203" pitchFamily="49" charset="0"/>
              </a:rPr>
              <a:t> </a:t>
            </a:r>
            <a:r>
              <a:rPr lang="en-AU" b="0" dirty="0">
                <a:solidFill>
                  <a:srgbClr val="C586C0"/>
                </a:solidFill>
                <a:effectLst/>
                <a:latin typeface="Agave" panose="020B0509030604020203" pitchFamily="49" charset="0"/>
              </a:rPr>
              <a:t>in</a:t>
            </a:r>
            <a:r>
              <a:rPr lang="en-AU" b="0" dirty="0">
                <a:solidFill>
                  <a:srgbClr val="CCCCCC"/>
                </a:solidFill>
                <a:effectLst/>
                <a:latin typeface="Agave" panose="020B0509030604020203" pitchFamily="49" charset="0"/>
              </a:rPr>
              <a:t> </a:t>
            </a:r>
            <a:r>
              <a:rPr lang="en-AU" b="0" dirty="0">
                <a:solidFill>
                  <a:srgbClr val="4EC9B0"/>
                </a:solidFill>
                <a:effectLst/>
                <a:latin typeface="Agave" panose="020B0509030604020203" pitchFamily="49" charset="0"/>
              </a:rPr>
              <a:t>range</a:t>
            </a:r>
            <a:r>
              <a:rPr lang="en-AU" b="0" dirty="0">
                <a:solidFill>
                  <a:srgbClr val="CCCCCC"/>
                </a:solidFill>
                <a:effectLst/>
                <a:latin typeface="Agave" panose="020B0509030604020203" pitchFamily="49" charset="0"/>
              </a:rPr>
              <a:t>(</a:t>
            </a:r>
            <a:r>
              <a:rPr lang="en-AU" b="0" dirty="0">
                <a:solidFill>
                  <a:srgbClr val="9CDCFE"/>
                </a:solidFill>
                <a:effectLst/>
                <a:latin typeface="Agave" panose="020B0509030604020203" pitchFamily="49" charset="0"/>
              </a:rPr>
              <a:t>w</a:t>
            </a:r>
            <a:r>
              <a:rPr lang="en-AU" b="0" dirty="0">
                <a:solidFill>
                  <a:srgbClr val="CCCCCC"/>
                </a:solidFill>
                <a:effectLst/>
                <a:latin typeface="Agave" panose="020B0509030604020203" pitchFamily="49" charset="0"/>
              </a:rPr>
              <a:t>)] </a:t>
            </a:r>
            <a:r>
              <a:rPr lang="en-AU" b="0" dirty="0">
                <a:solidFill>
                  <a:srgbClr val="C586C0"/>
                </a:solidFill>
                <a:effectLst/>
                <a:latin typeface="Agave" panose="020B0509030604020203" pitchFamily="49" charset="0"/>
              </a:rPr>
              <a:t>for</a:t>
            </a:r>
            <a:r>
              <a:rPr lang="en-AU" b="0" dirty="0">
                <a:solidFill>
                  <a:srgbClr val="CCCCCC"/>
                </a:solidFill>
                <a:effectLst/>
                <a:latin typeface="Agave" panose="020B0509030604020203" pitchFamily="49" charset="0"/>
              </a:rPr>
              <a:t> </a:t>
            </a:r>
            <a:r>
              <a:rPr lang="en-AU" b="0" dirty="0">
                <a:solidFill>
                  <a:srgbClr val="9CDCFE"/>
                </a:solidFill>
                <a:effectLst/>
                <a:latin typeface="Agave" panose="020B0509030604020203" pitchFamily="49" charset="0"/>
              </a:rPr>
              <a:t>_</a:t>
            </a:r>
            <a:r>
              <a:rPr lang="en-AU" b="0" dirty="0">
                <a:solidFill>
                  <a:srgbClr val="CCCCCC"/>
                </a:solidFill>
                <a:effectLst/>
                <a:latin typeface="Agave" panose="020B0509030604020203" pitchFamily="49" charset="0"/>
              </a:rPr>
              <a:t> </a:t>
            </a:r>
            <a:r>
              <a:rPr lang="en-AU" b="0" dirty="0">
                <a:solidFill>
                  <a:srgbClr val="C586C0"/>
                </a:solidFill>
                <a:effectLst/>
                <a:latin typeface="Agave" panose="020B0509030604020203" pitchFamily="49" charset="0"/>
              </a:rPr>
              <a:t>in</a:t>
            </a:r>
            <a:r>
              <a:rPr lang="en-AU" b="0" dirty="0">
                <a:solidFill>
                  <a:srgbClr val="CCCCCC"/>
                </a:solidFill>
                <a:effectLst/>
                <a:latin typeface="Agave" panose="020B0509030604020203" pitchFamily="49" charset="0"/>
              </a:rPr>
              <a:t> </a:t>
            </a:r>
            <a:r>
              <a:rPr lang="en-AU" b="0" dirty="0">
                <a:solidFill>
                  <a:srgbClr val="4EC9B0"/>
                </a:solidFill>
                <a:effectLst/>
                <a:latin typeface="Agave" panose="020B0509030604020203" pitchFamily="49" charset="0"/>
              </a:rPr>
              <a:t>range</a:t>
            </a:r>
            <a:r>
              <a:rPr lang="en-AU" b="0" dirty="0">
                <a:solidFill>
                  <a:srgbClr val="CCCCCC"/>
                </a:solidFill>
                <a:effectLst/>
                <a:latin typeface="Agave" panose="020B0509030604020203" pitchFamily="49" charset="0"/>
              </a:rPr>
              <a:t>(</a:t>
            </a:r>
            <a:r>
              <a:rPr lang="en-AU" b="0" dirty="0">
                <a:solidFill>
                  <a:srgbClr val="9CDCFE"/>
                </a:solidFill>
                <a:effectLst/>
                <a:latin typeface="Agave" panose="020B0509030604020203" pitchFamily="49" charset="0"/>
              </a:rPr>
              <a:t>h</a:t>
            </a:r>
            <a:r>
              <a:rPr lang="en-AU" b="0" dirty="0">
                <a:solidFill>
                  <a:srgbClr val="CCCCCC"/>
                </a:solidFill>
                <a:effectLst/>
                <a:latin typeface="Agave" panose="020B0509030604020203" pitchFamily="49" charset="0"/>
              </a:rPr>
              <a:t>)]</a:t>
            </a:r>
          </a:p>
          <a:p>
            <a:br>
              <a:rPr lang="en-AU" b="0" dirty="0">
                <a:solidFill>
                  <a:srgbClr val="CCCCCC"/>
                </a:solidFill>
                <a:effectLst/>
                <a:latin typeface="Agave" panose="020B0509030604020203" pitchFamily="49" charset="0"/>
              </a:rPr>
            </a:br>
            <a:r>
              <a:rPr lang="en-AU" b="0" dirty="0">
                <a:solidFill>
                  <a:srgbClr val="DCDCAA"/>
                </a:solidFill>
                <a:effectLst/>
                <a:latin typeface="Agave" panose="020B0509030604020203" pitchFamily="49" charset="0"/>
              </a:rPr>
              <a:t>print</a:t>
            </a:r>
            <a:r>
              <a:rPr lang="en-AU" b="0" dirty="0">
                <a:solidFill>
                  <a:srgbClr val="CCCCCC"/>
                </a:solidFill>
                <a:effectLst/>
                <a:latin typeface="Agave" panose="020B0509030604020203" pitchFamily="49" charset="0"/>
              </a:rPr>
              <a:t>(</a:t>
            </a:r>
            <a:r>
              <a:rPr lang="en-AU" b="0" dirty="0" err="1">
                <a:solidFill>
                  <a:srgbClr val="9CDCFE"/>
                </a:solidFill>
                <a:effectLst/>
                <a:latin typeface="Agave" panose="020B0509030604020203" pitchFamily="49" charset="0"/>
              </a:rPr>
              <a:t>two_dim_list</a:t>
            </a:r>
            <a:r>
              <a:rPr lang="en-AU" b="0" dirty="0">
                <a:solidFill>
                  <a:srgbClr val="CCCCCC"/>
                </a:solidFill>
                <a:effectLst/>
                <a:latin typeface="Agave" panose="020B0509030604020203" pitchFamily="49" charset="0"/>
              </a:rPr>
              <a:t>)</a:t>
            </a:r>
          </a:p>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8</a:t>
            </a:fld>
            <a:endParaRPr lang="en-US" dirty="0"/>
          </a:p>
        </p:txBody>
      </p:sp>
    </p:spTree>
    <p:extLst>
      <p:ext uri="{BB962C8B-B14F-4D97-AF65-F5344CB8AC3E}">
        <p14:creationId xmlns:p14="http://schemas.microsoft.com/office/powerpoint/2010/main" val="912436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by </a:t>
            </a:r>
            <a:r>
              <a:rPr lang="en-US" dirty="0" err="1"/>
              <a:t>ChatGPT</a:t>
            </a:r>
            <a:endParaRPr lang="en-US" dirty="0"/>
          </a:p>
          <a:p>
            <a:endParaRPr lang="en-US" dirty="0"/>
          </a:p>
          <a:p>
            <a:pPr algn="l">
              <a:buFont typeface="Arial" panose="020B0604020202020204" pitchFamily="34" charset="0"/>
              <a:buChar char="•"/>
            </a:pPr>
            <a:r>
              <a:rPr lang="en-AU" b="0" i="0" dirty="0">
                <a:solidFill>
                  <a:srgbClr val="D1D5DB"/>
                </a:solidFill>
                <a:effectLst/>
                <a:latin typeface="Söhne"/>
              </a:rPr>
              <a:t>This slide begins by underscoring an important point: iteration, which is the process of looping over elements one by one, tends to be slow in Python. This is largely due to the fact that Python is an interpreted language. In contrast, compiled languages like C and C++ often perform iterations faster because they execute directly on the machine's hardware. This discrepancy can become particularly noticeable when working with large data structures, complex computations, or both.</a:t>
            </a:r>
          </a:p>
          <a:p>
            <a:pPr algn="l">
              <a:buFont typeface="Arial" panose="020B0604020202020204" pitchFamily="34" charset="0"/>
              <a:buChar char="•"/>
            </a:pPr>
            <a:r>
              <a:rPr lang="en-AU" b="0" i="0" dirty="0">
                <a:solidFill>
                  <a:srgbClr val="D1D5DB"/>
                </a:solidFill>
                <a:effectLst/>
                <a:latin typeface="Söhne"/>
              </a:rPr>
              <a:t>Recall some of the examples we discussed earlier, such as high-resolution images and complex data analysis tasks. These scenarios often involve multi-dimensional arrays and require a high degree of computational performance. When dealing with such data, the slower iteration speed in Python can become a significant bottleneck.</a:t>
            </a:r>
          </a:p>
          <a:p>
            <a:pPr algn="l">
              <a:buFont typeface="Arial" panose="020B0604020202020204" pitchFamily="34" charset="0"/>
              <a:buChar char="•"/>
            </a:pPr>
            <a:r>
              <a:rPr lang="en-AU" b="0" i="0" dirty="0">
                <a:solidFill>
                  <a:srgbClr val="D1D5DB"/>
                </a:solidFill>
                <a:effectLst/>
                <a:latin typeface="Söhne"/>
              </a:rPr>
              <a:t>This brings us to a fundamental characteristic of Python: everything in Python is an object. While this design simplifies many aspects of programming, it also introduces overhead. For example, each object in Python carries metadata, such as type information, that consumes additional memory and processing time. This characteristic of Python can exacerbate the performance issues associated with iteration, especially when dealing with large volumes of data.</a:t>
            </a:r>
          </a:p>
          <a:p>
            <a:pPr algn="l">
              <a:buFont typeface="Arial" panose="020B0604020202020204" pitchFamily="34" charset="0"/>
              <a:buChar char="•"/>
            </a:pPr>
            <a:r>
              <a:rPr lang="en-AU" b="0" i="0" dirty="0">
                <a:solidFill>
                  <a:srgbClr val="D1D5DB"/>
                </a:solidFill>
                <a:effectLst/>
                <a:latin typeface="Söhne"/>
              </a:rPr>
              <a:t>Taken together, these points highlight some of the performance challenges that can arise when using Python for tasks that involve extensive iteration over large data structures. While Python offers numerous advantages in terms of ease of use, readability, and versatility, it's crucial to be aware of these potential limitations when designing and implementing your code. The good news is, however, that with careful programming practices and the use of efficient libraries like NumPy and Pandas, it's possible to mitigate many of these challenges.</a:t>
            </a:r>
          </a:p>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9</a:t>
            </a:fld>
            <a:endParaRPr lang="en-US" dirty="0"/>
          </a:p>
        </p:txBody>
      </p:sp>
    </p:spTree>
    <p:extLst>
      <p:ext uri="{BB962C8B-B14F-4D97-AF65-F5344CB8AC3E}">
        <p14:creationId xmlns:p14="http://schemas.microsoft.com/office/powerpoint/2010/main" val="294404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1" name="Rounded Rectangle 10"/>
          <p:cNvSpPr/>
          <p:nvPr userDrawn="1"/>
        </p:nvSpPr>
        <p:spPr>
          <a:xfrm>
            <a:off x="920424" y="691642"/>
            <a:ext cx="10360351" cy="5616575"/>
          </a:xfrm>
          <a:prstGeom prst="roundRect">
            <a:avLst>
              <a:gd name="adj" fmla="val 766"/>
            </a:avLst>
          </a:prstGeom>
          <a:solidFill>
            <a:srgbClr val="D81C24">
              <a:alpha val="14902"/>
            </a:srgbClr>
          </a:solidFill>
          <a:ln>
            <a:solidFill>
              <a:srgbClr val="D81C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600">
              <a:latin typeface="+mj-lt"/>
            </a:endParaRPr>
          </a:p>
        </p:txBody>
      </p:sp>
      <p:sp>
        <p:nvSpPr>
          <p:cNvPr id="4" name="Date Placeholder 3"/>
          <p:cNvSpPr>
            <a:spLocks noGrp="1"/>
          </p:cNvSpPr>
          <p:nvPr>
            <p:ph type="dt" sz="half" idx="10"/>
          </p:nvPr>
        </p:nvSpPr>
        <p:spPr/>
        <p:txBody>
          <a:bodyPr/>
          <a:lstStyle/>
          <a:p>
            <a:fld id="{56F489C6-6277-454E-AECF-6C3872A9450F}" type="datetimeFigureOut">
              <a:rPr lang="en-US" smtClean="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2" name="Title 1"/>
          <p:cNvSpPr>
            <a:spLocks noGrp="1"/>
          </p:cNvSpPr>
          <p:nvPr>
            <p:ph type="ctrTitle" hasCustomPrompt="1"/>
          </p:nvPr>
        </p:nvSpPr>
        <p:spPr>
          <a:xfrm>
            <a:off x="1051133" y="1293778"/>
            <a:ext cx="10084038" cy="1396829"/>
          </a:xfrm>
          <a:prstGeom prst="rect">
            <a:avLst/>
          </a:prstGeom>
          <a:noFill/>
        </p:spPr>
        <p:txBody>
          <a:bodyPr anchor="t"/>
          <a:lstStyle>
            <a:lvl1pPr>
              <a:defRPr>
                <a:solidFill>
                  <a:schemeClr val="bg1">
                    <a:lumMod val="95000"/>
                  </a:schemeClr>
                </a:solidFill>
                <a:latin typeface="+mj-lt"/>
              </a:defRPr>
            </a:lvl1pPr>
          </a:lstStyle>
          <a:p>
            <a:r>
              <a:rPr lang="en-AU" noProof="0" dirty="0"/>
              <a:t>Session/Presentation Title</a:t>
            </a:r>
          </a:p>
        </p:txBody>
      </p:sp>
      <p:sp>
        <p:nvSpPr>
          <p:cNvPr id="10" name="Table Placeholder 9"/>
          <p:cNvSpPr>
            <a:spLocks noGrp="1"/>
          </p:cNvSpPr>
          <p:nvPr>
            <p:ph type="tbl" sz="quarter" idx="13" hasCustomPrompt="1"/>
          </p:nvPr>
        </p:nvSpPr>
        <p:spPr>
          <a:xfrm>
            <a:off x="1051131" y="4732016"/>
            <a:ext cx="10084039" cy="1450021"/>
          </a:xfrm>
          <a:noFill/>
        </p:spPr>
        <p:txBody>
          <a:bodyPr anchor="t">
            <a:normAutofit/>
          </a:bodyPr>
          <a:lstStyle>
            <a:lvl1pPr marL="0" indent="0">
              <a:buNone/>
              <a:defRPr sz="1400" baseline="0">
                <a:solidFill>
                  <a:schemeClr val="bg1">
                    <a:lumMod val="75000"/>
                  </a:schemeClr>
                </a:solidFill>
                <a:latin typeface="+mj-lt"/>
              </a:defRPr>
            </a:lvl1pPr>
          </a:lstStyle>
          <a:p>
            <a:r>
              <a:rPr lang="en-AU" dirty="0"/>
              <a:t>Replace this with a table of units – 2 columns – National ID and Title</a:t>
            </a:r>
          </a:p>
        </p:txBody>
      </p:sp>
      <p:sp>
        <p:nvSpPr>
          <p:cNvPr id="12" name="Text Placeholder 11"/>
          <p:cNvSpPr>
            <a:spLocks noGrp="1"/>
          </p:cNvSpPr>
          <p:nvPr>
            <p:ph type="body" sz="quarter" idx="14" hasCustomPrompt="1"/>
          </p:nvPr>
        </p:nvSpPr>
        <p:spPr>
          <a:xfrm>
            <a:off x="1051132" y="819761"/>
            <a:ext cx="10084039" cy="341659"/>
          </a:xfrm>
          <a:noFill/>
        </p:spPr>
        <p:txBody>
          <a:bodyPr anchor="ctr">
            <a:noAutofit/>
          </a:bodyPr>
          <a:lstStyle>
            <a:lvl1pPr marL="0" indent="0" algn="l">
              <a:buNone/>
              <a:defRPr sz="1800" baseline="0">
                <a:solidFill>
                  <a:schemeClr val="bg1">
                    <a:lumMod val="75000"/>
                  </a:schemeClr>
                </a:solidFill>
                <a:latin typeface="+mj-lt"/>
              </a:defRPr>
            </a:lvl1pPr>
          </a:lstStyle>
          <a:p>
            <a:pPr lvl="0"/>
            <a:r>
              <a:rPr lang="en-AU" dirty="0"/>
              <a:t>Week/Session 00</a:t>
            </a:r>
          </a:p>
        </p:txBody>
      </p:sp>
      <p:sp>
        <p:nvSpPr>
          <p:cNvPr id="8" name="Text Placeholder 7"/>
          <p:cNvSpPr>
            <a:spLocks noGrp="1"/>
          </p:cNvSpPr>
          <p:nvPr>
            <p:ph type="body" sz="quarter" idx="15" hasCustomPrompt="1"/>
          </p:nvPr>
        </p:nvSpPr>
        <p:spPr>
          <a:xfrm>
            <a:off x="1051130" y="4211303"/>
            <a:ext cx="10084038" cy="428986"/>
          </a:xfrm>
          <a:noFill/>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1600" b="0" dirty="0">
                <a:solidFill>
                  <a:schemeClr val="bg1">
                    <a:lumMod val="95000"/>
                  </a:schemeClr>
                </a:solidFill>
                <a:latin typeface="+mj-l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dirty="0"/>
              <a:t>Cluster Name</a:t>
            </a:r>
            <a:endParaRPr lang="en-AU" dirty="0"/>
          </a:p>
        </p:txBody>
      </p:sp>
      <p:sp>
        <p:nvSpPr>
          <p:cNvPr id="9" name="TextBox 8"/>
          <p:cNvSpPr txBox="1"/>
          <p:nvPr userDrawn="1"/>
        </p:nvSpPr>
        <p:spPr>
          <a:xfrm>
            <a:off x="1051132" y="2852738"/>
            <a:ext cx="1871530" cy="572303"/>
          </a:xfrm>
          <a:prstGeom prst="rect">
            <a:avLst/>
          </a:prstGeom>
          <a:noFill/>
        </p:spPr>
        <p:txBody>
          <a:bodyPr vert="horz" lIns="91440" tIns="45720" rIns="91440" bIns="45720" rtlCol="0" anchor="ctr">
            <a:noAutofit/>
          </a:bodyPr>
          <a:lstStyle>
            <a:lvl1pPr indent="0">
              <a:spcBef>
                <a:spcPct val="20000"/>
              </a:spcBef>
              <a:buFont typeface="Arial"/>
              <a:buNone/>
              <a:defRPr sz="2800" baseline="0">
                <a:solidFill>
                  <a:schemeClr val="bg1">
                    <a:lumMod val="75000"/>
                  </a:schemeClr>
                </a:solidFill>
              </a:defRPr>
            </a:lvl1pPr>
            <a:lvl2pPr indent="0" algn="ctr">
              <a:spcBef>
                <a:spcPct val="20000"/>
              </a:spcBef>
              <a:buFont typeface="Arial"/>
              <a:buNone/>
              <a:defRPr sz="2800" baseline="0">
                <a:solidFill>
                  <a:schemeClr val="tx1">
                    <a:tint val="75000"/>
                  </a:schemeClr>
                </a:solidFill>
              </a:defRPr>
            </a:lvl2pPr>
            <a:lvl3pPr indent="0" algn="ctr">
              <a:spcBef>
                <a:spcPct val="20000"/>
              </a:spcBef>
              <a:buFont typeface="Arial"/>
              <a:buNone/>
              <a:defRPr sz="2400" baseline="0">
                <a:solidFill>
                  <a:schemeClr val="tx1">
                    <a:tint val="75000"/>
                  </a:schemeClr>
                </a:solidFill>
              </a:defRPr>
            </a:lvl3pPr>
            <a:lvl4pPr indent="0" algn="ctr">
              <a:spcBef>
                <a:spcPct val="20000"/>
              </a:spcBef>
              <a:buFont typeface="Arial"/>
              <a:buNone/>
              <a:defRPr sz="2000" baseline="0">
                <a:solidFill>
                  <a:schemeClr val="tx1">
                    <a:tint val="75000"/>
                  </a:schemeClr>
                </a:solidFill>
              </a:defRPr>
            </a:lvl4pPr>
            <a:lvl5pPr indent="0" algn="ctr">
              <a:spcBef>
                <a:spcPct val="20000"/>
              </a:spcBef>
              <a:buFont typeface="Arial"/>
              <a:buNone/>
              <a:defRPr sz="2000" baseline="0">
                <a:solidFill>
                  <a:schemeClr val="tx1">
                    <a:tint val="75000"/>
                  </a:schemeClr>
                </a:solidFill>
              </a:defRPr>
            </a:lvl5pPr>
            <a:lvl6pPr indent="0" algn="ctr">
              <a:spcBef>
                <a:spcPct val="20000"/>
              </a:spcBef>
              <a:buFont typeface="Arial"/>
              <a:buNone/>
              <a:defRPr sz="2000">
                <a:solidFill>
                  <a:schemeClr val="tx1">
                    <a:tint val="75000"/>
                  </a:schemeClr>
                </a:solidFill>
              </a:defRPr>
            </a:lvl6pPr>
            <a:lvl7pPr indent="0" algn="ctr">
              <a:spcBef>
                <a:spcPct val="20000"/>
              </a:spcBef>
              <a:buFont typeface="Arial"/>
              <a:buNone/>
              <a:defRPr sz="2000">
                <a:solidFill>
                  <a:schemeClr val="tx1">
                    <a:tint val="75000"/>
                  </a:schemeClr>
                </a:solidFill>
              </a:defRPr>
            </a:lvl7pPr>
            <a:lvl8pPr indent="0" algn="ctr">
              <a:spcBef>
                <a:spcPct val="20000"/>
              </a:spcBef>
              <a:buFont typeface="Arial"/>
              <a:buNone/>
              <a:defRPr sz="2000">
                <a:solidFill>
                  <a:schemeClr val="tx1">
                    <a:tint val="75000"/>
                  </a:schemeClr>
                </a:solidFill>
              </a:defRPr>
            </a:lvl8pPr>
            <a:lvl9pPr indent="0" algn="ctr">
              <a:spcBef>
                <a:spcPct val="20000"/>
              </a:spcBef>
              <a:buFont typeface="Arial"/>
              <a:buNone/>
              <a:defRPr sz="2000">
                <a:solidFill>
                  <a:schemeClr val="tx1">
                    <a:tint val="75000"/>
                  </a:schemeClr>
                </a:solidFill>
              </a:defRPr>
            </a:lvl9pPr>
          </a:lstStyle>
          <a:p>
            <a:pPr lvl="0"/>
            <a:r>
              <a:rPr lang="en-AU" sz="2000" dirty="0">
                <a:solidFill>
                  <a:schemeClr val="bg1">
                    <a:lumMod val="75000"/>
                  </a:schemeClr>
                </a:solidFill>
                <a:latin typeface="+mj-lt"/>
              </a:rPr>
              <a:t>Presented by:</a:t>
            </a:r>
          </a:p>
        </p:txBody>
      </p:sp>
      <p:sp>
        <p:nvSpPr>
          <p:cNvPr id="17" name="Text Placeholder 16"/>
          <p:cNvSpPr>
            <a:spLocks noGrp="1"/>
          </p:cNvSpPr>
          <p:nvPr>
            <p:ph type="body" sz="quarter" idx="16" hasCustomPrompt="1"/>
          </p:nvPr>
        </p:nvSpPr>
        <p:spPr>
          <a:xfrm>
            <a:off x="2991027" y="2862841"/>
            <a:ext cx="8144143" cy="56220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2800">
                <a:solidFill>
                  <a:schemeClr val="bg1">
                    <a:lumMod val="75000"/>
                  </a:schemeClr>
                </a:solidFill>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noProof="0" dirty="0">
                <a:solidFill>
                  <a:schemeClr val="bg1">
                    <a:lumMod val="95000"/>
                  </a:schemeClr>
                </a:solidFill>
              </a:rPr>
              <a:t>Given &amp; Last Name</a:t>
            </a:r>
          </a:p>
        </p:txBody>
      </p:sp>
      <p:sp>
        <p:nvSpPr>
          <p:cNvPr id="19" name="Content Placeholder 18"/>
          <p:cNvSpPr>
            <a:spLocks noGrp="1"/>
          </p:cNvSpPr>
          <p:nvPr>
            <p:ph sz="quarter" idx="17" hasCustomPrompt="1"/>
          </p:nvPr>
        </p:nvSpPr>
        <p:spPr>
          <a:xfrm>
            <a:off x="1050925" y="3516767"/>
            <a:ext cx="10083800" cy="602809"/>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lang="en-AU" sz="2000" dirty="0" smtClean="0">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dirty="0">
                <a:solidFill>
                  <a:schemeClr val="bg1">
                    <a:lumMod val="85000"/>
                  </a:schemeClr>
                </a:solidFill>
              </a:rPr>
              <a:t>Course ID and Title</a:t>
            </a:r>
          </a:p>
        </p:txBody>
      </p:sp>
    </p:spTree>
    <p:extLst>
      <p:ext uri="{BB962C8B-B14F-4D97-AF65-F5344CB8AC3E}">
        <p14:creationId xmlns:p14="http://schemas.microsoft.com/office/powerpoint/2010/main" val="41900696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74" userDrawn="1">
          <p15:clr>
            <a:srgbClr val="FBAE40"/>
          </p15:clr>
        </p15:guide>
        <p15:guide id="4" pos="7106" userDrawn="1">
          <p15:clr>
            <a:srgbClr val="FBAE40"/>
          </p15:clr>
        </p15:guide>
        <p15:guide id="5" orient="horz" pos="436" userDrawn="1">
          <p15:clr>
            <a:srgbClr val="FBAE40"/>
          </p15:clr>
        </p15:guide>
        <p15:guide id="6" orient="horz" pos="3974" userDrawn="1">
          <p15:clr>
            <a:srgbClr val="FBAE40"/>
          </p15:clr>
        </p15:guide>
        <p15:guide id="7" orient="horz" pos="179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73062"/>
            <a:ext cx="7212496" cy="4911874"/>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
        <p:nvSpPr>
          <p:cNvPr id="6" name="Picture Placeholder 8">
            <a:extLst>
              <a:ext uri="{FF2B5EF4-FFF2-40B4-BE49-F238E27FC236}">
                <a16:creationId xmlns:a16="http://schemas.microsoft.com/office/drawing/2014/main" id="{C9126EA6-A663-AD41-9474-BAFD5F860789}"/>
              </a:ext>
            </a:extLst>
          </p:cNvPr>
          <p:cNvSpPr>
            <a:spLocks noGrp="1"/>
          </p:cNvSpPr>
          <p:nvPr>
            <p:ph type="pic" sz="quarter" idx="13" hasCustomPrompt="1"/>
          </p:nvPr>
        </p:nvSpPr>
        <p:spPr>
          <a:xfrm>
            <a:off x="8316528" y="973063"/>
            <a:ext cx="3030587" cy="4911873"/>
          </a:xfrm>
          <a:prstGeom prst="roundRect">
            <a:avLst>
              <a:gd name="adj" fmla="val 3523"/>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98958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10" name="Picture Placeholder 8">
            <a:extLst>
              <a:ext uri="{FF2B5EF4-FFF2-40B4-BE49-F238E27FC236}">
                <a16:creationId xmlns:a16="http://schemas.microsoft.com/office/drawing/2014/main" id="{C9126EA6-A663-AD41-9474-BAFD5F860789}"/>
              </a:ext>
            </a:extLst>
          </p:cNvPr>
          <p:cNvSpPr>
            <a:spLocks noGrp="1"/>
          </p:cNvSpPr>
          <p:nvPr>
            <p:ph type="pic" sz="quarter" idx="14" hasCustomPrompt="1"/>
          </p:nvPr>
        </p:nvSpPr>
        <p:spPr>
          <a:xfrm>
            <a:off x="609600" y="710508"/>
            <a:ext cx="10972800" cy="4948123"/>
          </a:xfrm>
          <a:prstGeom prst="roundRect">
            <a:avLst>
              <a:gd name="adj" fmla="val 1876"/>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
        <p:nvSpPr>
          <p:cNvPr id="6" name="Title 1"/>
          <p:cNvSpPr>
            <a:spLocks noGrp="1"/>
          </p:cNvSpPr>
          <p:nvPr>
            <p:ph type="title"/>
          </p:nvPr>
        </p:nvSpPr>
        <p:spPr>
          <a:xfrm>
            <a:off x="609600" y="5755274"/>
            <a:ext cx="10972800" cy="527831"/>
          </a:xfrm>
          <a:prstGeom prst="rect">
            <a:avLst/>
          </a:prstGeom>
        </p:spPr>
        <p:txBody>
          <a:bodyPr anchor="b">
            <a:normAutofit/>
          </a:bodyPr>
          <a:lstStyle>
            <a:lvl1pPr algn="l">
              <a:defRPr sz="1800" b="1"/>
            </a:lvl1pPr>
          </a:lstStyle>
          <a:p>
            <a:r>
              <a:rPr lang="en-US" noProof="0"/>
              <a:t>Click to edit Master title style</a:t>
            </a:r>
            <a:endParaRPr lang="en-AU" noProof="0"/>
          </a:p>
        </p:txBody>
      </p:sp>
    </p:spTree>
    <p:extLst>
      <p:ext uri="{BB962C8B-B14F-4D97-AF65-F5344CB8AC3E}">
        <p14:creationId xmlns:p14="http://schemas.microsoft.com/office/powerpoint/2010/main" val="318246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9" name="Picture Placeholder 8">
            <a:extLst>
              <a:ext uri="{FF2B5EF4-FFF2-40B4-BE49-F238E27FC236}">
                <a16:creationId xmlns:a16="http://schemas.microsoft.com/office/drawing/2014/main" id="{ED779252-2DB5-164E-B413-9653D35CC4E5}"/>
              </a:ext>
            </a:extLst>
          </p:cNvPr>
          <p:cNvSpPr>
            <a:spLocks noGrp="1"/>
          </p:cNvSpPr>
          <p:nvPr>
            <p:ph type="pic" sz="quarter" idx="13" hasCustomPrompt="1"/>
          </p:nvPr>
        </p:nvSpPr>
        <p:spPr>
          <a:xfrm>
            <a:off x="8253685" y="672443"/>
            <a:ext cx="3328716" cy="5395071"/>
          </a:xfrm>
          <a:prstGeom prst="roundRect">
            <a:avLst>
              <a:gd name="adj" fmla="val 4147"/>
            </a:avLst>
          </a:prstGeom>
          <a:blipFill>
            <a:blip r:embed="rId2">
              <a:alphaModFix/>
            </a:blip>
            <a:stretch>
              <a:fillRect l="16" r="16"/>
            </a:stretch>
          </a:blipFill>
        </p:spPr>
        <p:txBody>
          <a:bodyPr/>
          <a:lstStyle>
            <a:lvl1pPr marL="0" indent="0">
              <a:buNone/>
              <a:defRPr/>
            </a:lvl1pPr>
          </a:lstStyle>
          <a:p>
            <a:r>
              <a:rPr lang="en-US" dirty="0"/>
              <a:t>   </a:t>
            </a:r>
          </a:p>
        </p:txBody>
      </p:sp>
      <p:sp>
        <p:nvSpPr>
          <p:cNvPr id="13" name="Text Placeholder 12">
            <a:extLst>
              <a:ext uri="{FF2B5EF4-FFF2-40B4-BE49-F238E27FC236}">
                <a16:creationId xmlns:a16="http://schemas.microsoft.com/office/drawing/2014/main" id="{FFC5ADCF-7EA1-3644-9B75-D84582085EDA}"/>
              </a:ext>
            </a:extLst>
          </p:cNvPr>
          <p:cNvSpPr>
            <a:spLocks noGrp="1"/>
          </p:cNvSpPr>
          <p:nvPr>
            <p:ph type="body" sz="quarter" idx="14"/>
          </p:nvPr>
        </p:nvSpPr>
        <p:spPr>
          <a:xfrm>
            <a:off x="609600" y="671513"/>
            <a:ext cx="7416800" cy="539600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4078927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876053"/>
            <a:ext cx="6207659" cy="382380"/>
          </a:xfrm>
          <a:prstGeom prst="rect">
            <a:avLst/>
          </a:prstGeom>
        </p:spPr>
        <p:txBody>
          <a:bodyPr anchor="t"/>
          <a:lstStyle>
            <a:lvl1pPr algn="l">
              <a:defRPr sz="1800" b="1" cap="none">
                <a:solidFill>
                  <a:schemeClr val="bg1">
                    <a:lumMod val="65000"/>
                  </a:schemeClr>
                </a:solidFill>
                <a:latin typeface="+mn-lt"/>
              </a:defRPr>
            </a:lvl1pPr>
          </a:lstStyle>
          <a:p>
            <a:r>
              <a:rPr lang="en-AU" noProof="0" dirty="0"/>
              <a:t>PRESENTATION TEMPLATE CREATED BY</a:t>
            </a:r>
          </a:p>
        </p:txBody>
      </p:sp>
      <p:sp>
        <p:nvSpPr>
          <p:cNvPr id="4" name="Date Placeholder 3"/>
          <p:cNvSpPr>
            <a:spLocks noGrp="1"/>
          </p:cNvSpPr>
          <p:nvPr>
            <p:ph type="dt" sz="half" idx="10"/>
          </p:nvPr>
        </p:nvSpPr>
        <p:spPr/>
        <p:txBody>
          <a:bodyPr/>
          <a:lstStyle/>
          <a:p>
            <a:fld id="{56F489C6-6277-454E-AECF-6C3872A9450F}" type="datetimeFigureOut">
              <a:rPr lang="en-US" smtClean="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6978086" y="873914"/>
            <a:ext cx="1561468" cy="1561468"/>
          </a:xfrm>
          <a:prstGeom prst="roundRect">
            <a:avLst>
              <a:gd name="adj" fmla="val 4112"/>
            </a:avLst>
          </a:prstGeom>
          <a:blipFill dpi="0" rotWithShape="1">
            <a:blip r:embed="rId2">
              <a:extLst>
                <a:ext uri="{28A0092B-C50C-407E-A947-70E740481C1C}">
                  <a14:useLocalDpi xmlns:a14="http://schemas.microsoft.com/office/drawing/2010/main" val="0"/>
                </a:ext>
              </a:extLst>
            </a:blip>
            <a:srcRect/>
            <a:stretch>
              <a:fillRect/>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
        <p:nvSpPr>
          <p:cNvPr id="13" name="Text Placeholder 12"/>
          <p:cNvSpPr>
            <a:spLocks noGrp="1"/>
          </p:cNvSpPr>
          <p:nvPr>
            <p:ph type="body" sz="quarter" idx="14" hasCustomPrompt="1"/>
          </p:nvPr>
        </p:nvSpPr>
        <p:spPr>
          <a:xfrm>
            <a:off x="609600" y="1358681"/>
            <a:ext cx="6207659" cy="633082"/>
          </a:xfrm>
        </p:spPr>
        <p:txBody>
          <a:bodyPr/>
          <a:lstStyle>
            <a:lvl1pPr marL="0" indent="0">
              <a:buNone/>
              <a:defRPr>
                <a:solidFill>
                  <a:schemeClr val="bg1">
                    <a:lumMod val="85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Adrian Gould</a:t>
            </a:r>
            <a:endParaRPr lang="en-US" dirty="0"/>
          </a:p>
        </p:txBody>
      </p:sp>
      <p:sp>
        <p:nvSpPr>
          <p:cNvPr id="15" name="Text Placeholder 14"/>
          <p:cNvSpPr>
            <a:spLocks noGrp="1"/>
          </p:cNvSpPr>
          <p:nvPr>
            <p:ph type="body" sz="quarter" idx="15" hasCustomPrompt="1"/>
          </p:nvPr>
        </p:nvSpPr>
        <p:spPr>
          <a:xfrm>
            <a:off x="609600" y="2101835"/>
            <a:ext cx="6207659" cy="333547"/>
          </a:xfrm>
        </p:spPr>
        <p:txBody>
          <a:bodyPr>
            <a:normAutofit/>
          </a:bodyPr>
          <a:lstStyle>
            <a:lvl1pPr marL="0" indent="0">
              <a:buNone/>
              <a:defRPr sz="11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LECTURER SOFTWARE DEVELOPMENT, WEB DEVELOPMENT, IOT</a:t>
            </a:r>
            <a:endParaRPr lang="en-US" dirty="0"/>
          </a:p>
        </p:txBody>
      </p:sp>
    </p:spTree>
    <p:extLst>
      <p:ext uri="{BB962C8B-B14F-4D97-AF65-F5344CB8AC3E}">
        <p14:creationId xmlns:p14="http://schemas.microsoft.com/office/powerpoint/2010/main" val="1663450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41220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493776"/>
            <a:ext cx="4011084" cy="941324"/>
          </a:xfrm>
          <a:prstGeom prst="rect">
            <a:avLst/>
          </a:prstGeom>
        </p:spPr>
        <p:txBody>
          <a:bodyPr anchor="b"/>
          <a:lstStyle>
            <a:lvl1pPr algn="l">
              <a:defRPr sz="2000" b="1"/>
            </a:lvl1pPr>
          </a:lstStyle>
          <a:p>
            <a:r>
              <a:rPr lang="en-US" noProof="0"/>
              <a:t>Click to edit Master title style</a:t>
            </a:r>
            <a:endParaRPr lang="en-AU" noProof="0"/>
          </a:p>
        </p:txBody>
      </p:sp>
      <p:sp>
        <p:nvSpPr>
          <p:cNvPr id="3" name="Content Placeholder 2"/>
          <p:cNvSpPr>
            <a:spLocks noGrp="1"/>
          </p:cNvSpPr>
          <p:nvPr>
            <p:ph idx="1"/>
          </p:nvPr>
        </p:nvSpPr>
        <p:spPr>
          <a:xfrm>
            <a:off x="4766733" y="493776"/>
            <a:ext cx="6815667" cy="56323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Text Placeholder 3"/>
          <p:cNvSpPr>
            <a:spLocks noGrp="1"/>
          </p:cNvSpPr>
          <p:nvPr>
            <p:ph type="body" sz="half" idx="2"/>
          </p:nvPr>
        </p:nvSpPr>
        <p:spPr>
          <a:xfrm>
            <a:off x="609602" y="1499615"/>
            <a:ext cx="4011084" cy="46265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565291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noProof="0"/>
              <a:t>Click to edit Master title style</a:t>
            </a:r>
            <a:endParaRPr lang="en-AU" noProof="0"/>
          </a:p>
        </p:txBody>
      </p:sp>
      <p:sp>
        <p:nvSpPr>
          <p:cNvPr id="3" name="Picture Placeholder 2"/>
          <p:cNvSpPr>
            <a:spLocks noGrp="1"/>
          </p:cNvSpPr>
          <p:nvPr>
            <p:ph type="pic" idx="1"/>
          </p:nvPr>
        </p:nvSpPr>
        <p:spPr>
          <a:xfrm>
            <a:off x="2389717" y="612775"/>
            <a:ext cx="7315200" cy="4114800"/>
          </a:xfrm>
          <a:prstGeom prst="roundRect">
            <a:avLst>
              <a:gd name="adj" fmla="val 2544"/>
            </a:avLst>
          </a:prstGeom>
          <a:solidFill>
            <a:schemeClr val="tx2">
              <a:lumMod val="60000"/>
              <a:lumOff val="4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05838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noProof="0" dirty="0"/>
              <a:t>Week/Session 00 – Presentation Title</a:t>
            </a:r>
          </a:p>
        </p:txBody>
      </p:sp>
      <p:sp>
        <p:nvSpPr>
          <p:cNvPr id="4" name="Date Placeholder 3"/>
          <p:cNvSpPr>
            <a:spLocks noGrp="1"/>
          </p:cNvSpPr>
          <p:nvPr>
            <p:ph type="dt" sz="half" idx="10"/>
          </p:nvPr>
        </p:nvSpPr>
        <p:spPr/>
        <p:txBody>
          <a:bodyPr/>
          <a:lstStyle/>
          <a:p>
            <a:fld id="{56F489C6-6277-454E-AECF-6C3872A9450F}" type="datetimeFigureOut">
              <a:rPr lang="en-AU" noProof="0" smtClean="0"/>
              <a:t>2/08/2023</a:t>
            </a:fld>
            <a:endParaRPr lang="en-AU" noProof="0"/>
          </a:p>
        </p:txBody>
      </p:sp>
      <p:sp>
        <p:nvSpPr>
          <p:cNvPr id="5" name="Footer Placeholder 4"/>
          <p:cNvSpPr>
            <a:spLocks noGrp="1"/>
          </p:cNvSpPr>
          <p:nvPr>
            <p:ph type="ftr" sz="quarter" idx="11"/>
          </p:nvPr>
        </p:nvSpPr>
        <p:spPr/>
        <p:txBody>
          <a:bodyPr/>
          <a:lstStyle/>
          <a:p>
            <a:endParaRPr lang="en-AU" noProof="0"/>
          </a:p>
        </p:txBody>
      </p:sp>
      <p:sp>
        <p:nvSpPr>
          <p:cNvPr id="6" name="Slide Number Placeholder 5"/>
          <p:cNvSpPr>
            <a:spLocks noGrp="1"/>
          </p:cNvSpPr>
          <p:nvPr>
            <p:ph type="sldNum" sz="quarter" idx="12"/>
          </p:nvPr>
        </p:nvSpPr>
        <p:spPr/>
        <p:txBody>
          <a:bodyPr/>
          <a:lstStyle/>
          <a:p>
            <a:fld id="{741F46F4-8938-5C4A-A3E0-434D3C3588F4}" type="slidenum">
              <a:rPr lang="en-AU" noProof="0" smtClean="0"/>
              <a:t>‹#›</a:t>
            </a:fld>
            <a:endParaRPr lang="en-AU" noProof="0"/>
          </a:p>
        </p:txBody>
      </p:sp>
    </p:spTree>
    <p:extLst>
      <p:ext uri="{BB962C8B-B14F-4D97-AF65-F5344CB8AC3E}">
        <p14:creationId xmlns:p14="http://schemas.microsoft.com/office/powerpoint/2010/main" val="147172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4" name="Date Placeholder 3"/>
          <p:cNvSpPr>
            <a:spLocks noGrp="1"/>
          </p:cNvSpPr>
          <p:nvPr>
            <p:ph type="dt" sz="half" idx="10"/>
          </p:nvPr>
        </p:nvSpPr>
        <p:spPr/>
        <p:txBody>
          <a:bodyPr/>
          <a:lstStyle/>
          <a:p>
            <a:fld id="{56F489C6-6277-454E-AECF-6C3872A9450F}" type="datetimeFigureOut">
              <a:rPr lang="en-US" smtClean="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62910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a:xfrm>
            <a:off x="609600" y="1794618"/>
            <a:ext cx="10972800" cy="219169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10"/>
          </p:nvPr>
        </p:nvSpPr>
        <p:spPr/>
        <p:txBody>
          <a:bodyPr/>
          <a:lstStyle/>
          <a:p>
            <a:fld id="{56F489C6-6277-454E-AECF-6C3872A9450F}" type="datetimeFigureOut">
              <a:rPr lang="en-US" smtClean="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Content Placeholder 2">
            <a:extLst>
              <a:ext uri="{FF2B5EF4-FFF2-40B4-BE49-F238E27FC236}">
                <a16:creationId xmlns:a16="http://schemas.microsoft.com/office/drawing/2014/main" id="{E2FB0483-D927-6C4B-9F8E-0CBFBED89EAE}"/>
              </a:ext>
            </a:extLst>
          </p:cNvPr>
          <p:cNvSpPr>
            <a:spLocks noGrp="1"/>
          </p:cNvSpPr>
          <p:nvPr>
            <p:ph idx="13"/>
          </p:nvPr>
        </p:nvSpPr>
        <p:spPr>
          <a:xfrm>
            <a:off x="609600" y="4182975"/>
            <a:ext cx="10972800" cy="219169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252747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81769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lvl1pPr>
              <a:defRPr/>
            </a:lvl1pPr>
          </a:lstStyle>
          <a:p>
            <a:r>
              <a:rPr lang="en-US" noProof="0"/>
              <a:t>Click to edit Master title style</a:t>
            </a:r>
            <a:endParaRPr lang="en-AU" noProof="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7" name="Date Placeholder 6"/>
          <p:cNvSpPr>
            <a:spLocks noGrp="1"/>
          </p:cNvSpPr>
          <p:nvPr>
            <p:ph type="dt" sz="half" idx="10"/>
          </p:nvPr>
        </p:nvSpPr>
        <p:spPr/>
        <p:txBody>
          <a:bodyPr/>
          <a:lstStyle/>
          <a:p>
            <a:fld id="{56F489C6-6277-454E-AECF-6C3872A9450F}" type="datetimeFigureOut">
              <a:rPr lang="en-US" smtClean="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135437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406903"/>
            <a:ext cx="8514522"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p:nvPr>
        </p:nvSpPr>
        <p:spPr>
          <a:xfrm>
            <a:off x="609600" y="2906713"/>
            <a:ext cx="851452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56F489C6-6277-454E-AECF-6C3872A9450F}" type="datetimeFigureOut">
              <a:rPr lang="en-US" smtClean="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9812656" y="2900636"/>
            <a:ext cx="1769744" cy="2868342"/>
          </a:xfrm>
          <a:prstGeom prst="roundRect">
            <a:avLst>
              <a:gd name="adj" fmla="val 4112"/>
            </a:avLst>
          </a:prstGeom>
          <a:blipFill>
            <a:blip r:embed="rId2"/>
            <a:stretch>
              <a:fillRect l="16" r="16"/>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47064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4165600" y="1600202"/>
            <a:ext cx="7416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
        <p:nvSpPr>
          <p:cNvPr id="8" name="Picture Placeholder 8">
            <a:extLst>
              <a:ext uri="{FF2B5EF4-FFF2-40B4-BE49-F238E27FC236}">
                <a16:creationId xmlns:a16="http://schemas.microsoft.com/office/drawing/2014/main" id="{CB08A67E-3ED8-7842-9A36-FDA51ABEB2AC}"/>
              </a:ext>
            </a:extLst>
          </p:cNvPr>
          <p:cNvSpPr>
            <a:spLocks noGrp="1"/>
          </p:cNvSpPr>
          <p:nvPr>
            <p:ph type="pic" sz="quarter" idx="13" hasCustomPrompt="1"/>
          </p:nvPr>
        </p:nvSpPr>
        <p:spPr>
          <a:xfrm>
            <a:off x="609601" y="1600203"/>
            <a:ext cx="2792484" cy="4525963"/>
          </a:xfrm>
          <a:prstGeom prst="roundRect">
            <a:avLst>
              <a:gd name="adj" fmla="val 3374"/>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381430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630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94617"/>
            <a:ext cx="10972800" cy="4563491"/>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2"/>
          </p:nvPr>
        </p:nvSpPr>
        <p:spPr>
          <a:xfrm>
            <a:off x="609600" y="6482040"/>
            <a:ext cx="2844800" cy="301756"/>
          </a:xfrm>
          <a:prstGeom prst="rect">
            <a:avLst/>
          </a:prstGeom>
        </p:spPr>
        <p:txBody>
          <a:bodyPr vert="horz" lIns="91440" tIns="45720" rIns="91440" bIns="45720" rtlCol="0" anchor="ctr"/>
          <a:lstStyle>
            <a:lvl1pPr algn="l">
              <a:defRPr sz="1200" baseline="0">
                <a:solidFill>
                  <a:schemeClr val="accent2">
                    <a:lumMod val="50000"/>
                  </a:schemeClr>
                </a:solidFill>
              </a:defRPr>
            </a:lvl1pPr>
          </a:lstStyle>
          <a:p>
            <a:fld id="{56F489C6-6277-454E-AECF-6C3872A9450F}" type="datetimeFigureOut">
              <a:rPr lang="en-US" smtClean="0"/>
              <a:pPr/>
              <a:t>8/2/2023</a:t>
            </a:fld>
            <a:endParaRPr lang="en-US" dirty="0"/>
          </a:p>
        </p:txBody>
      </p:sp>
      <p:sp>
        <p:nvSpPr>
          <p:cNvPr id="5" name="Footer Placeholder 4"/>
          <p:cNvSpPr>
            <a:spLocks noGrp="1"/>
          </p:cNvSpPr>
          <p:nvPr>
            <p:ph type="ftr" sz="quarter" idx="3"/>
          </p:nvPr>
        </p:nvSpPr>
        <p:spPr>
          <a:xfrm>
            <a:off x="4165600" y="6482040"/>
            <a:ext cx="3860800" cy="301756"/>
          </a:xfrm>
          <a:prstGeom prst="rect">
            <a:avLst/>
          </a:prstGeom>
        </p:spPr>
        <p:txBody>
          <a:bodyPr vert="horz" lIns="91440" tIns="45720" rIns="91440" bIns="45720" rtlCol="0" anchor="ctr"/>
          <a:lstStyle>
            <a:lvl1pPr algn="ctr">
              <a:defRPr sz="1200"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8737600" y="6482040"/>
            <a:ext cx="2844800" cy="301756"/>
          </a:xfrm>
          <a:prstGeom prst="rect">
            <a:avLst/>
          </a:prstGeom>
        </p:spPr>
        <p:txBody>
          <a:bodyPr vert="horz" lIns="91440" tIns="45720" rIns="91440" bIns="45720" rtlCol="0" anchor="ctr"/>
          <a:lstStyle>
            <a:lvl1pPr algn="r">
              <a:defRPr sz="1200" baseline="0">
                <a:solidFill>
                  <a:schemeClr val="accent2">
                    <a:lumMod val="50000"/>
                  </a:schemeClr>
                </a:solidFill>
              </a:defRPr>
            </a:lvl1pPr>
          </a:lstStyle>
          <a:p>
            <a:fld id="{741F46F4-8938-5C4A-A3E0-434D3C3588F4}" type="slidenum">
              <a:rPr lang="en-US" smtClean="0"/>
              <a:pPr/>
              <a:t>‹#›</a:t>
            </a:fld>
            <a:endParaRPr lang="en-US" dirty="0"/>
          </a:p>
        </p:txBody>
      </p:sp>
      <p:sp>
        <p:nvSpPr>
          <p:cNvPr id="15" name="Title Placeholder 14">
            <a:extLst>
              <a:ext uri="{FF2B5EF4-FFF2-40B4-BE49-F238E27FC236}">
                <a16:creationId xmlns:a16="http://schemas.microsoft.com/office/drawing/2014/main" id="{ED1A118C-2DC5-9B4D-B303-C0863344BC99}"/>
              </a:ext>
            </a:extLst>
          </p:cNvPr>
          <p:cNvSpPr>
            <a:spLocks noGrp="1"/>
          </p:cNvSpPr>
          <p:nvPr>
            <p:ph type="title"/>
          </p:nvPr>
        </p:nvSpPr>
        <p:spPr>
          <a:xfrm>
            <a:off x="609601" y="477254"/>
            <a:ext cx="10972799" cy="1248943"/>
          </a:xfrm>
          <a:prstGeom prst="rect">
            <a:avLst/>
          </a:prstGeom>
        </p:spPr>
        <p:txBody>
          <a:bodyPr vert="horz" lIns="91440" tIns="45720" rIns="91440" bIns="45720" rtlCol="0" anchor="ctr">
            <a:normAutofit/>
          </a:bodyPr>
          <a:lstStyle/>
          <a:p>
            <a:r>
              <a:rPr lang="en-US" noProof="0"/>
              <a:t>Click to edit Master title style</a:t>
            </a:r>
            <a:endParaRPr lang="en-AU" noProof="0" dirty="0"/>
          </a:p>
        </p:txBody>
      </p:sp>
      <p:sp>
        <p:nvSpPr>
          <p:cNvPr id="7" name="TextBox 6">
            <a:extLst>
              <a:ext uri="{FF2B5EF4-FFF2-40B4-BE49-F238E27FC236}">
                <a16:creationId xmlns:a16="http://schemas.microsoft.com/office/drawing/2014/main" id="{832D6C36-AC3E-7459-1287-8BAD55E4ED02}"/>
              </a:ext>
            </a:extLst>
          </p:cNvPr>
          <p:cNvSpPr txBox="1"/>
          <p:nvPr userDrawn="1">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US" sz="1000">
                <a:solidFill>
                  <a:srgbClr val="FF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701323445"/>
      </p:ext>
    </p:extLst>
  </p:cSld>
  <p:clrMap bg1="lt1" tx1="dk1" bg2="lt2" tx2="dk2" accent1="accent1" accent2="accent2" accent3="accent3" accent4="accent4" accent5="accent5" accent6="accent6" hlink="hlink" folHlink="folHlink"/>
  <p:sldLayoutIdLst>
    <p:sldLayoutId id="2147483667" r:id="rId1"/>
    <p:sldLayoutId id="2147483651" r:id="rId2"/>
    <p:sldLayoutId id="2147483650" r:id="rId3"/>
    <p:sldLayoutId id="2147483665" r:id="rId4"/>
    <p:sldLayoutId id="2147483652" r:id="rId5"/>
    <p:sldLayoutId id="2147483653" r:id="rId6"/>
    <p:sldLayoutId id="2147483661" r:id="rId7"/>
    <p:sldLayoutId id="2147483662" r:id="rId8"/>
    <p:sldLayoutId id="2147483654" r:id="rId9"/>
    <p:sldLayoutId id="2147483663" r:id="rId10"/>
    <p:sldLayoutId id="2147483664" r:id="rId11"/>
    <p:sldLayoutId id="2147483660" r:id="rId12"/>
    <p:sldLayoutId id="2147483668" r:id="rId13"/>
    <p:sldLayoutId id="2147483655" r:id="rId14"/>
    <p:sldLayoutId id="2147483656" r:id="rId15"/>
    <p:sldLayoutId id="2147483657" r:id="rId16"/>
  </p:sldLayoutIdLst>
  <p:txStyles>
    <p:titleStyle>
      <a:lvl1pPr algn="l" defTabSz="457200" rtl="0" eaLnBrk="1" latinLnBrk="0" hangingPunct="1">
        <a:spcBef>
          <a:spcPct val="0"/>
        </a:spcBef>
        <a:buNone/>
        <a:defRPr sz="4200" b="1" i="0" kern="1200" spc="50" baseline="0">
          <a:solidFill>
            <a:schemeClr val="bg1">
              <a:lumMod val="9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baseline="0">
          <a:solidFill>
            <a:schemeClr val="bg1">
              <a:lumMod val="9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baseline="0">
          <a:solidFill>
            <a:schemeClr val="bg1">
              <a:lumMod val="9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baseline="0">
          <a:solidFill>
            <a:schemeClr val="bg1">
              <a:lumMod val="9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Intermediate programming</a:t>
            </a:r>
            <a:endParaRPr lang="en-AU" dirty="0"/>
          </a:p>
        </p:txBody>
      </p:sp>
      <p:graphicFrame>
        <p:nvGraphicFramePr>
          <p:cNvPr id="20" name="Table Placeholder 19"/>
          <p:cNvGraphicFramePr>
            <a:graphicFrameLocks noGrp="1"/>
          </p:cNvGraphicFramePr>
          <p:nvPr>
            <p:ph type="tbl" sz="quarter" idx="13"/>
            <p:extLst>
              <p:ext uri="{D42A27DB-BD31-4B8C-83A1-F6EECF244321}">
                <p14:modId xmlns:p14="http://schemas.microsoft.com/office/powerpoint/2010/main" val="1489701313"/>
              </p:ext>
            </p:extLst>
          </p:nvPr>
        </p:nvGraphicFramePr>
        <p:xfrm>
          <a:off x="1050925" y="5448362"/>
          <a:ext cx="10083800" cy="827997"/>
        </p:xfrm>
        <a:graphic>
          <a:graphicData uri="http://schemas.openxmlformats.org/drawingml/2006/table">
            <a:tbl>
              <a:tblPr firstCol="1" bandRow="1">
                <a:tableStyleId>{0E3FDE45-AF77-4B5C-9715-49D594BDF05E}</a:tableStyleId>
              </a:tblPr>
              <a:tblGrid>
                <a:gridCol w="1718238">
                  <a:extLst>
                    <a:ext uri="{9D8B030D-6E8A-4147-A177-3AD203B41FA5}">
                      <a16:colId xmlns:a16="http://schemas.microsoft.com/office/drawing/2014/main" val="1432791058"/>
                    </a:ext>
                  </a:extLst>
                </a:gridCol>
                <a:gridCol w="8365562">
                  <a:extLst>
                    <a:ext uri="{9D8B030D-6E8A-4147-A177-3AD203B41FA5}">
                      <a16:colId xmlns:a16="http://schemas.microsoft.com/office/drawing/2014/main" val="517524959"/>
                    </a:ext>
                  </a:extLst>
                </a:gridCol>
              </a:tblGrid>
              <a:tr h="275999">
                <a:tc>
                  <a:txBody>
                    <a:bodyPr/>
                    <a:lstStyle/>
                    <a:p>
                      <a:pPr>
                        <a:spcBef>
                          <a:spcPts val="300"/>
                        </a:spcBef>
                        <a:spcAft>
                          <a:spcPts val="300"/>
                        </a:spcAft>
                      </a:pPr>
                      <a:r>
                        <a:rPr lang="en-US" sz="1100" dirty="0">
                          <a:solidFill>
                            <a:schemeClr val="bg1">
                              <a:lumMod val="85000"/>
                            </a:schemeClr>
                          </a:solidFill>
                          <a:effectLst/>
                          <a:latin typeface="Arial" panose="020B0604020202020204" pitchFamily="34" charset="0"/>
                          <a:ea typeface="Times New Roman" panose="02020603050405020304" pitchFamily="18" charset="0"/>
                        </a:rPr>
                        <a:t>ICTPRG439</a:t>
                      </a:r>
                      <a:endParaRPr lang="en-AU" sz="1200" dirty="0">
                        <a:solidFill>
                          <a:schemeClr val="bg1">
                            <a:lumMod val="85000"/>
                          </a:schemeClr>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just">
                        <a:lnSpc>
                          <a:spcPct val="115000"/>
                        </a:lnSpc>
                      </a:pPr>
                      <a:r>
                        <a:rPr lang="en-AU" sz="1000">
                          <a:solidFill>
                            <a:schemeClr val="bg1">
                              <a:lumMod val="85000"/>
                            </a:schemeClr>
                          </a:solidFill>
                          <a:effectLst/>
                          <a:latin typeface="Arial" panose="020B0604020202020204" pitchFamily="34" charset="0"/>
                          <a:ea typeface="SimSun" panose="02010600030101010101" pitchFamily="2" charset="-122"/>
                        </a:rPr>
                        <a:t>Use pre-existing components</a:t>
                      </a:r>
                      <a:endParaRPr lang="en-AU" sz="1200">
                        <a:solidFill>
                          <a:schemeClr val="bg1">
                            <a:lumMod val="85000"/>
                          </a:schemeClr>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02270444"/>
                  </a:ext>
                </a:extLst>
              </a:tr>
              <a:tr h="275999">
                <a:tc>
                  <a:txBody>
                    <a:bodyPr/>
                    <a:lstStyle/>
                    <a:p>
                      <a:pPr>
                        <a:spcBef>
                          <a:spcPts val="300"/>
                        </a:spcBef>
                        <a:spcAft>
                          <a:spcPts val="300"/>
                        </a:spcAft>
                      </a:pPr>
                      <a:r>
                        <a:rPr lang="en-US" sz="1100" dirty="0">
                          <a:solidFill>
                            <a:schemeClr val="bg1">
                              <a:lumMod val="85000"/>
                            </a:schemeClr>
                          </a:solidFill>
                          <a:effectLst/>
                          <a:latin typeface="Arial" panose="020B0604020202020204" pitchFamily="34" charset="0"/>
                          <a:ea typeface="Times New Roman" panose="02020603050405020304" pitchFamily="18" charset="0"/>
                        </a:rPr>
                        <a:t>ICTPRG429</a:t>
                      </a:r>
                      <a:endParaRPr lang="en-AU" sz="1200" dirty="0">
                        <a:solidFill>
                          <a:schemeClr val="bg1">
                            <a:lumMod val="85000"/>
                          </a:schemeClr>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AU" sz="1000">
                          <a:solidFill>
                            <a:schemeClr val="bg1">
                              <a:lumMod val="85000"/>
                            </a:schemeClr>
                          </a:solidFill>
                          <a:effectLst/>
                          <a:latin typeface="Arial" panose="020B0604020202020204" pitchFamily="34" charset="0"/>
                          <a:ea typeface="SimSun" panose="02010600030101010101" pitchFamily="2" charset="-122"/>
                        </a:rPr>
                        <a:t>Maintain open-source code programs</a:t>
                      </a:r>
                      <a:endParaRPr lang="en-AU" sz="1200">
                        <a:solidFill>
                          <a:schemeClr val="bg1">
                            <a:lumMod val="85000"/>
                          </a:schemeClr>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518773640"/>
                  </a:ext>
                </a:extLst>
              </a:tr>
              <a:tr h="275999">
                <a:tc>
                  <a:txBody>
                    <a:bodyPr/>
                    <a:lstStyle/>
                    <a:p>
                      <a:pPr>
                        <a:spcBef>
                          <a:spcPts val="300"/>
                        </a:spcBef>
                        <a:spcAft>
                          <a:spcPts val="300"/>
                        </a:spcAft>
                      </a:pPr>
                      <a:r>
                        <a:rPr lang="en-US" sz="1100">
                          <a:solidFill>
                            <a:schemeClr val="bg1">
                              <a:lumMod val="85000"/>
                            </a:schemeClr>
                          </a:solidFill>
                          <a:effectLst/>
                          <a:latin typeface="Arial" panose="020B0604020202020204" pitchFamily="34" charset="0"/>
                          <a:ea typeface="Times New Roman" panose="02020603050405020304" pitchFamily="18" charset="0"/>
                        </a:rPr>
                        <a:t>ICTPRG443</a:t>
                      </a:r>
                      <a:endParaRPr lang="en-AU" sz="1200">
                        <a:solidFill>
                          <a:schemeClr val="bg1">
                            <a:lumMod val="85000"/>
                          </a:schemeClr>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AU" sz="1000" dirty="0">
                          <a:solidFill>
                            <a:schemeClr val="bg1">
                              <a:lumMod val="85000"/>
                            </a:schemeClr>
                          </a:solidFill>
                          <a:effectLst/>
                          <a:latin typeface="Arial" panose="020B0604020202020204" pitchFamily="34" charset="0"/>
                          <a:ea typeface="SimSun" panose="02010600030101010101" pitchFamily="2" charset="-122"/>
                        </a:rPr>
                        <a:t>Apply intermediate programming skills in different languages</a:t>
                      </a:r>
                      <a:endParaRPr lang="en-AU" sz="1200" dirty="0">
                        <a:solidFill>
                          <a:schemeClr val="bg1">
                            <a:lumMod val="85000"/>
                          </a:schemeClr>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259170586"/>
                  </a:ext>
                </a:extLst>
              </a:tr>
            </a:tbl>
          </a:graphicData>
        </a:graphic>
      </p:graphicFrame>
      <p:sp>
        <p:nvSpPr>
          <p:cNvPr id="17" name="Text Placeholder 16"/>
          <p:cNvSpPr>
            <a:spLocks noGrp="1"/>
          </p:cNvSpPr>
          <p:nvPr>
            <p:ph type="body" sz="quarter" idx="15"/>
          </p:nvPr>
        </p:nvSpPr>
        <p:spPr>
          <a:xfrm>
            <a:off x="1051130" y="5081097"/>
            <a:ext cx="10084038" cy="428986"/>
          </a:xfrm>
        </p:spPr>
        <p:txBody>
          <a:bodyPr/>
          <a:lstStyle/>
          <a:p>
            <a:r>
              <a:rPr lang="en-AU" dirty="0"/>
              <a:t>Cluster: Intermediate programming and open source (IPOS)</a:t>
            </a:r>
          </a:p>
        </p:txBody>
      </p:sp>
      <p:sp>
        <p:nvSpPr>
          <p:cNvPr id="40" name="Text Placeholder 39"/>
          <p:cNvSpPr>
            <a:spLocks noGrp="1"/>
          </p:cNvSpPr>
          <p:nvPr>
            <p:ph type="body" sz="quarter" idx="16"/>
          </p:nvPr>
        </p:nvSpPr>
        <p:spPr>
          <a:xfrm>
            <a:off x="2991027" y="2862840"/>
            <a:ext cx="8144143" cy="1131091"/>
          </a:xfrm>
        </p:spPr>
        <p:txBody>
          <a:bodyPr/>
          <a:lstStyle/>
          <a:p>
            <a:r>
              <a:rPr lang="en-AU" dirty="0"/>
              <a:t>Rafael Avigad</a:t>
            </a:r>
            <a:br>
              <a:rPr lang="en-AU" dirty="0"/>
            </a:br>
            <a:r>
              <a:rPr lang="en-AU" dirty="0"/>
              <a:t>John Robertson</a:t>
            </a:r>
          </a:p>
        </p:txBody>
      </p:sp>
      <p:sp>
        <p:nvSpPr>
          <p:cNvPr id="41" name="Content Placeholder 40"/>
          <p:cNvSpPr>
            <a:spLocks noGrp="1"/>
          </p:cNvSpPr>
          <p:nvPr>
            <p:ph sz="quarter" idx="17"/>
          </p:nvPr>
        </p:nvSpPr>
        <p:spPr>
          <a:xfrm>
            <a:off x="1050925" y="4230443"/>
            <a:ext cx="10083800" cy="602809"/>
          </a:xfrm>
        </p:spPr>
        <p:txBody>
          <a:bodyPr/>
          <a:lstStyle/>
          <a:p>
            <a:r>
              <a:rPr lang="en-AU" dirty="0"/>
              <a:t>ICT40220 Certificate IV in Information Technology (Programming)</a:t>
            </a:r>
          </a:p>
        </p:txBody>
      </p:sp>
      <p:sp>
        <p:nvSpPr>
          <p:cNvPr id="4" name="Text Placeholder 3">
            <a:extLst>
              <a:ext uri="{FF2B5EF4-FFF2-40B4-BE49-F238E27FC236}">
                <a16:creationId xmlns:a16="http://schemas.microsoft.com/office/drawing/2014/main" id="{21F81A4C-2E98-64A7-48E3-0EE8B192F7DC}"/>
              </a:ext>
            </a:extLst>
          </p:cNvPr>
          <p:cNvSpPr>
            <a:spLocks noGrp="1"/>
          </p:cNvSpPr>
          <p:nvPr>
            <p:ph type="body" sz="quarter" idx="14"/>
          </p:nvPr>
        </p:nvSpPr>
        <p:spPr/>
        <p:txBody>
          <a:bodyPr/>
          <a:lstStyle/>
          <a:p>
            <a:r>
              <a:rPr lang="en-US"/>
              <a:t>Session 03</a:t>
            </a:r>
            <a:endParaRPr lang="en-US" dirty="0"/>
          </a:p>
        </p:txBody>
      </p:sp>
    </p:spTree>
    <p:extLst>
      <p:ext uri="{BB962C8B-B14F-4D97-AF65-F5344CB8AC3E}">
        <p14:creationId xmlns:p14="http://schemas.microsoft.com/office/powerpoint/2010/main" val="91334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C78F-324C-63B0-59AA-80A421FBF9A8}"/>
              </a:ext>
            </a:extLst>
          </p:cNvPr>
          <p:cNvSpPr>
            <a:spLocks noGrp="1"/>
          </p:cNvSpPr>
          <p:nvPr>
            <p:ph type="title"/>
          </p:nvPr>
        </p:nvSpPr>
        <p:spPr/>
        <p:txBody>
          <a:bodyPr/>
          <a:lstStyle/>
          <a:p>
            <a:r>
              <a:rPr lang="en-US" dirty="0"/>
              <a:t>How the pros do it…</a:t>
            </a:r>
          </a:p>
        </p:txBody>
      </p:sp>
      <p:sp>
        <p:nvSpPr>
          <p:cNvPr id="3" name="Content Placeholder 2">
            <a:extLst>
              <a:ext uri="{FF2B5EF4-FFF2-40B4-BE49-F238E27FC236}">
                <a16:creationId xmlns:a16="http://schemas.microsoft.com/office/drawing/2014/main" id="{BB7E4064-3C1F-316A-16BC-D4D573921EE1}"/>
              </a:ext>
            </a:extLst>
          </p:cNvPr>
          <p:cNvSpPr>
            <a:spLocks noGrp="1"/>
          </p:cNvSpPr>
          <p:nvPr>
            <p:ph idx="1"/>
          </p:nvPr>
        </p:nvSpPr>
        <p:spPr/>
        <p:txBody>
          <a:bodyPr/>
          <a:lstStyle/>
          <a:p>
            <a:r>
              <a:rPr lang="en-US" b="1" dirty="0" err="1"/>
              <a:t>Numpy</a:t>
            </a:r>
            <a:r>
              <a:rPr lang="en-US" dirty="0"/>
              <a:t>: actual arrays with vectorized operations on each element (efficient, fast, very)</a:t>
            </a:r>
          </a:p>
          <a:p>
            <a:r>
              <a:rPr lang="en-US" b="1" dirty="0"/>
              <a:t>Pandas</a:t>
            </a:r>
            <a:r>
              <a:rPr lang="en-US" dirty="0"/>
              <a:t>: builds on </a:t>
            </a:r>
            <a:r>
              <a:rPr lang="en-US" dirty="0" err="1"/>
              <a:t>numpy</a:t>
            </a:r>
            <a:r>
              <a:rPr lang="en-US" dirty="0"/>
              <a:t> to create a full-featured tabular* data structure. Fast, efficient, and with lots of programmatic spreadsheet goodness!</a:t>
            </a:r>
          </a:p>
          <a:p>
            <a:pPr marL="0" indent="0">
              <a:buNone/>
            </a:pPr>
            <a:endParaRPr lang="en-US" dirty="0"/>
          </a:p>
          <a:p>
            <a:pPr marL="0" indent="0">
              <a:buNone/>
            </a:pPr>
            <a:endParaRPr lang="en-US" dirty="0"/>
          </a:p>
          <a:p>
            <a:pPr marL="0" indent="0">
              <a:buNone/>
            </a:pPr>
            <a:r>
              <a:rPr lang="en-US" sz="2400" dirty="0"/>
              <a:t>*</a:t>
            </a:r>
            <a:r>
              <a:rPr lang="en-US" sz="2400" dirty="0" err="1"/>
              <a:t>DataFrame</a:t>
            </a:r>
            <a:r>
              <a:rPr lang="en-US" sz="2400" dirty="0"/>
              <a:t>: a labeled 2D structure</a:t>
            </a:r>
          </a:p>
        </p:txBody>
      </p:sp>
    </p:spTree>
    <p:extLst>
      <p:ext uri="{BB962C8B-B14F-4D97-AF65-F5344CB8AC3E}">
        <p14:creationId xmlns:p14="http://schemas.microsoft.com/office/powerpoint/2010/main" val="98422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82C6-97BD-7F90-80FD-68C8865024FC}"/>
              </a:ext>
            </a:extLst>
          </p:cNvPr>
          <p:cNvSpPr>
            <a:spLocks noGrp="1"/>
          </p:cNvSpPr>
          <p:nvPr>
            <p:ph type="title"/>
          </p:nvPr>
        </p:nvSpPr>
        <p:spPr/>
        <p:txBody>
          <a:bodyPr/>
          <a:lstStyle/>
          <a:p>
            <a:r>
              <a:rPr lang="en-US" dirty="0"/>
              <a:t>Revision</a:t>
            </a:r>
          </a:p>
        </p:txBody>
      </p:sp>
      <p:sp>
        <p:nvSpPr>
          <p:cNvPr id="3" name="Content Placeholder 2">
            <a:extLst>
              <a:ext uri="{FF2B5EF4-FFF2-40B4-BE49-F238E27FC236}">
                <a16:creationId xmlns:a16="http://schemas.microsoft.com/office/drawing/2014/main" id="{A0F2ADE1-654B-B7D7-7E8C-66CED85F9B50}"/>
              </a:ext>
            </a:extLst>
          </p:cNvPr>
          <p:cNvSpPr>
            <a:spLocks noGrp="1"/>
          </p:cNvSpPr>
          <p:nvPr>
            <p:ph idx="1"/>
          </p:nvPr>
        </p:nvSpPr>
        <p:spPr/>
        <p:txBody>
          <a:bodyPr>
            <a:normAutofit/>
          </a:bodyPr>
          <a:lstStyle/>
          <a:p>
            <a:r>
              <a:rPr lang="en-AU" b="0" i="0" dirty="0">
                <a:solidFill>
                  <a:srgbClr val="D1D5DB"/>
                </a:solidFill>
                <a:effectLst/>
                <a:latin typeface="Söhne"/>
              </a:rPr>
              <a:t>How can you create a 2D list in Python both with and without list comprehension? Provide an example for each.</a:t>
            </a:r>
          </a:p>
          <a:p>
            <a:r>
              <a:rPr lang="en-AU" b="0" i="0" dirty="0">
                <a:solidFill>
                  <a:srgbClr val="D1D5DB"/>
                </a:solidFill>
                <a:effectLst/>
                <a:latin typeface="Söhne"/>
              </a:rPr>
              <a:t>How would you access the element at row </a:t>
            </a:r>
            <a:r>
              <a:rPr lang="en-AU" b="0" i="0" dirty="0" err="1">
                <a:solidFill>
                  <a:srgbClr val="D1D5DB"/>
                </a:solidFill>
                <a:effectLst/>
                <a:latin typeface="Söhne"/>
              </a:rPr>
              <a:t>i</a:t>
            </a:r>
            <a:r>
              <a:rPr lang="en-AU" b="0" i="0" dirty="0">
                <a:solidFill>
                  <a:srgbClr val="D1D5DB"/>
                </a:solidFill>
                <a:effectLst/>
                <a:latin typeface="Söhne"/>
              </a:rPr>
              <a:t> and column j of a 2D list? Is this sequential or random access?</a:t>
            </a:r>
          </a:p>
          <a:p>
            <a:r>
              <a:rPr lang="en-AU" b="0" i="0" dirty="0">
                <a:solidFill>
                  <a:srgbClr val="D1D5DB"/>
                </a:solidFill>
                <a:effectLst/>
                <a:latin typeface="Söhne"/>
              </a:rPr>
              <a:t>Explain the difference between sequential and random access when working with 2D lists. When would you use one over the other?</a:t>
            </a:r>
          </a:p>
        </p:txBody>
      </p:sp>
    </p:spTree>
    <p:extLst>
      <p:ext uri="{BB962C8B-B14F-4D97-AF65-F5344CB8AC3E}">
        <p14:creationId xmlns:p14="http://schemas.microsoft.com/office/powerpoint/2010/main" val="3713960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82C6-97BD-7F90-80FD-68C8865024FC}"/>
              </a:ext>
            </a:extLst>
          </p:cNvPr>
          <p:cNvSpPr>
            <a:spLocks noGrp="1"/>
          </p:cNvSpPr>
          <p:nvPr>
            <p:ph type="title"/>
          </p:nvPr>
        </p:nvSpPr>
        <p:spPr/>
        <p:txBody>
          <a:bodyPr/>
          <a:lstStyle/>
          <a:p>
            <a:r>
              <a:rPr lang="en-US" dirty="0"/>
              <a:t>Revision</a:t>
            </a:r>
          </a:p>
        </p:txBody>
      </p:sp>
      <p:sp>
        <p:nvSpPr>
          <p:cNvPr id="3" name="Content Placeholder 2">
            <a:extLst>
              <a:ext uri="{FF2B5EF4-FFF2-40B4-BE49-F238E27FC236}">
                <a16:creationId xmlns:a16="http://schemas.microsoft.com/office/drawing/2014/main" id="{A0F2ADE1-654B-B7D7-7E8C-66CED85F9B50}"/>
              </a:ext>
            </a:extLst>
          </p:cNvPr>
          <p:cNvSpPr>
            <a:spLocks noGrp="1"/>
          </p:cNvSpPr>
          <p:nvPr>
            <p:ph idx="1"/>
          </p:nvPr>
        </p:nvSpPr>
        <p:spPr/>
        <p:txBody>
          <a:bodyPr>
            <a:normAutofit/>
          </a:bodyPr>
          <a:lstStyle/>
          <a:p>
            <a:r>
              <a:rPr lang="en-AU" b="0" i="0" dirty="0">
                <a:solidFill>
                  <a:srgbClr val="D1D5DB"/>
                </a:solidFill>
                <a:effectLst/>
                <a:latin typeface="Söhne"/>
              </a:rPr>
              <a:t>What are some practical uses of 2D lists in Python? Provide at least two examples where 2D lists could be useful.</a:t>
            </a:r>
          </a:p>
          <a:p>
            <a:r>
              <a:rPr lang="en-AU" b="0" i="0" dirty="0">
                <a:solidFill>
                  <a:srgbClr val="D1D5DB"/>
                </a:solidFill>
                <a:effectLst/>
                <a:latin typeface="Söhne"/>
              </a:rPr>
              <a:t>What are some potential pitfalls or limitations when working with 2D lists in Python? How might you work around these?</a:t>
            </a:r>
          </a:p>
          <a:p>
            <a:r>
              <a:rPr lang="en-AU" b="0" i="0" dirty="0">
                <a:solidFill>
                  <a:srgbClr val="D1D5DB"/>
                </a:solidFill>
                <a:effectLst/>
                <a:latin typeface="Söhne"/>
              </a:rPr>
              <a:t>Why might you use libraries like NumPy or Pandas for working with 2D data structures instead of native Python lists? Discuss the benefits they offer and how they build upon Python's native lists and NumPy's arrays.</a:t>
            </a:r>
          </a:p>
        </p:txBody>
      </p:sp>
    </p:spTree>
    <p:extLst>
      <p:ext uri="{BB962C8B-B14F-4D97-AF65-F5344CB8AC3E}">
        <p14:creationId xmlns:p14="http://schemas.microsoft.com/office/powerpoint/2010/main" val="2980254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82C6-97BD-7F90-80FD-68C8865024FC}"/>
              </a:ext>
            </a:extLst>
          </p:cNvPr>
          <p:cNvSpPr>
            <a:spLocks noGrp="1"/>
          </p:cNvSpPr>
          <p:nvPr>
            <p:ph type="title"/>
          </p:nvPr>
        </p:nvSpPr>
        <p:spPr/>
        <p:txBody>
          <a:bodyPr/>
          <a:lstStyle/>
          <a:p>
            <a:r>
              <a:rPr lang="en-US" dirty="0"/>
              <a:t>Finally:</a:t>
            </a:r>
          </a:p>
        </p:txBody>
      </p:sp>
      <p:sp>
        <p:nvSpPr>
          <p:cNvPr id="3" name="Content Placeholder 2">
            <a:extLst>
              <a:ext uri="{FF2B5EF4-FFF2-40B4-BE49-F238E27FC236}">
                <a16:creationId xmlns:a16="http://schemas.microsoft.com/office/drawing/2014/main" id="{A0F2ADE1-654B-B7D7-7E8C-66CED85F9B50}"/>
              </a:ext>
            </a:extLst>
          </p:cNvPr>
          <p:cNvSpPr>
            <a:spLocks noGrp="1"/>
          </p:cNvSpPr>
          <p:nvPr>
            <p:ph idx="1"/>
          </p:nvPr>
        </p:nvSpPr>
        <p:spPr/>
        <p:txBody>
          <a:bodyPr/>
          <a:lstStyle/>
          <a:p>
            <a:pPr lvl="1"/>
            <a:r>
              <a:rPr lang="en-US" dirty="0"/>
              <a:t>Consider the tic-tac-toe game: what data structure does it use? What should it use? How could you use it?</a:t>
            </a:r>
          </a:p>
          <a:p>
            <a:endParaRPr lang="en-US" dirty="0"/>
          </a:p>
        </p:txBody>
      </p:sp>
    </p:spTree>
    <p:extLst>
      <p:ext uri="{BB962C8B-B14F-4D97-AF65-F5344CB8AC3E}">
        <p14:creationId xmlns:p14="http://schemas.microsoft.com/office/powerpoint/2010/main" val="15514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866CBE-6627-770A-72BD-73EEA6D53407}"/>
              </a:ext>
            </a:extLst>
          </p:cNvPr>
          <p:cNvSpPr>
            <a:spLocks noGrp="1"/>
          </p:cNvSpPr>
          <p:nvPr>
            <p:ph type="title"/>
          </p:nvPr>
        </p:nvSpPr>
        <p:spPr/>
        <p:txBody>
          <a:bodyPr/>
          <a:lstStyle/>
          <a:p>
            <a:r>
              <a:rPr lang="en-US" dirty="0"/>
              <a:t>PREVIEW: Data Structures, RANDOM, AND SEQUENTIAL ACCESS</a:t>
            </a:r>
          </a:p>
        </p:txBody>
      </p:sp>
      <p:sp>
        <p:nvSpPr>
          <p:cNvPr id="5" name="Text Placeholder 4">
            <a:extLst>
              <a:ext uri="{FF2B5EF4-FFF2-40B4-BE49-F238E27FC236}">
                <a16:creationId xmlns:a16="http://schemas.microsoft.com/office/drawing/2014/main" id="{93EC9F31-82FD-544D-D2C8-50B06221E691}"/>
              </a:ext>
            </a:extLst>
          </p:cNvPr>
          <p:cNvSpPr>
            <a:spLocks noGrp="1"/>
          </p:cNvSpPr>
          <p:nvPr>
            <p:ph type="body" idx="1"/>
          </p:nvPr>
        </p:nvSpPr>
        <p:spPr/>
        <p:txBody>
          <a:bodyPr/>
          <a:lstStyle/>
          <a:p>
            <a:r>
              <a:rPr lang="en-US" dirty="0"/>
              <a:t>Start thinking about next week…</a:t>
            </a:r>
          </a:p>
        </p:txBody>
      </p:sp>
    </p:spTree>
    <p:extLst>
      <p:ext uri="{BB962C8B-B14F-4D97-AF65-F5344CB8AC3E}">
        <p14:creationId xmlns:p14="http://schemas.microsoft.com/office/powerpoint/2010/main" val="1087111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AAAAC6-D828-D056-43C1-525B38D34A00}"/>
              </a:ext>
            </a:extLst>
          </p:cNvPr>
          <p:cNvSpPr>
            <a:spLocks noGrp="1"/>
          </p:cNvSpPr>
          <p:nvPr>
            <p:ph type="title"/>
          </p:nvPr>
        </p:nvSpPr>
        <p:spPr/>
        <p:txBody>
          <a:bodyPr/>
          <a:lstStyle/>
          <a:p>
            <a:r>
              <a:rPr lang="en-US" dirty="0"/>
              <a:t>Consider</a:t>
            </a:r>
          </a:p>
        </p:txBody>
      </p:sp>
      <p:sp>
        <p:nvSpPr>
          <p:cNvPr id="5" name="Content Placeholder 4">
            <a:extLst>
              <a:ext uri="{FF2B5EF4-FFF2-40B4-BE49-F238E27FC236}">
                <a16:creationId xmlns:a16="http://schemas.microsoft.com/office/drawing/2014/main" id="{1F821734-FE18-179C-B803-5853E118CDA6}"/>
              </a:ext>
            </a:extLst>
          </p:cNvPr>
          <p:cNvSpPr>
            <a:spLocks noGrp="1"/>
          </p:cNvSpPr>
          <p:nvPr>
            <p:ph idx="1"/>
          </p:nvPr>
        </p:nvSpPr>
        <p:spPr/>
        <p:txBody>
          <a:bodyPr/>
          <a:lstStyle/>
          <a:p>
            <a:r>
              <a:rPr lang="en-US" dirty="0"/>
              <a:t>In a 2D data structure, we could iterate over each element in sequence: this is called sequential access</a:t>
            </a:r>
          </a:p>
          <a:p>
            <a:r>
              <a:rPr lang="en-US" dirty="0"/>
              <a:t>We can also go to a specific element directly, this is called random access</a:t>
            </a:r>
          </a:p>
          <a:p>
            <a:r>
              <a:rPr lang="en-US" dirty="0"/>
              <a:t>What are the adv/disadvantages of these approaches?</a:t>
            </a:r>
          </a:p>
          <a:p>
            <a:r>
              <a:rPr lang="en-US" dirty="0"/>
              <a:t>What properties would a data structure need to have to allow for random access? Sequential access?</a:t>
            </a:r>
          </a:p>
        </p:txBody>
      </p:sp>
    </p:spTree>
    <p:extLst>
      <p:ext uri="{BB962C8B-B14F-4D97-AF65-F5344CB8AC3E}">
        <p14:creationId xmlns:p14="http://schemas.microsoft.com/office/powerpoint/2010/main" val="99719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8913-DE1D-8542-9FB8-28ADA73D154C}"/>
              </a:ext>
            </a:extLst>
          </p:cNvPr>
          <p:cNvSpPr>
            <a:spLocks noGrp="1"/>
          </p:cNvSpPr>
          <p:nvPr>
            <p:ph type="title"/>
          </p:nvPr>
        </p:nvSpPr>
        <p:spPr/>
        <p:txBody>
          <a:bodyPr/>
          <a:lstStyle/>
          <a:p>
            <a:r>
              <a:rPr lang="en-US" dirty="0"/>
              <a:t>2D Data Structures – </a:t>
            </a:r>
            <a:br>
              <a:rPr lang="en-US" dirty="0"/>
            </a:br>
            <a:r>
              <a:rPr lang="en-US" dirty="0"/>
              <a:t>how, why, when?</a:t>
            </a:r>
          </a:p>
        </p:txBody>
      </p:sp>
      <p:sp>
        <p:nvSpPr>
          <p:cNvPr id="4" name="Text Placeholder 3">
            <a:extLst>
              <a:ext uri="{FF2B5EF4-FFF2-40B4-BE49-F238E27FC236}">
                <a16:creationId xmlns:a16="http://schemas.microsoft.com/office/drawing/2014/main" id="{172DBA6D-8A01-D52B-2D73-F92728654709}"/>
              </a:ext>
            </a:extLst>
          </p:cNvPr>
          <p:cNvSpPr>
            <a:spLocks noGrp="1"/>
          </p:cNvSpPr>
          <p:nvPr>
            <p:ph type="body" idx="1"/>
          </p:nvPr>
        </p:nvSpPr>
        <p:spPr/>
        <p:txBody>
          <a:bodyPr/>
          <a:lstStyle/>
          <a:p>
            <a:r>
              <a:rPr lang="en-US" dirty="0"/>
              <a:t>Part 1</a:t>
            </a:r>
          </a:p>
        </p:txBody>
      </p:sp>
    </p:spTree>
    <p:extLst>
      <p:ext uri="{BB962C8B-B14F-4D97-AF65-F5344CB8AC3E}">
        <p14:creationId xmlns:p14="http://schemas.microsoft.com/office/powerpoint/2010/main" val="288607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5 Reasons a database is better than a spreadsheet for business">
            <a:extLst>
              <a:ext uri="{FF2B5EF4-FFF2-40B4-BE49-F238E27FC236}">
                <a16:creationId xmlns:a16="http://schemas.microsoft.com/office/drawing/2014/main" id="{8EEE3307-0AE4-76E5-4FBD-2096075DEE07}"/>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2649888" y="485775"/>
            <a:ext cx="9542112" cy="63722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11AFC62-FB17-B354-3144-8D15599F0D60}"/>
              </a:ext>
            </a:extLst>
          </p:cNvPr>
          <p:cNvSpPr/>
          <p:nvPr/>
        </p:nvSpPr>
        <p:spPr>
          <a:xfrm>
            <a:off x="266700" y="1921690"/>
            <a:ext cx="11315700" cy="4450535"/>
          </a:xfrm>
          <a:prstGeom prst="rect">
            <a:avLst/>
          </a:prstGeom>
          <a:solidFill>
            <a:srgbClr val="262626">
              <a:alpha val="6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268F6A2-4003-23BB-685F-1981AF94C31E}"/>
              </a:ext>
            </a:extLst>
          </p:cNvPr>
          <p:cNvSpPr>
            <a:spLocks noGrp="1"/>
          </p:cNvSpPr>
          <p:nvPr>
            <p:ph idx="1"/>
          </p:nvPr>
        </p:nvSpPr>
        <p:spPr>
          <a:xfrm>
            <a:off x="438150" y="2295960"/>
            <a:ext cx="10972800" cy="4563491"/>
          </a:xfrm>
        </p:spPr>
        <p:txBody>
          <a:bodyPr/>
          <a:lstStyle/>
          <a:p>
            <a:r>
              <a:rPr lang="en-US" dirty="0"/>
              <a:t>Discuss how can you make a Python list 2-dimensional? (or 3 for that matter?)</a:t>
            </a:r>
          </a:p>
          <a:p>
            <a:r>
              <a:rPr lang="en-US" dirty="0"/>
              <a:t>What are some possible applications?</a:t>
            </a:r>
          </a:p>
          <a:p>
            <a:r>
              <a:rPr lang="en-US" dirty="0"/>
              <a:t>How would you code and parse a 2D data structure?</a:t>
            </a:r>
          </a:p>
        </p:txBody>
      </p:sp>
      <p:sp>
        <p:nvSpPr>
          <p:cNvPr id="4" name="Title 3">
            <a:extLst>
              <a:ext uri="{FF2B5EF4-FFF2-40B4-BE49-F238E27FC236}">
                <a16:creationId xmlns:a16="http://schemas.microsoft.com/office/drawing/2014/main" id="{2BAE56DA-E23C-85CF-A637-18B655C8C72D}"/>
              </a:ext>
            </a:extLst>
          </p:cNvPr>
          <p:cNvSpPr>
            <a:spLocks noGrp="1"/>
          </p:cNvSpPr>
          <p:nvPr>
            <p:ph type="title"/>
          </p:nvPr>
        </p:nvSpPr>
        <p:spPr>
          <a:xfrm>
            <a:off x="266700" y="917034"/>
            <a:ext cx="10972800" cy="1003205"/>
          </a:xfrm>
        </p:spPr>
        <p:txBody>
          <a:bodyPr/>
          <a:lstStyle/>
          <a:p>
            <a:r>
              <a:rPr lang="en-US" dirty="0"/>
              <a:t>Consider</a:t>
            </a:r>
          </a:p>
        </p:txBody>
      </p:sp>
    </p:spTree>
    <p:extLst>
      <p:ext uri="{BB962C8B-B14F-4D97-AF65-F5344CB8AC3E}">
        <p14:creationId xmlns:p14="http://schemas.microsoft.com/office/powerpoint/2010/main" val="2526083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268F6A2-4003-23BB-685F-1981AF94C31E}"/>
              </a:ext>
            </a:extLst>
          </p:cNvPr>
          <p:cNvSpPr>
            <a:spLocks noGrp="1"/>
          </p:cNvSpPr>
          <p:nvPr>
            <p:ph idx="1"/>
          </p:nvPr>
        </p:nvSpPr>
        <p:spPr>
          <a:xfrm>
            <a:off x="438150" y="2295960"/>
            <a:ext cx="10972800" cy="4563491"/>
          </a:xfrm>
        </p:spPr>
        <p:txBody>
          <a:bodyPr/>
          <a:lstStyle/>
          <a:p>
            <a:r>
              <a:rPr lang="en-US" dirty="0"/>
              <a:t>Images can be represented as a grid</a:t>
            </a:r>
          </a:p>
          <a:p>
            <a:r>
              <a:rPr lang="en-US" dirty="0"/>
              <a:t>The grid contains R, G, B values</a:t>
            </a:r>
          </a:p>
          <a:p>
            <a:r>
              <a:rPr lang="en-US" dirty="0"/>
              <a:t>How many dimensions?</a:t>
            </a:r>
          </a:p>
          <a:p>
            <a:pPr marL="0" indent="0">
              <a:buNone/>
            </a:pPr>
            <a:endParaRPr lang="en-US" dirty="0"/>
          </a:p>
        </p:txBody>
      </p:sp>
      <p:sp>
        <p:nvSpPr>
          <p:cNvPr id="4" name="Title 3">
            <a:extLst>
              <a:ext uri="{FF2B5EF4-FFF2-40B4-BE49-F238E27FC236}">
                <a16:creationId xmlns:a16="http://schemas.microsoft.com/office/drawing/2014/main" id="{2BAE56DA-E23C-85CF-A637-18B655C8C72D}"/>
              </a:ext>
            </a:extLst>
          </p:cNvPr>
          <p:cNvSpPr>
            <a:spLocks noGrp="1"/>
          </p:cNvSpPr>
          <p:nvPr>
            <p:ph type="title"/>
          </p:nvPr>
        </p:nvSpPr>
        <p:spPr>
          <a:xfrm>
            <a:off x="266700" y="917034"/>
            <a:ext cx="10972800" cy="1003205"/>
          </a:xfrm>
        </p:spPr>
        <p:txBody>
          <a:bodyPr/>
          <a:lstStyle/>
          <a:p>
            <a:r>
              <a:rPr lang="en-US" dirty="0"/>
              <a:t>Challenge</a:t>
            </a:r>
          </a:p>
        </p:txBody>
      </p:sp>
      <p:pic>
        <p:nvPicPr>
          <p:cNvPr id="4098" name="Picture 2" descr="Raspberry Pi RGB-LED-Matrix Expansion Module (Seeed Studio) | SS317990017 |  Core Electronics Australia">
            <a:extLst>
              <a:ext uri="{FF2B5EF4-FFF2-40B4-BE49-F238E27FC236}">
                <a16:creationId xmlns:a16="http://schemas.microsoft.com/office/drawing/2014/main" id="{18D53705-9AC3-9FD7-33EA-2274AEF7039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753100" y="714375"/>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99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821C0C-FE1C-93C4-D371-E62B5E333794}"/>
              </a:ext>
            </a:extLst>
          </p:cNvPr>
          <p:cNvSpPr>
            <a:spLocks noGrp="1"/>
          </p:cNvSpPr>
          <p:nvPr>
            <p:ph type="title"/>
          </p:nvPr>
        </p:nvSpPr>
        <p:spPr/>
        <p:txBody>
          <a:bodyPr/>
          <a:lstStyle/>
          <a:p>
            <a:r>
              <a:rPr lang="en-AU" b="1" i="0" dirty="0">
                <a:effectLst/>
                <a:latin typeface="Söhne"/>
              </a:rPr>
              <a:t>Accessing a 2D list (List of Lists)</a:t>
            </a:r>
            <a:endParaRPr lang="en-US" dirty="0"/>
          </a:p>
        </p:txBody>
      </p:sp>
      <p:sp>
        <p:nvSpPr>
          <p:cNvPr id="9" name="TextBox 8">
            <a:extLst>
              <a:ext uri="{FF2B5EF4-FFF2-40B4-BE49-F238E27FC236}">
                <a16:creationId xmlns:a16="http://schemas.microsoft.com/office/drawing/2014/main" id="{A6A951B2-B75E-730D-FB6C-0D664CBF3C0B}"/>
              </a:ext>
            </a:extLst>
          </p:cNvPr>
          <p:cNvSpPr txBox="1"/>
          <p:nvPr/>
        </p:nvSpPr>
        <p:spPr>
          <a:xfrm>
            <a:off x="1571625" y="2644170"/>
            <a:ext cx="13208795" cy="2062103"/>
          </a:xfrm>
          <a:prstGeom prst="rect">
            <a:avLst/>
          </a:prstGeom>
          <a:noFill/>
        </p:spPr>
        <p:txBody>
          <a:bodyPr wrap="square">
            <a:spAutoFit/>
          </a:bodyPr>
          <a:lstStyle/>
          <a:p>
            <a:br>
              <a:rPr lang="en-AU" sz="3200" b="0" dirty="0">
                <a:solidFill>
                  <a:srgbClr val="CCCCCC"/>
                </a:solidFill>
                <a:effectLst/>
                <a:latin typeface="Agave" panose="020B0509030604020203" pitchFamily="49" charset="0"/>
              </a:rPr>
            </a:br>
            <a:r>
              <a:rPr lang="en-AU" sz="3200" b="0" dirty="0" err="1">
                <a:solidFill>
                  <a:srgbClr val="9CDCFE"/>
                </a:solidFill>
                <a:effectLst/>
                <a:latin typeface="Agave" panose="020B0509030604020203" pitchFamily="49" charset="0"/>
              </a:rPr>
              <a:t>two_dim_list</a:t>
            </a:r>
            <a:r>
              <a:rPr lang="en-AU" sz="3200" b="0" dirty="0">
                <a:solidFill>
                  <a:srgbClr val="CCCCCC"/>
                </a:solidFill>
                <a:effectLst/>
                <a:latin typeface="Agave" panose="020B0509030604020203" pitchFamily="49" charset="0"/>
              </a:rPr>
              <a:t> </a:t>
            </a:r>
            <a:r>
              <a:rPr lang="en-AU" sz="3200" b="0" dirty="0">
                <a:solidFill>
                  <a:srgbClr val="D4D4D4"/>
                </a:solidFill>
                <a:effectLst/>
                <a:latin typeface="Agave" panose="020B0509030604020203" pitchFamily="49" charset="0"/>
              </a:rPr>
              <a:t>=</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1</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2</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3</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4</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5</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6</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7</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8</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9</a:t>
            </a:r>
            <a:r>
              <a:rPr lang="en-AU" sz="3200" b="0" dirty="0">
                <a:solidFill>
                  <a:srgbClr val="CCCCCC"/>
                </a:solidFill>
                <a:effectLst/>
                <a:latin typeface="Agave" panose="020B0509030604020203" pitchFamily="49" charset="0"/>
              </a:rPr>
              <a:t>]]</a:t>
            </a:r>
          </a:p>
          <a:p>
            <a:br>
              <a:rPr lang="en-AU" sz="3200" b="0" dirty="0">
                <a:solidFill>
                  <a:srgbClr val="CCCCCC"/>
                </a:solidFill>
                <a:effectLst/>
                <a:latin typeface="Agave" panose="020B0509030604020203" pitchFamily="49" charset="0"/>
              </a:rPr>
            </a:br>
            <a:endParaRPr lang="en-AU" sz="3200" b="0" dirty="0">
              <a:solidFill>
                <a:srgbClr val="CCCCCC"/>
              </a:solidFill>
              <a:effectLst/>
              <a:latin typeface="Agave" panose="020B0509030604020203" pitchFamily="49" charset="0"/>
            </a:endParaRPr>
          </a:p>
        </p:txBody>
      </p:sp>
      <p:sp>
        <p:nvSpPr>
          <p:cNvPr id="15" name="TextBox 14">
            <a:extLst>
              <a:ext uri="{FF2B5EF4-FFF2-40B4-BE49-F238E27FC236}">
                <a16:creationId xmlns:a16="http://schemas.microsoft.com/office/drawing/2014/main" id="{E8AA61F1-FF10-8C8E-9201-4E9F60275718}"/>
              </a:ext>
            </a:extLst>
          </p:cNvPr>
          <p:cNvSpPr txBox="1"/>
          <p:nvPr/>
        </p:nvSpPr>
        <p:spPr>
          <a:xfrm>
            <a:off x="1571625" y="3921442"/>
            <a:ext cx="7400924" cy="584775"/>
          </a:xfrm>
          <a:prstGeom prst="rect">
            <a:avLst/>
          </a:prstGeom>
          <a:noFill/>
        </p:spPr>
        <p:txBody>
          <a:bodyPr wrap="square">
            <a:spAutoFit/>
          </a:bodyPr>
          <a:lstStyle/>
          <a:p>
            <a:r>
              <a:rPr lang="en-AU" sz="3200" b="0" dirty="0" err="1">
                <a:solidFill>
                  <a:srgbClr val="9CDCFE"/>
                </a:solidFill>
                <a:effectLst/>
                <a:latin typeface="Agave" panose="020B0509030604020203" pitchFamily="49" charset="0"/>
              </a:rPr>
              <a:t>two_dim_list</a:t>
            </a:r>
            <a:r>
              <a:rPr lang="en-AU" sz="3200" b="0" dirty="0">
                <a:solidFill>
                  <a:srgbClr val="CCCCCC"/>
                </a:solidFill>
                <a:effectLst/>
                <a:latin typeface="Agave" panose="020B0509030604020203" pitchFamily="49" charset="0"/>
              </a:rPr>
              <a:t>[</a:t>
            </a:r>
            <a:r>
              <a:rPr lang="en-AU" sz="3200" b="0" dirty="0">
                <a:solidFill>
                  <a:srgbClr val="B5CEA8"/>
                </a:solidFill>
                <a:effectLst/>
                <a:latin typeface="Agave" panose="020B0509030604020203" pitchFamily="49" charset="0"/>
              </a:rPr>
              <a:t>1</a:t>
            </a:r>
            <a:r>
              <a:rPr lang="en-AU" sz="3200" b="0" dirty="0">
                <a:solidFill>
                  <a:srgbClr val="CCCCCC"/>
                </a:solidFill>
                <a:effectLst/>
                <a:latin typeface="Agave" panose="020B0509030604020203" pitchFamily="49" charset="0"/>
              </a:rPr>
              <a:t>][</a:t>
            </a:r>
            <a:r>
              <a:rPr lang="en-AU" sz="3200" b="0" dirty="0">
                <a:solidFill>
                  <a:srgbClr val="B5CEA8"/>
                </a:solidFill>
                <a:effectLst/>
                <a:latin typeface="Agave" panose="020B0509030604020203" pitchFamily="49" charset="0"/>
              </a:rPr>
              <a:t>2</a:t>
            </a:r>
            <a:r>
              <a:rPr lang="en-AU" sz="3200" b="0" dirty="0">
                <a:solidFill>
                  <a:srgbClr val="CCCCCC"/>
                </a:solidFill>
                <a:effectLst/>
                <a:latin typeface="Agave" panose="020B0509030604020203" pitchFamily="49" charset="0"/>
              </a:rPr>
              <a:t>]</a:t>
            </a:r>
          </a:p>
        </p:txBody>
      </p:sp>
      <p:sp>
        <p:nvSpPr>
          <p:cNvPr id="16" name="TextBox 15">
            <a:extLst>
              <a:ext uri="{FF2B5EF4-FFF2-40B4-BE49-F238E27FC236}">
                <a16:creationId xmlns:a16="http://schemas.microsoft.com/office/drawing/2014/main" id="{39C65A48-EB90-9447-B2FE-8BB2B2B62C6C}"/>
              </a:ext>
            </a:extLst>
          </p:cNvPr>
          <p:cNvSpPr txBox="1"/>
          <p:nvPr/>
        </p:nvSpPr>
        <p:spPr>
          <a:xfrm>
            <a:off x="6297557" y="5773333"/>
            <a:ext cx="4587281" cy="584775"/>
          </a:xfrm>
          <a:prstGeom prst="rect">
            <a:avLst/>
          </a:prstGeom>
          <a:noFill/>
        </p:spPr>
        <p:txBody>
          <a:bodyPr wrap="none" rtlCol="0">
            <a:spAutoFit/>
          </a:bodyPr>
          <a:lstStyle/>
          <a:p>
            <a:r>
              <a:rPr lang="en-US" sz="3200" dirty="0">
                <a:solidFill>
                  <a:schemeClr val="bg1">
                    <a:lumMod val="85000"/>
                  </a:schemeClr>
                </a:solidFill>
              </a:rPr>
              <a:t>Warm-ups were worth it!</a:t>
            </a:r>
          </a:p>
        </p:txBody>
      </p:sp>
    </p:spTree>
    <p:extLst>
      <p:ext uri="{BB962C8B-B14F-4D97-AF65-F5344CB8AC3E}">
        <p14:creationId xmlns:p14="http://schemas.microsoft.com/office/powerpoint/2010/main" val="1731145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821C0C-FE1C-93C4-D371-E62B5E333794}"/>
              </a:ext>
            </a:extLst>
          </p:cNvPr>
          <p:cNvSpPr>
            <a:spLocks noGrp="1"/>
          </p:cNvSpPr>
          <p:nvPr>
            <p:ph type="title"/>
          </p:nvPr>
        </p:nvSpPr>
        <p:spPr/>
        <p:txBody>
          <a:bodyPr/>
          <a:lstStyle/>
          <a:p>
            <a:r>
              <a:rPr lang="en-AU" b="1" i="0" dirty="0">
                <a:effectLst/>
                <a:latin typeface="Söhne"/>
              </a:rPr>
              <a:t>More readable presentation</a:t>
            </a:r>
            <a:endParaRPr lang="en-US" dirty="0"/>
          </a:p>
        </p:txBody>
      </p:sp>
      <p:sp>
        <p:nvSpPr>
          <p:cNvPr id="16" name="TextBox 15">
            <a:extLst>
              <a:ext uri="{FF2B5EF4-FFF2-40B4-BE49-F238E27FC236}">
                <a16:creationId xmlns:a16="http://schemas.microsoft.com/office/drawing/2014/main" id="{39C65A48-EB90-9447-B2FE-8BB2B2B62C6C}"/>
              </a:ext>
            </a:extLst>
          </p:cNvPr>
          <p:cNvSpPr txBox="1"/>
          <p:nvPr/>
        </p:nvSpPr>
        <p:spPr>
          <a:xfrm>
            <a:off x="9151143" y="5918040"/>
            <a:ext cx="2681119" cy="584775"/>
          </a:xfrm>
          <a:prstGeom prst="rect">
            <a:avLst/>
          </a:prstGeom>
          <a:noFill/>
        </p:spPr>
        <p:txBody>
          <a:bodyPr wrap="none" rtlCol="0">
            <a:spAutoFit/>
          </a:bodyPr>
          <a:lstStyle/>
          <a:p>
            <a:r>
              <a:rPr lang="en-US" sz="3200" dirty="0">
                <a:solidFill>
                  <a:schemeClr val="bg1">
                    <a:lumMod val="85000"/>
                  </a:schemeClr>
                </a:solidFill>
              </a:rPr>
              <a:t>That’s better! </a:t>
            </a:r>
          </a:p>
        </p:txBody>
      </p:sp>
      <p:sp>
        <p:nvSpPr>
          <p:cNvPr id="3" name="TextBox 2">
            <a:extLst>
              <a:ext uri="{FF2B5EF4-FFF2-40B4-BE49-F238E27FC236}">
                <a16:creationId xmlns:a16="http://schemas.microsoft.com/office/drawing/2014/main" id="{98356589-1291-7104-047E-A632CC73097A}"/>
              </a:ext>
            </a:extLst>
          </p:cNvPr>
          <p:cNvSpPr txBox="1"/>
          <p:nvPr/>
        </p:nvSpPr>
        <p:spPr>
          <a:xfrm>
            <a:off x="3050381" y="2551837"/>
            <a:ext cx="6100762" cy="3046988"/>
          </a:xfrm>
          <a:prstGeom prst="rect">
            <a:avLst/>
          </a:prstGeom>
          <a:noFill/>
        </p:spPr>
        <p:txBody>
          <a:bodyPr wrap="square">
            <a:spAutoFit/>
          </a:bodyPr>
          <a:lstStyle/>
          <a:p>
            <a:br>
              <a:rPr lang="en-AU" sz="3200" b="0" dirty="0">
                <a:solidFill>
                  <a:srgbClr val="CCCCCC"/>
                </a:solidFill>
                <a:effectLst/>
                <a:latin typeface="Agave" panose="020B0509030604020203" pitchFamily="49" charset="0"/>
              </a:rPr>
            </a:br>
            <a:r>
              <a:rPr lang="en-AU" sz="3200" b="0" dirty="0" err="1">
                <a:solidFill>
                  <a:srgbClr val="9CDCFE"/>
                </a:solidFill>
                <a:effectLst/>
                <a:latin typeface="Agave" panose="020B0509030604020203" pitchFamily="49" charset="0"/>
              </a:rPr>
              <a:t>two_dim_list</a:t>
            </a:r>
            <a:r>
              <a:rPr lang="en-AU" sz="3200" b="0" dirty="0">
                <a:solidFill>
                  <a:srgbClr val="CCCCCC"/>
                </a:solidFill>
                <a:effectLst/>
                <a:latin typeface="Agave" panose="020B0509030604020203" pitchFamily="49" charset="0"/>
              </a:rPr>
              <a:t> </a:t>
            </a:r>
            <a:r>
              <a:rPr lang="en-AU" sz="3200" b="0" dirty="0">
                <a:solidFill>
                  <a:srgbClr val="D4D4D4"/>
                </a:solidFill>
                <a:effectLst/>
                <a:latin typeface="Agave" panose="020B0509030604020203" pitchFamily="49" charset="0"/>
              </a:rPr>
              <a:t>=</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1</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2</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3</a:t>
            </a:r>
            <a:r>
              <a:rPr lang="en-AU" sz="3200" b="0" dirty="0">
                <a:solidFill>
                  <a:srgbClr val="CCCCCC"/>
                </a:solidFill>
                <a:effectLst/>
                <a:latin typeface="Agave" panose="020B0509030604020203" pitchFamily="49" charset="0"/>
              </a:rPr>
              <a:t>], </a:t>
            </a:r>
          </a:p>
          <a:p>
            <a:r>
              <a:rPr lang="en-AU" sz="3200" dirty="0">
                <a:solidFill>
                  <a:srgbClr val="CCCCCC"/>
                </a:solidFill>
                <a:latin typeface="Agave" panose="020B0509030604020203" pitchFamily="49" charset="0"/>
              </a:rPr>
              <a:t>                </a:t>
            </a:r>
            <a:r>
              <a:rPr lang="en-AU" sz="3200" b="0" dirty="0">
                <a:solidFill>
                  <a:srgbClr val="CCCCCC"/>
                </a:solidFill>
                <a:effectLst/>
                <a:latin typeface="Agave" panose="020B0509030604020203" pitchFamily="49" charset="0"/>
              </a:rPr>
              <a:t>[</a:t>
            </a:r>
            <a:r>
              <a:rPr lang="en-AU" sz="3200" b="0" dirty="0">
                <a:solidFill>
                  <a:srgbClr val="B5CEA8"/>
                </a:solidFill>
                <a:effectLst/>
                <a:latin typeface="Agave" panose="020B0509030604020203" pitchFamily="49" charset="0"/>
              </a:rPr>
              <a:t>4</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5</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6</a:t>
            </a:r>
            <a:r>
              <a:rPr lang="en-AU" sz="3200" b="0" dirty="0">
                <a:solidFill>
                  <a:srgbClr val="CCCCCC"/>
                </a:solidFill>
                <a:effectLst/>
                <a:latin typeface="Agave" panose="020B0509030604020203" pitchFamily="49" charset="0"/>
              </a:rPr>
              <a:t>], </a:t>
            </a:r>
          </a:p>
          <a:p>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7</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8</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9</a:t>
            </a:r>
            <a:r>
              <a:rPr lang="en-AU" sz="3200" b="0" dirty="0">
                <a:solidFill>
                  <a:srgbClr val="CCCCCC"/>
                </a:solidFill>
                <a:effectLst/>
                <a:latin typeface="Agave" panose="020B0509030604020203" pitchFamily="49" charset="0"/>
              </a:rPr>
              <a:t>]]</a:t>
            </a:r>
          </a:p>
          <a:p>
            <a:br>
              <a:rPr lang="en-AU" sz="3200" b="0" dirty="0">
                <a:solidFill>
                  <a:srgbClr val="CCCCCC"/>
                </a:solidFill>
                <a:effectLst/>
                <a:latin typeface="Agave" panose="020B0509030604020203" pitchFamily="49" charset="0"/>
              </a:rPr>
            </a:br>
            <a:r>
              <a:rPr lang="en-AU" sz="3200" b="0" dirty="0" err="1">
                <a:solidFill>
                  <a:srgbClr val="9CDCFE"/>
                </a:solidFill>
                <a:effectLst/>
                <a:latin typeface="Agave" panose="020B0509030604020203" pitchFamily="49" charset="0"/>
              </a:rPr>
              <a:t>two_dim_list</a:t>
            </a:r>
            <a:r>
              <a:rPr lang="en-AU" sz="3200" b="0" dirty="0">
                <a:solidFill>
                  <a:srgbClr val="CCCCCC"/>
                </a:solidFill>
                <a:effectLst/>
                <a:latin typeface="Agave" panose="020B0509030604020203" pitchFamily="49" charset="0"/>
              </a:rPr>
              <a:t>[</a:t>
            </a:r>
            <a:r>
              <a:rPr lang="en-AU" sz="3200" b="0" dirty="0">
                <a:solidFill>
                  <a:srgbClr val="B5CEA8"/>
                </a:solidFill>
                <a:effectLst/>
                <a:latin typeface="Agave" panose="020B0509030604020203" pitchFamily="49" charset="0"/>
              </a:rPr>
              <a:t>1</a:t>
            </a:r>
            <a:r>
              <a:rPr lang="en-AU" sz="3200" b="0" dirty="0">
                <a:solidFill>
                  <a:srgbClr val="CCCCCC"/>
                </a:solidFill>
                <a:effectLst/>
                <a:latin typeface="Agave" panose="020B0509030604020203" pitchFamily="49" charset="0"/>
              </a:rPr>
              <a:t>][</a:t>
            </a:r>
            <a:r>
              <a:rPr lang="en-AU" sz="3200" b="0" dirty="0">
                <a:solidFill>
                  <a:srgbClr val="B5CEA8"/>
                </a:solidFill>
                <a:effectLst/>
                <a:latin typeface="Agave" panose="020B0509030604020203" pitchFamily="49" charset="0"/>
              </a:rPr>
              <a:t>2</a:t>
            </a:r>
            <a:r>
              <a:rPr lang="en-AU" sz="3200" b="0" dirty="0">
                <a:solidFill>
                  <a:srgbClr val="CCCCCC"/>
                </a:solidFill>
                <a:effectLst/>
                <a:latin typeface="Agave" panose="020B0509030604020203" pitchFamily="49" charset="0"/>
              </a:rPr>
              <a:t>]</a:t>
            </a:r>
          </a:p>
        </p:txBody>
      </p:sp>
    </p:spTree>
    <p:extLst>
      <p:ext uri="{BB962C8B-B14F-4D97-AF65-F5344CB8AC3E}">
        <p14:creationId xmlns:p14="http://schemas.microsoft.com/office/powerpoint/2010/main" val="139535524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BCA17-78CC-2A82-14C6-7461005EE82B}"/>
              </a:ext>
            </a:extLst>
          </p:cNvPr>
          <p:cNvSpPr>
            <a:spLocks noGrp="1"/>
          </p:cNvSpPr>
          <p:nvPr>
            <p:ph type="title"/>
          </p:nvPr>
        </p:nvSpPr>
        <p:spPr/>
        <p:txBody>
          <a:bodyPr>
            <a:normAutofit fontScale="90000"/>
          </a:bodyPr>
          <a:lstStyle/>
          <a:p>
            <a:r>
              <a:rPr lang="en-US" dirty="0"/>
              <a:t>Sequential iteration (nested loop pattern)</a:t>
            </a:r>
          </a:p>
        </p:txBody>
      </p:sp>
      <p:sp>
        <p:nvSpPr>
          <p:cNvPr id="6" name="TextBox 5">
            <a:extLst>
              <a:ext uri="{FF2B5EF4-FFF2-40B4-BE49-F238E27FC236}">
                <a16:creationId xmlns:a16="http://schemas.microsoft.com/office/drawing/2014/main" id="{1D84CBA9-D91E-3412-1E41-9E17A9CDBEFE}"/>
              </a:ext>
            </a:extLst>
          </p:cNvPr>
          <p:cNvSpPr txBox="1"/>
          <p:nvPr/>
        </p:nvSpPr>
        <p:spPr>
          <a:xfrm>
            <a:off x="942975" y="2690336"/>
            <a:ext cx="10229850" cy="2554545"/>
          </a:xfrm>
          <a:prstGeom prst="rect">
            <a:avLst/>
          </a:prstGeom>
          <a:noFill/>
        </p:spPr>
        <p:txBody>
          <a:bodyPr wrap="square">
            <a:spAutoFit/>
          </a:bodyPr>
          <a:lstStyle/>
          <a:p>
            <a:r>
              <a:rPr lang="en-AU" sz="3200" b="0" dirty="0" err="1">
                <a:solidFill>
                  <a:srgbClr val="9CDCFE"/>
                </a:solidFill>
                <a:effectLst/>
                <a:latin typeface="Agave" panose="020B0509030604020203" pitchFamily="49" charset="0"/>
              </a:rPr>
              <a:t>two_dim_list</a:t>
            </a:r>
            <a:r>
              <a:rPr lang="en-AU" sz="3200" b="0" dirty="0">
                <a:solidFill>
                  <a:srgbClr val="CCCCCC"/>
                </a:solidFill>
                <a:effectLst/>
                <a:latin typeface="Agave" panose="020B0509030604020203" pitchFamily="49" charset="0"/>
              </a:rPr>
              <a:t> </a:t>
            </a:r>
            <a:r>
              <a:rPr lang="en-AU" sz="3200" b="0" dirty="0">
                <a:solidFill>
                  <a:srgbClr val="D4D4D4"/>
                </a:solidFill>
                <a:effectLst/>
                <a:latin typeface="Agave" panose="020B0509030604020203" pitchFamily="49" charset="0"/>
              </a:rPr>
              <a:t>=</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1</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2</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3</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4</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5</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6</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7</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8</a:t>
            </a:r>
            <a:r>
              <a:rPr lang="en-AU" sz="3200" b="0" dirty="0">
                <a:solidFill>
                  <a:srgbClr val="CCCCCC"/>
                </a:solidFill>
                <a:effectLst/>
                <a:latin typeface="Agave" panose="020B0509030604020203" pitchFamily="49" charset="0"/>
              </a:rPr>
              <a:t>, </a:t>
            </a:r>
            <a:r>
              <a:rPr lang="en-AU" sz="3200" b="0" dirty="0">
                <a:solidFill>
                  <a:srgbClr val="B5CEA8"/>
                </a:solidFill>
                <a:effectLst/>
                <a:latin typeface="Agave" panose="020B0509030604020203" pitchFamily="49" charset="0"/>
              </a:rPr>
              <a:t>9</a:t>
            </a:r>
            <a:r>
              <a:rPr lang="en-AU" sz="3200" b="0" dirty="0">
                <a:solidFill>
                  <a:srgbClr val="CCCCCC"/>
                </a:solidFill>
                <a:effectLst/>
                <a:latin typeface="Agave" panose="020B0509030604020203" pitchFamily="49" charset="0"/>
              </a:rPr>
              <a:t>]]</a:t>
            </a:r>
          </a:p>
          <a:p>
            <a:r>
              <a:rPr lang="en-AU" sz="3200" b="0" dirty="0">
                <a:solidFill>
                  <a:srgbClr val="C586C0"/>
                </a:solidFill>
                <a:effectLst/>
                <a:latin typeface="Agave" panose="020B0509030604020203" pitchFamily="49" charset="0"/>
              </a:rPr>
              <a:t>for</a:t>
            </a:r>
            <a:r>
              <a:rPr lang="en-AU" sz="3200" b="0" dirty="0">
                <a:solidFill>
                  <a:srgbClr val="CCCCCC"/>
                </a:solidFill>
                <a:effectLst/>
                <a:latin typeface="Agave" panose="020B0509030604020203" pitchFamily="49" charset="0"/>
              </a:rPr>
              <a:t> </a:t>
            </a:r>
            <a:r>
              <a:rPr lang="en-AU" sz="3200" b="0" dirty="0">
                <a:solidFill>
                  <a:srgbClr val="9CDCFE"/>
                </a:solidFill>
                <a:effectLst/>
                <a:latin typeface="Agave" panose="020B0509030604020203" pitchFamily="49" charset="0"/>
              </a:rPr>
              <a:t>row</a:t>
            </a:r>
            <a:r>
              <a:rPr lang="en-AU" sz="3200" b="0" dirty="0">
                <a:solidFill>
                  <a:srgbClr val="CCCCCC"/>
                </a:solidFill>
                <a:effectLst/>
                <a:latin typeface="Agave" panose="020B0509030604020203" pitchFamily="49" charset="0"/>
              </a:rPr>
              <a:t> </a:t>
            </a:r>
            <a:r>
              <a:rPr lang="en-AU" sz="3200" b="0" dirty="0">
                <a:solidFill>
                  <a:srgbClr val="C586C0"/>
                </a:solidFill>
                <a:effectLst/>
                <a:latin typeface="Agave" panose="020B0509030604020203" pitchFamily="49" charset="0"/>
              </a:rPr>
              <a:t>in</a:t>
            </a:r>
            <a:r>
              <a:rPr lang="en-AU" sz="3200" b="0" dirty="0">
                <a:solidFill>
                  <a:srgbClr val="CCCCCC"/>
                </a:solidFill>
                <a:effectLst/>
                <a:latin typeface="Agave" panose="020B0509030604020203" pitchFamily="49" charset="0"/>
              </a:rPr>
              <a:t> </a:t>
            </a:r>
            <a:r>
              <a:rPr lang="en-AU" sz="3200" b="0" dirty="0" err="1">
                <a:solidFill>
                  <a:srgbClr val="9CDCFE"/>
                </a:solidFill>
                <a:effectLst/>
                <a:latin typeface="Agave" panose="020B0509030604020203" pitchFamily="49" charset="0"/>
              </a:rPr>
              <a:t>two_dim_list</a:t>
            </a:r>
            <a:r>
              <a:rPr lang="en-AU" sz="3200" b="0" dirty="0">
                <a:solidFill>
                  <a:srgbClr val="CCCCCC"/>
                </a:solidFill>
                <a:effectLst/>
                <a:latin typeface="Agave" panose="020B0509030604020203" pitchFamily="49" charset="0"/>
              </a:rPr>
              <a:t>:</a:t>
            </a:r>
          </a:p>
          <a:p>
            <a:r>
              <a:rPr lang="en-AU" sz="3200" b="0" dirty="0">
                <a:solidFill>
                  <a:srgbClr val="C586C0"/>
                </a:solidFill>
                <a:effectLst/>
                <a:latin typeface="Agave" panose="020B0509030604020203" pitchFamily="49" charset="0"/>
              </a:rPr>
              <a:t>	for</a:t>
            </a:r>
            <a:r>
              <a:rPr lang="en-AU" sz="3200" b="0" dirty="0">
                <a:solidFill>
                  <a:srgbClr val="CCCCCC"/>
                </a:solidFill>
                <a:effectLst/>
                <a:latin typeface="Agave" panose="020B0509030604020203" pitchFamily="49" charset="0"/>
              </a:rPr>
              <a:t> </a:t>
            </a:r>
            <a:r>
              <a:rPr lang="en-AU" sz="3200" b="0" dirty="0" err="1">
                <a:solidFill>
                  <a:srgbClr val="9CDCFE"/>
                </a:solidFill>
                <a:effectLst/>
                <a:latin typeface="Agave" panose="020B0509030604020203" pitchFamily="49" charset="0"/>
              </a:rPr>
              <a:t>elem</a:t>
            </a:r>
            <a:r>
              <a:rPr lang="en-AU" sz="3200" b="0" dirty="0">
                <a:solidFill>
                  <a:srgbClr val="CCCCCC"/>
                </a:solidFill>
                <a:effectLst/>
                <a:latin typeface="Agave" panose="020B0509030604020203" pitchFamily="49" charset="0"/>
              </a:rPr>
              <a:t> </a:t>
            </a:r>
            <a:r>
              <a:rPr lang="en-AU" sz="3200" b="0" dirty="0">
                <a:solidFill>
                  <a:srgbClr val="C586C0"/>
                </a:solidFill>
                <a:effectLst/>
                <a:latin typeface="Agave" panose="020B0509030604020203" pitchFamily="49" charset="0"/>
              </a:rPr>
              <a:t>in</a:t>
            </a:r>
            <a:r>
              <a:rPr lang="en-AU" sz="3200" b="0" dirty="0">
                <a:solidFill>
                  <a:srgbClr val="CCCCCC"/>
                </a:solidFill>
                <a:effectLst/>
                <a:latin typeface="Agave" panose="020B0509030604020203" pitchFamily="49" charset="0"/>
              </a:rPr>
              <a:t> </a:t>
            </a:r>
            <a:r>
              <a:rPr lang="en-AU" sz="3200" b="0" dirty="0">
                <a:solidFill>
                  <a:srgbClr val="9CDCFE"/>
                </a:solidFill>
                <a:effectLst/>
                <a:latin typeface="Agave" panose="020B0509030604020203" pitchFamily="49" charset="0"/>
              </a:rPr>
              <a:t>row</a:t>
            </a:r>
            <a:r>
              <a:rPr lang="en-AU" sz="3200" b="0" dirty="0">
                <a:solidFill>
                  <a:srgbClr val="CCCCCC"/>
                </a:solidFill>
                <a:effectLst/>
                <a:latin typeface="Agave" panose="020B0509030604020203" pitchFamily="49" charset="0"/>
              </a:rPr>
              <a:t>:</a:t>
            </a:r>
          </a:p>
          <a:p>
            <a:r>
              <a:rPr lang="en-AU" sz="3200" b="0" dirty="0">
                <a:solidFill>
                  <a:srgbClr val="DCDCAA"/>
                </a:solidFill>
                <a:effectLst/>
                <a:latin typeface="Agave" panose="020B0509030604020203" pitchFamily="49" charset="0"/>
              </a:rPr>
              <a:t>		print</a:t>
            </a:r>
            <a:r>
              <a:rPr lang="en-AU" sz="3200" b="0" dirty="0">
                <a:solidFill>
                  <a:srgbClr val="CCCCCC"/>
                </a:solidFill>
                <a:effectLst/>
                <a:latin typeface="Agave" panose="020B0509030604020203" pitchFamily="49" charset="0"/>
              </a:rPr>
              <a:t>(</a:t>
            </a:r>
            <a:r>
              <a:rPr lang="en-AU" sz="3200" b="0" dirty="0" err="1">
                <a:solidFill>
                  <a:srgbClr val="9CDCFE"/>
                </a:solidFill>
                <a:effectLst/>
                <a:latin typeface="Agave" panose="020B0509030604020203" pitchFamily="49" charset="0"/>
              </a:rPr>
              <a:t>elem</a:t>
            </a:r>
            <a:r>
              <a:rPr lang="en-AU" sz="3200" b="0" dirty="0">
                <a:solidFill>
                  <a:srgbClr val="CCCCCC"/>
                </a:solidFill>
                <a:effectLst/>
                <a:latin typeface="Agave" panose="020B0509030604020203" pitchFamily="49" charset="0"/>
              </a:rPr>
              <a:t>, </a:t>
            </a:r>
            <a:r>
              <a:rPr lang="en-AU" sz="3200" b="0" dirty="0">
                <a:solidFill>
                  <a:srgbClr val="9CDCFE"/>
                </a:solidFill>
                <a:effectLst/>
                <a:latin typeface="Agave" panose="020B0509030604020203" pitchFamily="49" charset="0"/>
              </a:rPr>
              <a:t>end</a:t>
            </a:r>
            <a:r>
              <a:rPr lang="en-AU" sz="3200" b="0" dirty="0">
                <a:solidFill>
                  <a:srgbClr val="D4D4D4"/>
                </a:solidFill>
                <a:effectLst/>
                <a:latin typeface="Agave" panose="020B0509030604020203" pitchFamily="49" charset="0"/>
              </a:rPr>
              <a:t>=</a:t>
            </a:r>
            <a:r>
              <a:rPr lang="en-AU" sz="3200" b="0" dirty="0">
                <a:solidFill>
                  <a:srgbClr val="CE9178"/>
                </a:solidFill>
                <a:effectLst/>
                <a:latin typeface="Agave" panose="020B0509030604020203" pitchFamily="49" charset="0"/>
              </a:rPr>
              <a:t>' ‘</a:t>
            </a:r>
            <a:r>
              <a:rPr lang="en-AU" sz="3200" b="0" dirty="0">
                <a:solidFill>
                  <a:srgbClr val="CCCCCC"/>
                </a:solidFill>
                <a:effectLst/>
                <a:latin typeface="Agave" panose="020B0509030604020203" pitchFamily="49" charset="0"/>
              </a:rPr>
              <a:t>)</a:t>
            </a:r>
          </a:p>
          <a:p>
            <a:r>
              <a:rPr lang="en-AU" sz="3200" b="0" dirty="0">
                <a:solidFill>
                  <a:srgbClr val="DCDCAA"/>
                </a:solidFill>
                <a:effectLst/>
                <a:latin typeface="Agave" panose="020B0509030604020203" pitchFamily="49" charset="0"/>
              </a:rPr>
              <a:t>	print</a:t>
            </a:r>
            <a:r>
              <a:rPr lang="en-AU" sz="3200" b="0" dirty="0">
                <a:solidFill>
                  <a:srgbClr val="CCCCCC"/>
                </a:solidFill>
                <a:effectLst/>
                <a:latin typeface="Agave" panose="020B0509030604020203" pitchFamily="49" charset="0"/>
              </a:rPr>
              <a:t>() </a:t>
            </a:r>
            <a:r>
              <a:rPr lang="en-AU" sz="3200" b="0" dirty="0">
                <a:solidFill>
                  <a:srgbClr val="6A9955"/>
                </a:solidFill>
                <a:effectLst/>
                <a:latin typeface="Agave" panose="020B0509030604020203" pitchFamily="49" charset="0"/>
              </a:rPr>
              <a:t># Delete me to see what I do! </a:t>
            </a:r>
            <a:endParaRPr lang="en-AU" sz="3200" b="0" dirty="0">
              <a:solidFill>
                <a:srgbClr val="CCCCCC"/>
              </a:solidFill>
              <a:effectLst/>
              <a:latin typeface="Agave" panose="020B0509030604020203" pitchFamily="49" charset="0"/>
            </a:endParaRPr>
          </a:p>
        </p:txBody>
      </p:sp>
    </p:spTree>
    <p:extLst>
      <p:ext uri="{BB962C8B-B14F-4D97-AF65-F5344CB8AC3E}">
        <p14:creationId xmlns:p14="http://schemas.microsoft.com/office/powerpoint/2010/main" val="195212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9E09-0C3C-6181-4A30-B8EA90C97261}"/>
              </a:ext>
            </a:extLst>
          </p:cNvPr>
          <p:cNvSpPr>
            <a:spLocks noGrp="1"/>
          </p:cNvSpPr>
          <p:nvPr>
            <p:ph type="title"/>
          </p:nvPr>
        </p:nvSpPr>
        <p:spPr/>
        <p:txBody>
          <a:bodyPr/>
          <a:lstStyle/>
          <a:p>
            <a:r>
              <a:rPr lang="en-US" dirty="0"/>
              <a:t>Iteratively created a rows x cols list</a:t>
            </a:r>
          </a:p>
        </p:txBody>
      </p:sp>
      <p:sp>
        <p:nvSpPr>
          <p:cNvPr id="6" name="TextBox 5">
            <a:extLst>
              <a:ext uri="{FF2B5EF4-FFF2-40B4-BE49-F238E27FC236}">
                <a16:creationId xmlns:a16="http://schemas.microsoft.com/office/drawing/2014/main" id="{035F6DAE-DD0D-05CB-A157-A98A04BE4897}"/>
              </a:ext>
            </a:extLst>
          </p:cNvPr>
          <p:cNvSpPr txBox="1"/>
          <p:nvPr/>
        </p:nvSpPr>
        <p:spPr>
          <a:xfrm>
            <a:off x="609600" y="1907739"/>
            <a:ext cx="13773150" cy="3539430"/>
          </a:xfrm>
          <a:prstGeom prst="rect">
            <a:avLst/>
          </a:prstGeom>
          <a:noFill/>
        </p:spPr>
        <p:txBody>
          <a:bodyPr wrap="square">
            <a:spAutoFit/>
          </a:bodyPr>
          <a:lstStyle/>
          <a:p>
            <a:r>
              <a:rPr lang="en-AU" sz="2800" b="0" dirty="0">
                <a:solidFill>
                  <a:srgbClr val="9CDCFE"/>
                </a:solidFill>
                <a:effectLst/>
                <a:latin typeface="Agave" panose="020B0509030604020203" pitchFamily="49" charset="0"/>
              </a:rPr>
              <a:t>rows</a:t>
            </a:r>
            <a:r>
              <a:rPr lang="en-AU" sz="2800" b="0" dirty="0">
                <a:solidFill>
                  <a:srgbClr val="CCCCCC"/>
                </a:solidFill>
                <a:effectLst/>
                <a:latin typeface="Agave" panose="020B0509030604020203" pitchFamily="49" charset="0"/>
              </a:rPr>
              <a:t>, </a:t>
            </a:r>
            <a:r>
              <a:rPr lang="en-AU" sz="2800" b="0" dirty="0">
                <a:solidFill>
                  <a:srgbClr val="9CDCFE"/>
                </a:solidFill>
                <a:effectLst/>
                <a:latin typeface="Agave" panose="020B0509030604020203" pitchFamily="49" charset="0"/>
              </a:rPr>
              <a:t>cols</a:t>
            </a:r>
            <a:r>
              <a:rPr lang="en-AU" sz="2800" b="0" dirty="0">
                <a:solidFill>
                  <a:srgbClr val="CCCCCC"/>
                </a:solidFill>
                <a:effectLst/>
                <a:latin typeface="Agave" panose="020B0509030604020203" pitchFamily="49" charset="0"/>
              </a:rPr>
              <a:t> </a:t>
            </a:r>
            <a:r>
              <a:rPr lang="en-AU" sz="2800" b="0" dirty="0">
                <a:solidFill>
                  <a:srgbClr val="D4D4D4"/>
                </a:solidFill>
                <a:effectLst/>
                <a:latin typeface="Agave" panose="020B0509030604020203" pitchFamily="49" charset="0"/>
              </a:rPr>
              <a:t>=</a:t>
            </a:r>
            <a:r>
              <a:rPr lang="en-AU" sz="2800" b="0" dirty="0">
                <a:solidFill>
                  <a:srgbClr val="CCCCCC"/>
                </a:solidFill>
                <a:effectLst/>
                <a:latin typeface="Agave" panose="020B0509030604020203" pitchFamily="49" charset="0"/>
              </a:rPr>
              <a:t> </a:t>
            </a:r>
            <a:r>
              <a:rPr lang="en-AU" sz="2800" b="0" dirty="0">
                <a:solidFill>
                  <a:srgbClr val="B5CEA8"/>
                </a:solidFill>
                <a:effectLst/>
                <a:latin typeface="Agave" panose="020B0509030604020203" pitchFamily="49" charset="0"/>
              </a:rPr>
              <a:t>3</a:t>
            </a:r>
            <a:r>
              <a:rPr lang="en-AU" sz="2800" b="0" dirty="0">
                <a:solidFill>
                  <a:srgbClr val="CCCCCC"/>
                </a:solidFill>
                <a:effectLst/>
                <a:latin typeface="Agave" panose="020B0509030604020203" pitchFamily="49" charset="0"/>
              </a:rPr>
              <a:t>, </a:t>
            </a:r>
            <a:r>
              <a:rPr lang="en-AU" sz="2800" b="0" dirty="0">
                <a:solidFill>
                  <a:srgbClr val="B5CEA8"/>
                </a:solidFill>
                <a:effectLst/>
                <a:latin typeface="Agave" panose="020B0509030604020203" pitchFamily="49" charset="0"/>
              </a:rPr>
              <a:t>3</a:t>
            </a:r>
            <a:r>
              <a:rPr lang="en-AU" sz="2800" b="0" dirty="0">
                <a:solidFill>
                  <a:srgbClr val="CCCCCC"/>
                </a:solidFill>
                <a:effectLst/>
                <a:latin typeface="Agave" panose="020B0509030604020203" pitchFamily="49" charset="0"/>
              </a:rPr>
              <a:t> </a:t>
            </a:r>
            <a:r>
              <a:rPr lang="en-AU" sz="2800" b="0" dirty="0">
                <a:solidFill>
                  <a:srgbClr val="6A9955"/>
                </a:solidFill>
                <a:effectLst/>
                <a:latin typeface="Agave" panose="020B0509030604020203" pitchFamily="49" charset="0"/>
              </a:rPr>
              <a:t># define the size of your 2D list</a:t>
            </a:r>
            <a:endParaRPr lang="en-AU" sz="2800" b="0" dirty="0">
              <a:solidFill>
                <a:srgbClr val="CCCCCC"/>
              </a:solidFill>
              <a:effectLst/>
              <a:latin typeface="Agave" panose="020B0509030604020203" pitchFamily="49" charset="0"/>
            </a:endParaRPr>
          </a:p>
          <a:p>
            <a:r>
              <a:rPr lang="en-AU" sz="2800" b="0" dirty="0" err="1">
                <a:solidFill>
                  <a:srgbClr val="9CDCFE"/>
                </a:solidFill>
                <a:effectLst/>
                <a:latin typeface="Agave" panose="020B0509030604020203" pitchFamily="49" charset="0"/>
              </a:rPr>
              <a:t>two_dim_list</a:t>
            </a:r>
            <a:r>
              <a:rPr lang="en-AU" sz="2800" b="0" dirty="0">
                <a:solidFill>
                  <a:srgbClr val="CCCCCC"/>
                </a:solidFill>
                <a:effectLst/>
                <a:latin typeface="Agave" panose="020B0509030604020203" pitchFamily="49" charset="0"/>
              </a:rPr>
              <a:t> </a:t>
            </a:r>
            <a:r>
              <a:rPr lang="en-AU" sz="2800" b="0" dirty="0">
                <a:solidFill>
                  <a:srgbClr val="D4D4D4"/>
                </a:solidFill>
                <a:effectLst/>
                <a:latin typeface="Agave" panose="020B0509030604020203" pitchFamily="49" charset="0"/>
              </a:rPr>
              <a:t>=</a:t>
            </a:r>
            <a:r>
              <a:rPr lang="en-AU" sz="2800" b="0" dirty="0">
                <a:solidFill>
                  <a:srgbClr val="CCCCCC"/>
                </a:solidFill>
                <a:effectLst/>
                <a:latin typeface="Agave" panose="020B0509030604020203" pitchFamily="49" charset="0"/>
              </a:rPr>
              <a:t> []</a:t>
            </a:r>
          </a:p>
          <a:p>
            <a:r>
              <a:rPr lang="en-AU" sz="2800" b="0" dirty="0">
                <a:solidFill>
                  <a:srgbClr val="C586C0"/>
                </a:solidFill>
                <a:effectLst/>
                <a:latin typeface="Agave" panose="020B0509030604020203" pitchFamily="49" charset="0"/>
              </a:rPr>
              <a:t>for</a:t>
            </a:r>
            <a:r>
              <a:rPr lang="en-AU" sz="2800" b="0" dirty="0">
                <a:solidFill>
                  <a:srgbClr val="CCCCCC"/>
                </a:solidFill>
                <a:effectLst/>
                <a:latin typeface="Agave" panose="020B0509030604020203" pitchFamily="49" charset="0"/>
              </a:rPr>
              <a:t> </a:t>
            </a:r>
            <a:r>
              <a:rPr lang="en-AU" sz="2800" b="0" dirty="0" err="1">
                <a:solidFill>
                  <a:srgbClr val="9CDCFE"/>
                </a:solidFill>
                <a:effectLst/>
                <a:latin typeface="Agave" panose="020B0509030604020203" pitchFamily="49" charset="0"/>
              </a:rPr>
              <a:t>i</a:t>
            </a:r>
            <a:r>
              <a:rPr lang="en-AU" sz="2800" b="0" dirty="0">
                <a:solidFill>
                  <a:srgbClr val="CCCCCC"/>
                </a:solidFill>
                <a:effectLst/>
                <a:latin typeface="Agave" panose="020B0509030604020203" pitchFamily="49" charset="0"/>
              </a:rPr>
              <a:t> </a:t>
            </a:r>
            <a:r>
              <a:rPr lang="en-AU" sz="2800" b="0" dirty="0">
                <a:solidFill>
                  <a:srgbClr val="C586C0"/>
                </a:solidFill>
                <a:effectLst/>
                <a:latin typeface="Agave" panose="020B0509030604020203" pitchFamily="49" charset="0"/>
              </a:rPr>
              <a:t>in</a:t>
            </a:r>
            <a:r>
              <a:rPr lang="en-AU" sz="2800" b="0" dirty="0">
                <a:solidFill>
                  <a:srgbClr val="CCCCCC"/>
                </a:solidFill>
                <a:effectLst/>
                <a:latin typeface="Agave" panose="020B0509030604020203" pitchFamily="49" charset="0"/>
              </a:rPr>
              <a:t> </a:t>
            </a:r>
            <a:r>
              <a:rPr lang="en-AU" sz="2800" b="0" dirty="0">
                <a:solidFill>
                  <a:srgbClr val="4EC9B0"/>
                </a:solidFill>
                <a:effectLst/>
                <a:latin typeface="Agave" panose="020B0509030604020203" pitchFamily="49" charset="0"/>
              </a:rPr>
              <a:t>range</a:t>
            </a:r>
            <a:r>
              <a:rPr lang="en-AU" sz="2800" b="0" dirty="0">
                <a:solidFill>
                  <a:srgbClr val="CCCCCC"/>
                </a:solidFill>
                <a:effectLst/>
                <a:latin typeface="Agave" panose="020B0509030604020203" pitchFamily="49" charset="0"/>
              </a:rPr>
              <a:t>(</a:t>
            </a:r>
            <a:r>
              <a:rPr lang="en-AU" sz="2800" b="0" dirty="0">
                <a:solidFill>
                  <a:srgbClr val="9CDCFE"/>
                </a:solidFill>
                <a:effectLst/>
                <a:latin typeface="Agave" panose="020B0509030604020203" pitchFamily="49" charset="0"/>
              </a:rPr>
              <a:t>rows</a:t>
            </a:r>
            <a:r>
              <a:rPr lang="en-AU" sz="2800" b="0" dirty="0">
                <a:solidFill>
                  <a:srgbClr val="CCCCCC"/>
                </a:solidFill>
                <a:effectLst/>
                <a:latin typeface="Agave" panose="020B0509030604020203" pitchFamily="49" charset="0"/>
              </a:rPr>
              <a:t>):</a:t>
            </a:r>
          </a:p>
          <a:p>
            <a:r>
              <a:rPr lang="en-AU" sz="2800" b="0" dirty="0">
                <a:solidFill>
                  <a:srgbClr val="9CDCFE"/>
                </a:solidFill>
                <a:effectLst/>
                <a:latin typeface="Agave" panose="020B0509030604020203" pitchFamily="49" charset="0"/>
              </a:rPr>
              <a:t>	row</a:t>
            </a:r>
            <a:r>
              <a:rPr lang="en-AU" sz="2800" b="0" dirty="0">
                <a:solidFill>
                  <a:srgbClr val="CCCCCC"/>
                </a:solidFill>
                <a:effectLst/>
                <a:latin typeface="Agave" panose="020B0509030604020203" pitchFamily="49" charset="0"/>
              </a:rPr>
              <a:t> </a:t>
            </a:r>
            <a:r>
              <a:rPr lang="en-AU" sz="2800" b="0" dirty="0">
                <a:solidFill>
                  <a:srgbClr val="D4D4D4"/>
                </a:solidFill>
                <a:effectLst/>
                <a:latin typeface="Agave" panose="020B0509030604020203" pitchFamily="49" charset="0"/>
              </a:rPr>
              <a:t>=</a:t>
            </a:r>
            <a:r>
              <a:rPr lang="en-AU" sz="2800" b="0" dirty="0">
                <a:solidFill>
                  <a:srgbClr val="CCCCCC"/>
                </a:solidFill>
                <a:effectLst/>
                <a:latin typeface="Agave" panose="020B0509030604020203" pitchFamily="49" charset="0"/>
              </a:rPr>
              <a:t> []</a:t>
            </a:r>
          </a:p>
          <a:p>
            <a:r>
              <a:rPr lang="en-AU" sz="2800" b="0" dirty="0">
                <a:solidFill>
                  <a:srgbClr val="C586C0"/>
                </a:solidFill>
                <a:effectLst/>
                <a:latin typeface="Agave" panose="020B0509030604020203" pitchFamily="49" charset="0"/>
              </a:rPr>
              <a:t>	for</a:t>
            </a:r>
            <a:r>
              <a:rPr lang="en-AU" sz="2800" b="0" dirty="0">
                <a:solidFill>
                  <a:srgbClr val="CCCCCC"/>
                </a:solidFill>
                <a:effectLst/>
                <a:latin typeface="Agave" panose="020B0509030604020203" pitchFamily="49" charset="0"/>
              </a:rPr>
              <a:t> </a:t>
            </a:r>
            <a:r>
              <a:rPr lang="en-AU" sz="2800" b="0" dirty="0">
                <a:solidFill>
                  <a:srgbClr val="9CDCFE"/>
                </a:solidFill>
                <a:effectLst/>
                <a:latin typeface="Agave" panose="020B0509030604020203" pitchFamily="49" charset="0"/>
              </a:rPr>
              <a:t>j</a:t>
            </a:r>
            <a:r>
              <a:rPr lang="en-AU" sz="2800" b="0" dirty="0">
                <a:solidFill>
                  <a:srgbClr val="CCCCCC"/>
                </a:solidFill>
                <a:effectLst/>
                <a:latin typeface="Agave" panose="020B0509030604020203" pitchFamily="49" charset="0"/>
              </a:rPr>
              <a:t> </a:t>
            </a:r>
            <a:r>
              <a:rPr lang="en-AU" sz="2800" b="0" dirty="0">
                <a:solidFill>
                  <a:srgbClr val="C586C0"/>
                </a:solidFill>
                <a:effectLst/>
                <a:latin typeface="Agave" panose="020B0509030604020203" pitchFamily="49" charset="0"/>
              </a:rPr>
              <a:t>in</a:t>
            </a:r>
            <a:r>
              <a:rPr lang="en-AU" sz="2800" b="0" dirty="0">
                <a:solidFill>
                  <a:srgbClr val="CCCCCC"/>
                </a:solidFill>
                <a:effectLst/>
                <a:latin typeface="Agave" panose="020B0509030604020203" pitchFamily="49" charset="0"/>
              </a:rPr>
              <a:t> </a:t>
            </a:r>
            <a:r>
              <a:rPr lang="en-AU" sz="2800" b="0" dirty="0">
                <a:solidFill>
                  <a:srgbClr val="4EC9B0"/>
                </a:solidFill>
                <a:effectLst/>
                <a:latin typeface="Agave" panose="020B0509030604020203" pitchFamily="49" charset="0"/>
              </a:rPr>
              <a:t>range</a:t>
            </a:r>
            <a:r>
              <a:rPr lang="en-AU" sz="2800" b="0" dirty="0">
                <a:solidFill>
                  <a:srgbClr val="CCCCCC"/>
                </a:solidFill>
                <a:effectLst/>
                <a:latin typeface="Agave" panose="020B0509030604020203" pitchFamily="49" charset="0"/>
              </a:rPr>
              <a:t>(</a:t>
            </a:r>
            <a:r>
              <a:rPr lang="en-AU" sz="2800" b="0" dirty="0">
                <a:solidFill>
                  <a:srgbClr val="9CDCFE"/>
                </a:solidFill>
                <a:effectLst/>
                <a:latin typeface="Agave" panose="020B0509030604020203" pitchFamily="49" charset="0"/>
              </a:rPr>
              <a:t>cols</a:t>
            </a:r>
            <a:r>
              <a:rPr lang="en-AU" sz="2800" b="0" dirty="0">
                <a:solidFill>
                  <a:srgbClr val="CCCCCC"/>
                </a:solidFill>
                <a:effectLst/>
                <a:latin typeface="Agave" panose="020B0509030604020203" pitchFamily="49" charset="0"/>
              </a:rPr>
              <a:t>):</a:t>
            </a:r>
          </a:p>
          <a:p>
            <a:r>
              <a:rPr lang="en-AU" sz="2800" b="0" dirty="0">
                <a:solidFill>
                  <a:srgbClr val="9CDCFE"/>
                </a:solidFill>
                <a:effectLst/>
                <a:latin typeface="Agave" panose="020B0509030604020203" pitchFamily="49" charset="0"/>
              </a:rPr>
              <a:t>		</a:t>
            </a:r>
            <a:r>
              <a:rPr lang="en-AU" sz="2800" b="0" dirty="0" err="1">
                <a:solidFill>
                  <a:srgbClr val="9CDCFE"/>
                </a:solidFill>
                <a:effectLst/>
                <a:latin typeface="Agave" panose="020B0509030604020203" pitchFamily="49" charset="0"/>
              </a:rPr>
              <a:t>row</a:t>
            </a:r>
            <a:r>
              <a:rPr lang="en-AU" sz="2800" b="0" dirty="0" err="1">
                <a:solidFill>
                  <a:srgbClr val="CCCCCC"/>
                </a:solidFill>
                <a:effectLst/>
                <a:latin typeface="Agave" panose="020B0509030604020203" pitchFamily="49" charset="0"/>
              </a:rPr>
              <a:t>.</a:t>
            </a:r>
            <a:r>
              <a:rPr lang="en-AU" sz="2800" b="0" dirty="0" err="1">
                <a:solidFill>
                  <a:srgbClr val="DCDCAA"/>
                </a:solidFill>
                <a:effectLst/>
                <a:latin typeface="Agave" panose="020B0509030604020203" pitchFamily="49" charset="0"/>
              </a:rPr>
              <a:t>append</a:t>
            </a:r>
            <a:r>
              <a:rPr lang="en-AU" sz="2800" b="0" dirty="0">
                <a:solidFill>
                  <a:srgbClr val="CCCCCC"/>
                </a:solidFill>
                <a:effectLst/>
                <a:latin typeface="Agave" panose="020B0509030604020203" pitchFamily="49" charset="0"/>
              </a:rPr>
              <a:t>((</a:t>
            </a:r>
            <a:r>
              <a:rPr lang="en-AU" sz="2800" b="0" dirty="0">
                <a:solidFill>
                  <a:srgbClr val="9CDCFE"/>
                </a:solidFill>
                <a:effectLst/>
                <a:latin typeface="Agave" panose="020B0509030604020203" pitchFamily="49" charset="0"/>
              </a:rPr>
              <a:t>i</a:t>
            </a:r>
            <a:r>
              <a:rPr lang="en-AU" sz="2800" b="0" dirty="0">
                <a:solidFill>
                  <a:srgbClr val="D4D4D4"/>
                </a:solidFill>
                <a:effectLst/>
                <a:latin typeface="Agave" panose="020B0509030604020203" pitchFamily="49" charset="0"/>
              </a:rPr>
              <a:t>+</a:t>
            </a:r>
            <a:r>
              <a:rPr lang="en-AU" sz="2800" b="0" dirty="0">
                <a:solidFill>
                  <a:srgbClr val="B5CEA8"/>
                </a:solidFill>
                <a:effectLst/>
                <a:latin typeface="Agave" panose="020B0509030604020203" pitchFamily="49" charset="0"/>
              </a:rPr>
              <a:t>1</a:t>
            </a:r>
            <a:r>
              <a:rPr lang="en-AU" sz="2800" b="0" dirty="0">
                <a:solidFill>
                  <a:srgbClr val="CCCCCC"/>
                </a:solidFill>
                <a:effectLst/>
                <a:latin typeface="Agave" panose="020B0509030604020203" pitchFamily="49" charset="0"/>
              </a:rPr>
              <a:t>)</a:t>
            </a:r>
            <a:r>
              <a:rPr lang="en-AU" sz="2800" b="0" dirty="0">
                <a:solidFill>
                  <a:srgbClr val="D4D4D4"/>
                </a:solidFill>
                <a:effectLst/>
                <a:latin typeface="Agave" panose="020B0509030604020203" pitchFamily="49" charset="0"/>
              </a:rPr>
              <a:t>*</a:t>
            </a:r>
            <a:r>
              <a:rPr lang="en-AU" sz="2800" b="0" dirty="0">
                <a:solidFill>
                  <a:srgbClr val="CCCCCC"/>
                </a:solidFill>
                <a:effectLst/>
                <a:latin typeface="Agave" panose="020B0509030604020203" pitchFamily="49" charset="0"/>
              </a:rPr>
              <a:t>(</a:t>
            </a:r>
            <a:r>
              <a:rPr lang="en-AU" sz="2800" b="0" dirty="0">
                <a:solidFill>
                  <a:srgbClr val="9CDCFE"/>
                </a:solidFill>
                <a:effectLst/>
                <a:latin typeface="Agave" panose="020B0509030604020203" pitchFamily="49" charset="0"/>
              </a:rPr>
              <a:t>j</a:t>
            </a:r>
            <a:r>
              <a:rPr lang="en-AU" sz="2800" b="0" dirty="0">
                <a:solidFill>
                  <a:srgbClr val="D4D4D4"/>
                </a:solidFill>
                <a:effectLst/>
                <a:latin typeface="Agave" panose="020B0509030604020203" pitchFamily="49" charset="0"/>
              </a:rPr>
              <a:t>+</a:t>
            </a:r>
            <a:r>
              <a:rPr lang="en-AU" sz="2800" b="0" dirty="0">
                <a:solidFill>
                  <a:srgbClr val="B5CEA8"/>
                </a:solidFill>
                <a:effectLst/>
                <a:latin typeface="Agave" panose="020B0509030604020203" pitchFamily="49" charset="0"/>
              </a:rPr>
              <a:t>1</a:t>
            </a:r>
            <a:r>
              <a:rPr lang="en-AU" sz="2800" b="0" dirty="0">
                <a:solidFill>
                  <a:srgbClr val="CCCCCC"/>
                </a:solidFill>
                <a:effectLst/>
                <a:latin typeface="Agave" panose="020B0509030604020203" pitchFamily="49" charset="0"/>
              </a:rPr>
              <a:t>))	</a:t>
            </a:r>
          </a:p>
          <a:p>
            <a:r>
              <a:rPr lang="en-AU" sz="2800" b="0" dirty="0">
                <a:solidFill>
                  <a:srgbClr val="9CDCFE"/>
                </a:solidFill>
                <a:effectLst/>
                <a:latin typeface="Agave" panose="020B0509030604020203" pitchFamily="49" charset="0"/>
              </a:rPr>
              <a:t>	</a:t>
            </a:r>
            <a:r>
              <a:rPr lang="en-AU" sz="2800" b="0" dirty="0" err="1">
                <a:solidFill>
                  <a:srgbClr val="9CDCFE"/>
                </a:solidFill>
                <a:effectLst/>
                <a:latin typeface="Agave" panose="020B0509030604020203" pitchFamily="49" charset="0"/>
              </a:rPr>
              <a:t>two_dim_list</a:t>
            </a:r>
            <a:r>
              <a:rPr lang="en-AU" sz="2800" b="0" dirty="0" err="1">
                <a:solidFill>
                  <a:srgbClr val="CCCCCC"/>
                </a:solidFill>
                <a:effectLst/>
                <a:latin typeface="Agave" panose="020B0509030604020203" pitchFamily="49" charset="0"/>
              </a:rPr>
              <a:t>.</a:t>
            </a:r>
            <a:r>
              <a:rPr lang="en-AU" sz="2800" b="0" dirty="0" err="1">
                <a:solidFill>
                  <a:srgbClr val="DCDCAA"/>
                </a:solidFill>
                <a:effectLst/>
                <a:latin typeface="Agave" panose="020B0509030604020203" pitchFamily="49" charset="0"/>
              </a:rPr>
              <a:t>append</a:t>
            </a:r>
            <a:r>
              <a:rPr lang="en-AU" sz="2800" b="0" dirty="0">
                <a:solidFill>
                  <a:srgbClr val="CCCCCC"/>
                </a:solidFill>
                <a:effectLst/>
                <a:latin typeface="Agave" panose="020B0509030604020203" pitchFamily="49" charset="0"/>
              </a:rPr>
              <a:t>(</a:t>
            </a:r>
            <a:r>
              <a:rPr lang="en-AU" sz="2800" b="0" dirty="0">
                <a:solidFill>
                  <a:srgbClr val="9CDCFE"/>
                </a:solidFill>
                <a:effectLst/>
                <a:latin typeface="Agave" panose="020B0509030604020203" pitchFamily="49" charset="0"/>
              </a:rPr>
              <a:t>row</a:t>
            </a:r>
            <a:r>
              <a:rPr lang="en-AU" sz="2800" b="0" dirty="0">
                <a:solidFill>
                  <a:srgbClr val="CCCCCC"/>
                </a:solidFill>
                <a:effectLst/>
                <a:latin typeface="Agave" panose="020B0509030604020203" pitchFamily="49" charset="0"/>
              </a:rPr>
              <a:t>)</a:t>
            </a:r>
          </a:p>
          <a:p>
            <a:r>
              <a:rPr lang="en-AU" sz="2800" b="0" dirty="0">
                <a:solidFill>
                  <a:srgbClr val="DCDCAA"/>
                </a:solidFill>
                <a:effectLst/>
                <a:latin typeface="Agave" panose="020B0509030604020203" pitchFamily="49" charset="0"/>
              </a:rPr>
              <a:t>print</a:t>
            </a:r>
            <a:r>
              <a:rPr lang="en-AU" sz="2800" b="0" dirty="0">
                <a:solidFill>
                  <a:srgbClr val="CCCCCC"/>
                </a:solidFill>
                <a:effectLst/>
                <a:latin typeface="Agave" panose="020B0509030604020203" pitchFamily="49" charset="0"/>
              </a:rPr>
              <a:t>(</a:t>
            </a:r>
            <a:r>
              <a:rPr lang="en-AU" sz="2800" b="0" dirty="0" err="1">
                <a:solidFill>
                  <a:srgbClr val="9CDCFE"/>
                </a:solidFill>
                <a:effectLst/>
                <a:latin typeface="Agave" panose="020B0509030604020203" pitchFamily="49" charset="0"/>
              </a:rPr>
              <a:t>two_dim_list</a:t>
            </a:r>
            <a:r>
              <a:rPr lang="en-AU" sz="2800" b="0" dirty="0">
                <a:solidFill>
                  <a:srgbClr val="CCCCCC"/>
                </a:solidFill>
                <a:effectLst/>
                <a:latin typeface="Agave" panose="020B0509030604020203" pitchFamily="49" charset="0"/>
              </a:rPr>
              <a:t>) </a:t>
            </a:r>
            <a:r>
              <a:rPr lang="en-AU" sz="2800" b="0" dirty="0">
                <a:solidFill>
                  <a:srgbClr val="6A9955"/>
                </a:solidFill>
                <a:effectLst/>
                <a:latin typeface="Agave" panose="020B0509030604020203" pitchFamily="49" charset="0"/>
              </a:rPr>
              <a:t># prints: [[1, 2, 3], [2, 4, 6], [3, 6, 9]]</a:t>
            </a:r>
            <a:endParaRPr lang="en-AU" sz="2800" b="0" dirty="0">
              <a:solidFill>
                <a:srgbClr val="CCCCCC"/>
              </a:solidFill>
              <a:effectLst/>
              <a:latin typeface="Agave" panose="020B0509030604020203" pitchFamily="49" charset="0"/>
            </a:endParaRPr>
          </a:p>
        </p:txBody>
      </p:sp>
    </p:spTree>
    <p:extLst>
      <p:ext uri="{BB962C8B-B14F-4D97-AF65-F5344CB8AC3E}">
        <p14:creationId xmlns:p14="http://schemas.microsoft.com/office/powerpoint/2010/main" val="211099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956A-0506-2D4D-5246-7597B6A9DAB7}"/>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60374C0D-D541-54F3-A2EF-F048D8ACFD72}"/>
              </a:ext>
            </a:extLst>
          </p:cNvPr>
          <p:cNvSpPr>
            <a:spLocks noGrp="1"/>
          </p:cNvSpPr>
          <p:nvPr>
            <p:ph idx="1"/>
          </p:nvPr>
        </p:nvSpPr>
        <p:spPr/>
        <p:txBody>
          <a:bodyPr/>
          <a:lstStyle/>
          <a:p>
            <a:r>
              <a:rPr lang="en-US" dirty="0"/>
              <a:t>Iteration is slow in Python (and most interpreted languages)</a:t>
            </a:r>
          </a:p>
          <a:p>
            <a:r>
              <a:rPr lang="en-US" dirty="0"/>
              <a:t>Think of some of the examples we gave: </a:t>
            </a:r>
          </a:p>
          <a:p>
            <a:pPr lvl="1"/>
            <a:r>
              <a:rPr lang="en-US" dirty="0"/>
              <a:t>High-res images</a:t>
            </a:r>
          </a:p>
          <a:p>
            <a:pPr lvl="1"/>
            <a:r>
              <a:rPr lang="en-US" dirty="0"/>
              <a:t>Complex data analysis</a:t>
            </a:r>
          </a:p>
          <a:p>
            <a:pPr lvl="1"/>
            <a:r>
              <a:rPr lang="en-US" dirty="0"/>
              <a:t>Remember in python E.V.R.Y.THING is an object</a:t>
            </a:r>
          </a:p>
          <a:p>
            <a:pPr lvl="1"/>
            <a:r>
              <a:rPr lang="en-US" dirty="0"/>
              <a:t>Not good, right?!</a:t>
            </a:r>
          </a:p>
          <a:p>
            <a:pPr lvl="1"/>
            <a:endParaRPr lang="en-US" dirty="0"/>
          </a:p>
        </p:txBody>
      </p:sp>
    </p:spTree>
    <p:extLst>
      <p:ext uri="{BB962C8B-B14F-4D97-AF65-F5344CB8AC3E}">
        <p14:creationId xmlns:p14="http://schemas.microsoft.com/office/powerpoint/2010/main" val="39080201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MS Availabilities&amp;#x0D;&amp;#x0A;Overview&amp;quot;&quot;/&gt;&lt;property id=&quot;20307&quot; value=&quot;256&quot;/&gt;&lt;/object&gt;&lt;object type=&quot;3&quot; unique_id=&quot;10005&quot;&gt;&lt;property id=&quot;20148&quot; value=&quot;5&quot;/&gt;&lt;property id=&quot;20300&quot; value=&quot;Slide 2&quot;/&gt;&lt;property id=&quot;20307&quot; value=&quot;257&quot;/&gt;&lt;/object&gt;&lt;object type=&quot;3&quot; unique_id=&quot;10006&quot;&gt;&lt;property id=&quot;20148&quot; value=&quot;5&quot;/&gt;&lt;property id=&quot;20300&quot; value=&quot;Slide 3 - &amp;quot;&amp;#x0D;&amp;#x0A;Course Availabilities&amp;quot;&quot;/&gt;&lt;property id=&quot;20307&quot; value=&quot;261&quot;/&gt;&lt;/object&gt;&lt;object type=&quot;3&quot; unique_id=&quot;10007&quot;&gt;&lt;property id=&quot;20148&quot; value=&quot;5&quot;/&gt;&lt;property id=&quot;20300&quot; value=&quot;Slide 4 - &amp;quot;Intake Calendars&amp;quot;&quot;/&gt;&lt;property id=&quot;20307&quot; value=&quot;264&quot;/&gt;&lt;/object&gt;&lt;object type=&quot;3&quot; unique_id=&quot;10008&quot;&gt;&lt;property id=&quot;20148&quot; value=&quot;5&quot;/&gt;&lt;property id=&quot;20300&quot; value=&quot;Slide 5 - &amp;quot;&amp;#x0D;&amp;#x0A;Unit Availabilities&amp;quot;&quot;/&gt;&lt;property id=&quot;20307&quot; value=&quot;259&quot;/&gt;&lt;/object&gt;&lt;object type=&quot;3&quot; unique_id=&quot;10009&quot;&gt;&lt;property id=&quot;20148&quot; value=&quot;5&quot;/&gt;&lt;property id=&quot;20300&quot; value=&quot;Slide 6 - &amp;quot;&amp;#x0D;&amp;#x0A;Unit Availabilities&amp;quot;&quot;/&gt;&lt;property id=&quot;20307&quot; value=&quot;260&quot;/&gt;&lt;/object&gt;&lt;object type=&quot;3&quot; unique_id=&quot;10010&quot;&gt;&lt;property id=&quot;20148&quot; value=&quot;5&quot;/&gt;&lt;property id=&quot;20300&quot; value=&quot;Slide 7 - &amp;quot;Enrolment Calendars&amp;quot;&quot;/&gt;&lt;property id=&quot;20307&quot; value=&quot;265&quot;/&gt;&lt;/object&gt;&lt;object type=&quot;3&quot; unique_id=&quot;10011&quot;&gt;&lt;property id=&quot;20148&quot; value=&quot;5&quot;/&gt;&lt;property id=&quot;20300&quot; value=&quot;Slide 8 - &amp;quot;Business Guidelines&amp;quot;&quot;/&gt;&lt;property id=&quot;20307&quot; value=&quot;268&quot;/&gt;&lt;/object&gt;&lt;object type=&quot;3&quot; unique_id=&quot;10012&quot;&gt;&lt;property id=&quot;20148&quot; value=&quot;5&quot;/&gt;&lt;property id=&quot;20300&quot; value=&quot;Slide 9 - &amp;quot;Business Guidelines&amp;quot;&quot;/&gt;&lt;property id=&quot;20307&quot; value=&quot;269&quot;/&gt;&lt;/object&gt;&lt;object type=&quot;3&quot; unique_id=&quot;10013&quot;&gt;&lt;property id=&quot;20148&quot; value=&quot;5&quot;/&gt;&lt;property id=&quot;20300&quot; value=&quot;Slide 10 - &amp;quot;Business Considerations&amp;quot;&quot;/&gt;&lt;property id=&quot;20307&quot; value=&quot;262&quot;/&gt;&lt;/object&gt;&lt;object type=&quot;3&quot; unique_id=&quot;10014&quot;&gt;&lt;property id=&quot;20148&quot; value=&quot;5&quot;/&gt;&lt;property id=&quot;20300&quot; value=&quot;Slide 11 - &amp;quot;Availabilities tasks&amp;quot;&quot;/&gt;&lt;property id=&quot;20307&quot; value=&quot;266&quot;/&gt;&lt;/object&gt;&lt;object type=&quot;3&quot; unique_id=&quot;10015&quot;&gt;&lt;property id=&quot;20148&quot; value=&quot;5&quot;/&gt;&lt;property id=&quot;20300&quot; value=&quot;Slide 12 - &amp;quot;Availabilities Template&amp;quot;&quot;/&gt;&lt;property id=&quot;20307&quot; value=&quot;267&quot;/&gt;&lt;/object&gt;&lt;object type=&quot;3&quot; unique_id=&quot;10016&quot;&gt;&lt;property id=&quot;20148&quot; value=&quot;5&quot;/&gt;&lt;property id=&quot;20300&quot; value=&quot;Slide 13 - &amp;quot;Timetabling&amp;quot;&quot;/&gt;&lt;property id=&quot;20307&quot; value=&quot;263&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AF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MT-Presentation-HD-1920x1080-AJG-V2020.07.01.potx" id="{3EDD48A2-5C86-4826-A34B-3DD4694D6775}" vid="{2EDC81D3-35B6-4E09-B25C-3248DC8F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82CBA738D00D4AAC9330883AE1DA78" ma:contentTypeVersion="33" ma:contentTypeDescription="Create a new document." ma:contentTypeScope="" ma:versionID="8e47dcab4e34a32242880baf61f0a73d">
  <xsd:schema xmlns:xsd="http://www.w3.org/2001/XMLSchema" xmlns:xs="http://www.w3.org/2001/XMLSchema" xmlns:p="http://schemas.microsoft.com/office/2006/metadata/properties" xmlns:ns3="3936cbe9-feea-4685-b03c-7f8d09c550f1" xmlns:ns4="833ce3ab-d172-455c-9989-f10facae9784" targetNamespace="http://schemas.microsoft.com/office/2006/metadata/properties" ma:root="true" ma:fieldsID="174389be43a91ce68753c33b6ac99b4e" ns3:_="" ns4:_="">
    <xsd:import namespace="3936cbe9-feea-4685-b03c-7f8d09c550f1"/>
    <xsd:import namespace="833ce3ab-d172-455c-9989-f10facae978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Teachers" minOccurs="0"/>
                <xsd:element ref="ns4:Students" minOccurs="0"/>
                <xsd:element ref="ns4:Student_Groups" minOccurs="0"/>
                <xsd:element ref="ns4:Distribution_Groups" minOccurs="0"/>
                <xsd:element ref="ns4:LMS_Mapping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IsNotebookLock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36cbe9-feea-4685-b03c-7f8d09c550f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3ce3ab-d172-455c-9989-f10facae978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NotebookType" ma:index="21" nillable="true" ma:displayName="Notebook Type" ma:internalName="NotebookType">
      <xsd:simpleType>
        <xsd:restriction base="dms:Text"/>
      </xsd:simpleType>
    </xsd:element>
    <xsd:element name="FolderType" ma:index="22" nillable="true" ma:displayName="Folder Type" ma:internalName="FolderType">
      <xsd:simpleType>
        <xsd:restriction base="dms:Text"/>
      </xsd:simpleType>
    </xsd:element>
    <xsd:element name="CultureName" ma:index="23" nillable="true" ma:displayName="Culture Name" ma:internalName="CultureName">
      <xsd:simpleType>
        <xsd:restriction base="dms:Text"/>
      </xsd:simpleType>
    </xsd:element>
    <xsd:element name="AppVersion" ma:index="24" nillable="true" ma:displayName="App Version" ma:internalName="AppVersion">
      <xsd:simpleType>
        <xsd:restriction base="dms:Text"/>
      </xsd:simpleType>
    </xsd:element>
    <xsd:element name="TeamsChannelId" ma:index="25" nillable="true" ma:displayName="Teams Channel Id" ma:internalName="TeamsChannelId">
      <xsd:simpleType>
        <xsd:restriction base="dms:Text"/>
      </xsd:simpleType>
    </xsd:element>
    <xsd:element name="Owner" ma:index="26"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7" nillable="true" ma:displayName="Math Settings" ma:internalName="Math_Settings">
      <xsd:simpleType>
        <xsd:restriction base="dms:Text"/>
      </xsd:simpleType>
    </xsd:element>
    <xsd:element name="DefaultSectionNames" ma:index="28" nillable="true" ma:displayName="Default Section Names" ma:internalName="DefaultSectionNames">
      <xsd:simpleType>
        <xsd:restriction base="dms:Note">
          <xsd:maxLength value="255"/>
        </xsd:restriction>
      </xsd:simpleType>
    </xsd:element>
    <xsd:element name="Templates" ma:index="29" nillable="true" ma:displayName="Templates" ma:internalName="Templates">
      <xsd:simpleType>
        <xsd:restriction base="dms:Note">
          <xsd:maxLength value="255"/>
        </xsd:restriction>
      </xsd:simpleType>
    </xsd:element>
    <xsd:element name="Teachers" ma:index="3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3" nillable="true" ma:displayName="Distribution Groups" ma:internalName="Distribution_Groups">
      <xsd:simpleType>
        <xsd:restriction base="dms:Note">
          <xsd:maxLength value="255"/>
        </xsd:restriction>
      </xsd:simpleType>
    </xsd:element>
    <xsd:element name="LMS_Mappings" ma:index="34" nillable="true" ma:displayName="LMS Mappings" ma:internalName="LMS_Mappings">
      <xsd:simpleType>
        <xsd:restriction base="dms:Note">
          <xsd:maxLength value="255"/>
        </xsd:restriction>
      </xsd:simpleType>
    </xsd:element>
    <xsd:element name="Invited_Teachers" ma:index="35" nillable="true" ma:displayName="Invited Teachers" ma:internalName="Invited_Teachers">
      <xsd:simpleType>
        <xsd:restriction base="dms:Note">
          <xsd:maxLength value="255"/>
        </xsd:restriction>
      </xsd:simpleType>
    </xsd:element>
    <xsd:element name="Invited_Students" ma:index="36" nillable="true" ma:displayName="Invited Students" ma:internalName="Invited_Students">
      <xsd:simpleType>
        <xsd:restriction base="dms:Note">
          <xsd:maxLength value="255"/>
        </xsd:restriction>
      </xsd:simpleType>
    </xsd:element>
    <xsd:element name="Self_Registration_Enabled" ma:index="37" nillable="true" ma:displayName="Self Registration Enabled" ma:internalName="Self_Registration_Enabled">
      <xsd:simpleType>
        <xsd:restriction base="dms:Boolean"/>
      </xsd:simpleType>
    </xsd:element>
    <xsd:element name="Has_Teacher_Only_SectionGroup" ma:index="38" nillable="true" ma:displayName="Has Teacher Only SectionGroup" ma:internalName="Has_Teacher_Only_SectionGroup">
      <xsd:simpleType>
        <xsd:restriction base="dms:Boolean"/>
      </xsd:simpleType>
    </xsd:element>
    <xsd:element name="Is_Collaboration_Space_Locked" ma:index="39" nillable="true" ma:displayName="Is Collaboration Space Locked" ma:internalName="Is_Collaboration_Space_Locked">
      <xsd:simpleType>
        <xsd:restriction base="dms:Boolean"/>
      </xsd:simpleType>
    </xsd:element>
    <xsd:element name="IsNotebookLocked" ma:index="40" nillable="true" ma:displayName="Is Notebook Locked" ma:internalName="IsNotebookLocked">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lderType xmlns="833ce3ab-d172-455c-9989-f10facae9784" xsi:nil="true"/>
    <Students xmlns="833ce3ab-d172-455c-9989-f10facae9784">
      <UserInfo>
        <DisplayName/>
        <AccountId xsi:nil="true"/>
        <AccountType/>
      </UserInfo>
    </Students>
    <TeamsChannelId xmlns="833ce3ab-d172-455c-9989-f10facae9784" xsi:nil="true"/>
    <Student_Groups xmlns="833ce3ab-d172-455c-9989-f10facae9784">
      <UserInfo>
        <DisplayName/>
        <AccountId xsi:nil="true"/>
        <AccountType/>
      </UserInfo>
    </Student_Groups>
    <Math_Settings xmlns="833ce3ab-d172-455c-9989-f10facae9784" xsi:nil="true"/>
    <Is_Collaboration_Space_Locked xmlns="833ce3ab-d172-455c-9989-f10facae9784" xsi:nil="true"/>
    <AppVersion xmlns="833ce3ab-d172-455c-9989-f10facae9784" xsi:nil="true"/>
    <Owner xmlns="833ce3ab-d172-455c-9989-f10facae9784">
      <UserInfo>
        <DisplayName/>
        <AccountId xsi:nil="true"/>
        <AccountType/>
      </UserInfo>
    </Owner>
    <Has_Teacher_Only_SectionGroup xmlns="833ce3ab-d172-455c-9989-f10facae9784" xsi:nil="true"/>
    <NotebookType xmlns="833ce3ab-d172-455c-9989-f10facae9784" xsi:nil="true"/>
    <Teachers xmlns="833ce3ab-d172-455c-9989-f10facae9784">
      <UserInfo>
        <DisplayName/>
        <AccountId xsi:nil="true"/>
        <AccountType/>
      </UserInfo>
    </Teachers>
    <Templates xmlns="833ce3ab-d172-455c-9989-f10facae9784" xsi:nil="true"/>
    <DefaultSectionNames xmlns="833ce3ab-d172-455c-9989-f10facae9784" xsi:nil="true"/>
    <CultureName xmlns="833ce3ab-d172-455c-9989-f10facae9784" xsi:nil="true"/>
    <Distribution_Groups xmlns="833ce3ab-d172-455c-9989-f10facae9784" xsi:nil="true"/>
    <Self_Registration_Enabled xmlns="833ce3ab-d172-455c-9989-f10facae9784" xsi:nil="true"/>
    <LMS_Mappings xmlns="833ce3ab-d172-455c-9989-f10facae9784" xsi:nil="true"/>
    <Invited_Teachers xmlns="833ce3ab-d172-455c-9989-f10facae9784" xsi:nil="true"/>
    <Invited_Students xmlns="833ce3ab-d172-455c-9989-f10facae9784" xsi:nil="true"/>
    <IsNotebookLocked xmlns="833ce3ab-d172-455c-9989-f10facae978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DE3886-A981-4E1C-91EF-EBC9EDE0D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36cbe9-feea-4685-b03c-7f8d09c550f1"/>
    <ds:schemaRef ds:uri="833ce3ab-d172-455c-9989-f10facae97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F79D9B-5A67-492D-BB4F-F3913BAD9421}">
  <ds:schemaRefs>
    <ds:schemaRef ds:uri="833ce3ab-d172-455c-9989-f10facae9784"/>
    <ds:schemaRef ds:uri="http://www.w3.org/XML/1998/namespace"/>
    <ds:schemaRef ds:uri="http://purl.org/dc/terms/"/>
    <ds:schemaRef ds:uri="http://schemas.openxmlformats.org/package/2006/metadata/core-properties"/>
    <ds:schemaRef ds:uri="http://schemas.microsoft.com/office/2006/metadata/properties"/>
    <ds:schemaRef ds:uri="3936cbe9-feea-4685-b03c-7f8d09c550f1"/>
    <ds:schemaRef ds:uri="http://purl.org/dc/dcmitype/"/>
    <ds:schemaRef ds:uri="http://schemas.microsoft.com/office/2006/documentManagement/types"/>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E93B4755-80B4-4FE9-9650-4C80064448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8247</TotalTime>
  <Words>2088</Words>
  <Application>Microsoft Office PowerPoint</Application>
  <PresentationFormat>Widescreen</PresentationFormat>
  <Paragraphs>176</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Agave</vt:lpstr>
      <vt:lpstr>Arial</vt:lpstr>
      <vt:lpstr>Calibri</vt:lpstr>
      <vt:lpstr>Century Gothic</vt:lpstr>
      <vt:lpstr>Söhne</vt:lpstr>
      <vt:lpstr>Times New Roman</vt:lpstr>
      <vt:lpstr>Office Theme</vt:lpstr>
      <vt:lpstr>Intermediate programming</vt:lpstr>
      <vt:lpstr>2D Data Structures –  how, why, when?</vt:lpstr>
      <vt:lpstr>Consider</vt:lpstr>
      <vt:lpstr>Challenge</vt:lpstr>
      <vt:lpstr>Accessing a 2D list (List of Lists)</vt:lpstr>
      <vt:lpstr>More readable presentation</vt:lpstr>
      <vt:lpstr>Sequential iteration (nested loop pattern)</vt:lpstr>
      <vt:lpstr>Iteratively created a rows x cols list</vt:lpstr>
      <vt:lpstr>Caveats</vt:lpstr>
      <vt:lpstr>How the pros do it…</vt:lpstr>
      <vt:lpstr>Revision</vt:lpstr>
      <vt:lpstr>Revision</vt:lpstr>
      <vt:lpstr>Finally:</vt:lpstr>
      <vt:lpstr>PREVIEW: Data Structures, RANDOM, AND SEQUENTIAL ACCESS</vt:lpstr>
      <vt:lpstr>Consider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sockets</dc:title>
  <dc:creator>Sander Huijsen</dc:creator>
  <cp:lastModifiedBy>Asmita Bhandare</cp:lastModifiedBy>
  <cp:revision>35</cp:revision>
  <dcterms:created xsi:type="dcterms:W3CDTF">2020-10-19T10:08:52Z</dcterms:created>
  <dcterms:modified xsi:type="dcterms:W3CDTF">2023-08-02T01:29:47Z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ac7e5b-5da2-46c7-8677-8a6b50f7d886_Enabled">
    <vt:lpwstr>true</vt:lpwstr>
  </property>
  <property fmtid="{D5CDD505-2E9C-101B-9397-08002B2CF9AE}" pid="3" name="MSIP_Label_f3ac7e5b-5da2-46c7-8677-8a6b50f7d886_SetDate">
    <vt:lpwstr>2023-07-25T09:26:32Z</vt:lpwstr>
  </property>
  <property fmtid="{D5CDD505-2E9C-101B-9397-08002B2CF9AE}" pid="4" name="MSIP_Label_f3ac7e5b-5da2-46c7-8677-8a6b50f7d886_Method">
    <vt:lpwstr>Standard</vt:lpwstr>
  </property>
  <property fmtid="{D5CDD505-2E9C-101B-9397-08002B2CF9AE}" pid="5" name="MSIP_Label_f3ac7e5b-5da2-46c7-8677-8a6b50f7d886_Name">
    <vt:lpwstr>Official</vt:lpwstr>
  </property>
  <property fmtid="{D5CDD505-2E9C-101B-9397-08002B2CF9AE}" pid="6" name="MSIP_Label_f3ac7e5b-5da2-46c7-8677-8a6b50f7d886_SiteId">
    <vt:lpwstr>218881e8-07ad-4142-87d7-f6b90d17009b</vt:lpwstr>
  </property>
  <property fmtid="{D5CDD505-2E9C-101B-9397-08002B2CF9AE}" pid="7" name="MSIP_Label_f3ac7e5b-5da2-46c7-8677-8a6b50f7d886_ActionId">
    <vt:lpwstr>049d08b0-2175-47f4-b162-74ea7c14a0a2</vt:lpwstr>
  </property>
  <property fmtid="{D5CDD505-2E9C-101B-9397-08002B2CF9AE}" pid="8" name="MSIP_Label_f3ac7e5b-5da2-46c7-8677-8a6b50f7d886_ContentBits">
    <vt:lpwstr>1</vt:lpwstr>
  </property>
  <property fmtid="{D5CDD505-2E9C-101B-9397-08002B2CF9AE}" pid="9" name="ClassificationContentMarkingHeaderLocations">
    <vt:lpwstr>Office Theme:7</vt:lpwstr>
  </property>
  <property fmtid="{D5CDD505-2E9C-101B-9397-08002B2CF9AE}" pid="10" name="ClassificationContentMarkingHeaderText">
    <vt:lpwstr>OFFICIAL</vt:lpwstr>
  </property>
</Properties>
</file>