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87" r:id="rId7"/>
    <p:sldId id="307" r:id="rId8"/>
    <p:sldId id="308" r:id="rId9"/>
    <p:sldId id="291" r:id="rId10"/>
    <p:sldId id="306" r:id="rId11"/>
    <p:sldId id="310" r:id="rId12"/>
    <p:sldId id="311" r:id="rId13"/>
    <p:sldId id="312" r:id="rId14"/>
    <p:sldId id="313" r:id="rId15"/>
    <p:sldId id="323" r:id="rId16"/>
    <p:sldId id="319" r:id="rId17"/>
    <p:sldId id="320" r:id="rId18"/>
    <p:sldId id="321" r:id="rId19"/>
    <p:sldId id="316" r:id="rId20"/>
    <p:sldId id="317" r:id="rId21"/>
    <p:sldId id="305" r:id="rId22"/>
    <p:sldId id="29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C08448-60C4-4A84-8AC6-B5AAA425C298}">
          <p14:sldIdLst>
            <p14:sldId id="256"/>
            <p14:sldId id="257"/>
            <p14:sldId id="287"/>
            <p14:sldId id="307"/>
            <p14:sldId id="308"/>
            <p14:sldId id="291"/>
            <p14:sldId id="306"/>
            <p14:sldId id="310"/>
            <p14:sldId id="311"/>
            <p14:sldId id="312"/>
            <p14:sldId id="313"/>
            <p14:sldId id="323"/>
            <p14:sldId id="319"/>
            <p14:sldId id="320"/>
            <p14:sldId id="321"/>
            <p14:sldId id="316"/>
            <p14:sldId id="317"/>
            <p14:sldId id="305"/>
            <p14:sldId id="295"/>
            <p14:sldId id="278"/>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C317CD-6FA1-C477-3591-C794513B3E33}" name="Keith Fitzpatrick" initials="KF" userId="Keith Fitzpatrick"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25065-D98E-4912-A0A1-D39D03D09BA1}" v="15" dt="2022-02-03T11:45:32.501"/>
    <p1510:client id="{E5A0CEFB-6380-477B-B893-A7553538DE01}" v="92" dt="2022-02-02T12:46:52.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3" autoAdjust="0"/>
  </p:normalViewPr>
  <p:slideViewPr>
    <p:cSldViewPr snapToGrid="0" snapToObjects="1">
      <p:cViewPr>
        <p:scale>
          <a:sx n="53" d="100"/>
          <a:sy n="53" d="100"/>
        </p:scale>
        <p:origin x="-108" y="-41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80" d="100"/>
          <a:sy n="80" d="100"/>
        </p:scale>
        <p:origin x="306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30616F-889E-4622-90FD-DF553D367777}" type="datetimeFigureOut">
              <a:rPr lang="en-AU" smtClean="0"/>
              <a:t>5/08/2023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40AA3-291C-442B-BC6E-E49BD0467B2C}" type="slidenum">
              <a:rPr lang="en-AU" smtClean="0"/>
              <a:t>‹#›</a:t>
            </a:fld>
            <a:endParaRPr lang="en-AU"/>
          </a:p>
        </p:txBody>
      </p:sp>
    </p:spTree>
    <p:extLst>
      <p:ext uri="{BB962C8B-B14F-4D97-AF65-F5344CB8AC3E}">
        <p14:creationId xmlns:p14="http://schemas.microsoft.com/office/powerpoint/2010/main" val="4252318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30A7C-9137-4A76-8F6B-3F83A8FEEF36}" type="datetimeFigureOut">
              <a:rPr lang="en-AU" smtClean="0"/>
              <a:t>5/08/2023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BCB00-6E85-46D2-BB97-9A4CAA8B88D2}" type="slidenum">
              <a:rPr lang="en-AU" smtClean="0"/>
              <a:t>‹#›</a:t>
            </a:fld>
            <a:endParaRPr lang="en-AU"/>
          </a:p>
        </p:txBody>
      </p:sp>
    </p:spTree>
    <p:extLst>
      <p:ext uri="{BB962C8B-B14F-4D97-AF65-F5344CB8AC3E}">
        <p14:creationId xmlns:p14="http://schemas.microsoft.com/office/powerpoint/2010/main" val="201345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6669"/>
            <a:ext cx="7010399" cy="1513033"/>
          </a:xfrm>
        </p:spPr>
        <p:txBody>
          <a:bodyPr>
            <a:noAutofit/>
          </a:bodyPr>
          <a:lstStyle>
            <a:lvl1pPr algn="l">
              <a:defRPr sz="4400" b="1">
                <a:solidFill>
                  <a:schemeClr val="tx1">
                    <a:lumMod val="75000"/>
                    <a:lumOff val="25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09600" y="4239491"/>
            <a:ext cx="5725885" cy="1423801"/>
          </a:xfrm>
        </p:spPr>
        <p:txBody>
          <a:bodyPr>
            <a:normAutofit/>
          </a:bodyPr>
          <a:lstStyle>
            <a:lvl1pPr marL="0" indent="0" algn="l">
              <a:buNone/>
              <a:defRPr sz="2400">
                <a:solidFill>
                  <a:schemeClr val="bg1">
                    <a:lumMod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31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82199" y="274638"/>
            <a:ext cx="1807028" cy="59168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6314" y="1237673"/>
            <a:ext cx="9056913" cy="49538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30/01/2018</a:t>
            </a:r>
            <a:endParaRPr lang="en-US" dirty="0"/>
          </a:p>
        </p:txBody>
      </p:sp>
      <p:sp>
        <p:nvSpPr>
          <p:cNvPr id="8"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239161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r>
              <a:rPr lang="en-US" dirty="0">
                <a:solidFill>
                  <a:prstClr val="black">
                    <a:tint val="75000"/>
                  </a:prstClr>
                </a:solidFill>
              </a:rPr>
              <a:t>1/17/2017</a:t>
            </a:r>
          </a:p>
        </p:txBody>
      </p:sp>
      <p:sp>
        <p:nvSpPr>
          <p:cNvPr id="5" name="Footer Placeholder 4"/>
          <p:cNvSpPr>
            <a:spLocks noGrp="1"/>
          </p:cNvSpPr>
          <p:nvPr>
            <p:ph type="ftr" sz="quarter" idx="11"/>
          </p:nvPr>
        </p:nvSpPr>
        <p:spPr/>
        <p:txBody>
          <a:bodyPr/>
          <a:lstStyle/>
          <a:p>
            <a:r>
              <a:rPr lang="en-US" dirty="0">
                <a:solidFill>
                  <a:prstClr val="black">
                    <a:tint val="75000"/>
                  </a:prstClr>
                </a:solidFill>
              </a:rPr>
              <a:t>[Portfolio Name] NMTAFE </a:t>
            </a:r>
          </a:p>
        </p:txBody>
      </p:sp>
      <p:sp>
        <p:nvSpPr>
          <p:cNvPr id="6" name="Slide Number Placeholder 5"/>
          <p:cNvSpPr>
            <a:spLocks noGrp="1"/>
          </p:cNvSpPr>
          <p:nvPr>
            <p:ph type="sldNum" sz="quarter" idx="12"/>
          </p:nvPr>
        </p:nvSpPr>
        <p:spPr/>
        <p:txBody>
          <a:bodyPr/>
          <a:lstStyle/>
          <a:p>
            <a:fld id="{741F46F4-8938-5C4A-A3E0-434D3C3588F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475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6315" y="1209162"/>
            <a:ext cx="11299371" cy="672421"/>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6315" y="2022764"/>
            <a:ext cx="11299371" cy="4198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2"/>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dirty="0"/>
              <a:t>20 July 2021</a:t>
            </a:r>
            <a:endParaRPr lang="en-US" dirty="0"/>
          </a:p>
        </p:txBody>
      </p:sp>
      <p:sp>
        <p:nvSpPr>
          <p:cNvPr id="14"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5"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dirty="0"/>
          </a:p>
        </p:txBody>
      </p:sp>
    </p:spTree>
    <p:extLst>
      <p:ext uri="{BB962C8B-B14F-4D97-AF65-F5344CB8AC3E}">
        <p14:creationId xmlns:p14="http://schemas.microsoft.com/office/powerpoint/2010/main" val="3374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68087" y="1949334"/>
            <a:ext cx="5384800" cy="42610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4427" y="1949333"/>
            <a:ext cx="5384800" cy="42610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p:cNvSpPr>
            <a:spLocks noGrp="1"/>
          </p:cNvSpPr>
          <p:nvPr>
            <p:ph type="dt" sz="half" idx="10"/>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dirty="0"/>
              <a:t>20 July 2021</a:t>
            </a:r>
            <a:endParaRPr lang="en-US" dirty="0"/>
          </a:p>
        </p:txBody>
      </p:sp>
      <p:sp>
        <p:nvSpPr>
          <p:cNvPr id="12"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3"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314400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6315" y="1811562"/>
            <a:ext cx="5386917" cy="520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315" y="2338898"/>
            <a:ext cx="5386917" cy="38904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89306" y="1811563"/>
            <a:ext cx="5389033" cy="5273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9308" y="2338898"/>
            <a:ext cx="5389033" cy="38904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dirty="0"/>
              <a:t>20 July 2021</a:t>
            </a:r>
            <a:endParaRPr lang="en-US" dirty="0"/>
          </a:p>
        </p:txBody>
      </p:sp>
      <p:sp>
        <p:nvSpPr>
          <p:cNvPr id="11" name="Footer Placeholder 4"/>
          <p:cNvSpPr>
            <a:spLocks noGrp="1"/>
          </p:cNvSpPr>
          <p:nvPr>
            <p:ph type="ftr" sz="quarter" idx="11"/>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2" name="Slide Number Placeholder 5"/>
          <p:cNvSpPr>
            <a:spLocks noGrp="1"/>
          </p:cNvSpPr>
          <p:nvPr>
            <p:ph type="sldNum" sz="quarter" idx="12"/>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183258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34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2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14" y="1154545"/>
            <a:ext cx="4011084" cy="49983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1"/>
            <a:ext cx="7022493" cy="59536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6315" y="1782617"/>
            <a:ext cx="4011084" cy="4444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30/01/2018</a:t>
            </a:r>
            <a:endParaRPr lang="en-US" dirty="0"/>
          </a:p>
        </p:txBody>
      </p:sp>
      <p:sp>
        <p:nvSpPr>
          <p:cNvPr id="9"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0"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31109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200727"/>
            <a:ext cx="7315200" cy="3526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30/01/2018</a:t>
            </a:r>
            <a:endParaRPr lang="en-US" dirty="0"/>
          </a:p>
        </p:txBody>
      </p:sp>
      <p:sp>
        <p:nvSpPr>
          <p:cNvPr id="9"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0"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47435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46314" y="1930400"/>
            <a:ext cx="11342913" cy="4298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30/01/2018</a:t>
            </a:r>
            <a:endParaRPr lang="en-US" dirty="0"/>
          </a:p>
        </p:txBody>
      </p:sp>
      <p:sp>
        <p:nvSpPr>
          <p:cNvPr id="8"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145670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7079" y="1139142"/>
            <a:ext cx="11342912" cy="6724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6314" y="1930400"/>
            <a:ext cx="11342913" cy="429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46315" y="6348186"/>
            <a:ext cx="2844800" cy="23223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dirty="0"/>
              <a:t>20 July 2021</a:t>
            </a:r>
            <a:endParaRPr lang="en-US" dirty="0"/>
          </a:p>
        </p:txBody>
      </p:sp>
      <p:sp>
        <p:nvSpPr>
          <p:cNvPr id="11" name="Footer Placeholder 4"/>
          <p:cNvSpPr>
            <a:spLocks noGrp="1"/>
          </p:cNvSpPr>
          <p:nvPr>
            <p:ph type="ftr" sz="quarter" idx="3"/>
          </p:nvPr>
        </p:nvSpPr>
        <p:spPr>
          <a:xfrm>
            <a:off x="4165600" y="6348187"/>
            <a:ext cx="3860800" cy="232230"/>
          </a:xfrm>
          <a:prstGeom prst="rect">
            <a:avLst/>
          </a:prstGeom>
        </p:spPr>
        <p:txBody>
          <a:bodyPr vert="horz" lIns="91440" tIns="45720" rIns="91440" bIns="45720" rtlCol="0" anchor="ctr"/>
          <a:lstStyle>
            <a:lvl1pPr algn="ctr">
              <a:defRPr sz="900" i="1">
                <a:solidFill>
                  <a:schemeClr val="tx1">
                    <a:tint val="75000"/>
                  </a:schemeClr>
                </a:solidFill>
              </a:defRPr>
            </a:lvl1pPr>
          </a:lstStyle>
          <a:p>
            <a:r>
              <a:rPr lang="en-GB" dirty="0">
                <a:solidFill>
                  <a:srgbClr val="555555"/>
                </a:solidFill>
                <a:latin typeface="Helvetica Neue"/>
              </a:rPr>
              <a:t>VISION: Transforming lives; strengthening industry and community.</a:t>
            </a:r>
            <a:endParaRPr lang="en-US" dirty="0"/>
          </a:p>
        </p:txBody>
      </p:sp>
      <p:sp>
        <p:nvSpPr>
          <p:cNvPr id="12" name="Slide Number Placeholder 5"/>
          <p:cNvSpPr>
            <a:spLocks noGrp="1"/>
          </p:cNvSpPr>
          <p:nvPr>
            <p:ph type="sldNum" sz="quarter" idx="4"/>
          </p:nvPr>
        </p:nvSpPr>
        <p:spPr>
          <a:xfrm>
            <a:off x="8737600" y="6348187"/>
            <a:ext cx="3051627" cy="232230"/>
          </a:xfrm>
          <a:prstGeom prst="rect">
            <a:avLst/>
          </a:prstGeom>
        </p:spPr>
        <p:txBody>
          <a:bodyPr vert="horz" lIns="91440" tIns="45720" rIns="91440" bIns="45720" rtlCol="0" anchor="ctr"/>
          <a:lstStyle>
            <a:lvl1pPr algn="r">
              <a:defRPr sz="900">
                <a:solidFill>
                  <a:schemeClr val="tx1">
                    <a:tint val="75000"/>
                  </a:schemeClr>
                </a:solidFill>
              </a:defRPr>
            </a:lvl1pPr>
          </a:lstStyle>
          <a:p>
            <a:fld id="{E7EE3B74-0C6C-EB47-B38C-86B47D5B2AFC}" type="slidenum">
              <a:rPr lang="en-US" smtClean="0"/>
              <a:pPr/>
              <a:t>‹#›</a:t>
            </a:fld>
            <a:endParaRPr lang="en-US"/>
          </a:p>
        </p:txBody>
      </p:sp>
    </p:spTree>
    <p:extLst>
      <p:ext uri="{BB962C8B-B14F-4D97-AF65-F5344CB8AC3E}">
        <p14:creationId xmlns:p14="http://schemas.microsoft.com/office/powerpoint/2010/main" val="336369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mailto:Keith.fitzpatrick@nmtafe.wa.edu.au"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3600" dirty="0"/>
              <a:t>ICTICT451 – Comply with IP,  Ethics and Privacy in an ICT environment</a:t>
            </a:r>
          </a:p>
        </p:txBody>
      </p:sp>
      <p:sp>
        <p:nvSpPr>
          <p:cNvPr id="3" name="Subtitle 2"/>
          <p:cNvSpPr>
            <a:spLocks noGrp="1"/>
          </p:cNvSpPr>
          <p:nvPr>
            <p:ph type="subTitle" idx="1"/>
          </p:nvPr>
        </p:nvSpPr>
        <p:spPr>
          <a:xfrm>
            <a:off x="609600" y="4239491"/>
            <a:ext cx="6512560" cy="1423801"/>
          </a:xfrm>
        </p:spPr>
        <p:txBody>
          <a:bodyPr>
            <a:normAutofit fontScale="92500" lnSpcReduction="10000"/>
          </a:bodyPr>
          <a:lstStyle/>
          <a:p>
            <a:r>
              <a:rPr lang="en-AU" b="1" dirty="0"/>
              <a:t>Week 2 – Ethics 1</a:t>
            </a:r>
          </a:p>
          <a:p>
            <a:endParaRPr lang="en-AU" b="1" dirty="0"/>
          </a:p>
          <a:p>
            <a:r>
              <a:rPr lang="en-AU" dirty="0"/>
              <a:t>K Fitzpatrick</a:t>
            </a:r>
          </a:p>
          <a:p>
            <a:r>
              <a:rPr lang="en-AU" sz="1600" dirty="0"/>
              <a:t>Thursday, 20/1/2022</a:t>
            </a:r>
          </a:p>
        </p:txBody>
      </p:sp>
      <p:sp>
        <p:nvSpPr>
          <p:cNvPr id="4" name="TextBox 3">
            <a:extLst>
              <a:ext uri="{FF2B5EF4-FFF2-40B4-BE49-F238E27FC236}">
                <a16:creationId xmlns:a16="http://schemas.microsoft.com/office/drawing/2014/main" xmlns="" id="{51E4BE15-5084-4B6A-A030-1A303C620054}"/>
              </a:ext>
            </a:extLst>
          </p:cNvPr>
          <p:cNvSpPr txBox="1"/>
          <p:nvPr/>
        </p:nvSpPr>
        <p:spPr>
          <a:xfrm>
            <a:off x="914400" y="6101255"/>
            <a:ext cx="10610193" cy="369332"/>
          </a:xfrm>
          <a:prstGeom prst="rect">
            <a:avLst/>
          </a:prstGeom>
          <a:noFill/>
        </p:spPr>
        <p:txBody>
          <a:bodyPr wrap="square" rtlCol="0">
            <a:spAutoFit/>
          </a:bodyPr>
          <a:lstStyle/>
          <a:p>
            <a:r>
              <a:rPr lang="en-AU" sz="1800" b="1" dirty="0">
                <a:solidFill>
                  <a:srgbClr val="FF0000"/>
                </a:solidFill>
                <a:effectLst/>
                <a:latin typeface="Arial" panose="020B0604020202020204" pitchFamily="34" charset="0"/>
                <a:ea typeface="Calibri" panose="020F0502020204030204" pitchFamily="34" charset="0"/>
              </a:rPr>
              <a:t>Our Values: </a:t>
            </a:r>
            <a:r>
              <a:rPr lang="en-AU" sz="1800" b="1" dirty="0">
                <a:solidFill>
                  <a:srgbClr val="323E4F"/>
                </a:solidFill>
                <a:effectLst/>
                <a:latin typeface="Arial" panose="020B0604020202020204" pitchFamily="34" charset="0"/>
                <a:ea typeface="Calibri" panose="020F0502020204030204" pitchFamily="34" charset="0"/>
              </a:rPr>
              <a:t>Respect, Integrity, Student-centred, Acco</a:t>
            </a:r>
            <a:r>
              <a:rPr lang="en-AU" sz="1800" b="1" dirty="0">
                <a:solidFill>
                  <a:schemeClr val="bg1"/>
                </a:solidFill>
                <a:effectLst/>
                <a:latin typeface="Arial" panose="020B0604020202020204" pitchFamily="34" charset="0"/>
                <a:ea typeface="Calibri" panose="020F0502020204030204" pitchFamily="34" charset="0"/>
              </a:rPr>
              <a:t>untability, Innovation, Professionalism</a:t>
            </a:r>
            <a:endParaRPr lang="en-AU" sz="1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2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Alternative views of ethical behaviour</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fontScale="92500" lnSpcReduction="10000"/>
          </a:bodyPr>
          <a:lstStyle/>
          <a:p>
            <a:pPr>
              <a:defRPr/>
            </a:pPr>
            <a:r>
              <a:rPr lang="en-AU" dirty="0"/>
              <a:t>The </a:t>
            </a:r>
            <a:r>
              <a:rPr lang="en-AU" b="1" dirty="0"/>
              <a:t>justice view </a:t>
            </a:r>
            <a:r>
              <a:rPr lang="en-AU" dirty="0"/>
              <a:t>considers ethical behaviour as that which treats people impartially and fairly according to guiding rules and standards. </a:t>
            </a:r>
          </a:p>
          <a:p>
            <a:pPr lvl="1">
              <a:defRPr/>
            </a:pPr>
            <a:r>
              <a:rPr lang="en-AU" b="1" dirty="0"/>
              <a:t>Procedural justice </a:t>
            </a:r>
            <a:r>
              <a:rPr lang="en-AU" dirty="0"/>
              <a:t>is concerned that policies and rules are fairly administered.</a:t>
            </a:r>
          </a:p>
          <a:p>
            <a:pPr lvl="1">
              <a:defRPr/>
            </a:pPr>
            <a:r>
              <a:rPr lang="en-AU" b="1" dirty="0"/>
              <a:t>Distributive justice </a:t>
            </a:r>
            <a:r>
              <a:rPr lang="en-AU" dirty="0"/>
              <a:t>is concerned that people are treated the same regardless of individual characteristics.</a:t>
            </a:r>
          </a:p>
          <a:p>
            <a:pPr lvl="1">
              <a:defRPr/>
            </a:pPr>
            <a:r>
              <a:rPr lang="en-AU" b="1" dirty="0"/>
              <a:t>Interactional justice </a:t>
            </a:r>
            <a:r>
              <a:rPr lang="en-AU" dirty="0"/>
              <a:t>is the degree to which others are treated with dignity and respect.</a:t>
            </a:r>
          </a:p>
          <a:p>
            <a:pPr lvl="1">
              <a:defRPr/>
            </a:pPr>
            <a:r>
              <a:rPr lang="en-AU" b="1" dirty="0"/>
              <a:t>Universality</a:t>
            </a:r>
            <a:r>
              <a:rPr lang="en-AU" dirty="0"/>
              <a:t> (or </a:t>
            </a:r>
            <a:r>
              <a:rPr lang="en-AU" b="1" dirty="0"/>
              <a:t>Absolutism</a:t>
            </a:r>
            <a:r>
              <a:rPr lang="en-AU" dirty="0"/>
              <a:t>) is concerned with the idea that facts can be progressively discovered in order to build wisdom.</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131896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Alternative views of ethical behaviour</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11</a:t>
            </a:fld>
            <a:endParaRPr lang="en-US" dirty="0">
              <a:solidFill>
                <a:schemeClr val="tx1"/>
              </a:solidFill>
            </a:endParaRPr>
          </a:p>
        </p:txBody>
      </p:sp>
      <p:pic>
        <p:nvPicPr>
          <p:cNvPr id="9" name="Content Placeholder 8">
            <a:extLst>
              <a:ext uri="{FF2B5EF4-FFF2-40B4-BE49-F238E27FC236}">
                <a16:creationId xmlns:a16="http://schemas.microsoft.com/office/drawing/2014/main" xmlns="" id="{E38B7F3C-F2E6-4932-A64F-E24FF593EDA1}"/>
              </a:ext>
            </a:extLst>
          </p:cNvPr>
          <p:cNvPicPr>
            <a:picLocks noGrp="1" noChangeAspect="1"/>
          </p:cNvPicPr>
          <p:nvPr>
            <p:ph idx="1"/>
          </p:nvPr>
        </p:nvPicPr>
        <p:blipFill rotWithShape="1">
          <a:blip r:embed="rId2"/>
          <a:srcRect t="10703"/>
          <a:stretch/>
        </p:blipFill>
        <p:spPr>
          <a:xfrm>
            <a:off x="1338553" y="1798836"/>
            <a:ext cx="9514893" cy="4174612"/>
          </a:xfrm>
          <a:prstGeom prst="rect">
            <a:avLst/>
          </a:prstGeom>
        </p:spPr>
      </p:pic>
    </p:spTree>
    <p:extLst>
      <p:ext uri="{BB962C8B-B14F-4D97-AF65-F5344CB8AC3E}">
        <p14:creationId xmlns:p14="http://schemas.microsoft.com/office/powerpoint/2010/main" val="275823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Ethics in the workplace</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pPr marL="228600" lvl="0" indent="-228600" defTabSz="914400">
              <a:lnSpc>
                <a:spcPct val="90000"/>
              </a:lnSpc>
              <a:spcBef>
                <a:spcPts val="1000"/>
              </a:spcBef>
              <a:buFont typeface="Arial" panose="020B0604020202020204" pitchFamily="34" charset="0"/>
              <a:buChar char="•"/>
            </a:pPr>
            <a:r>
              <a:rPr lang="en-AU" altLang="en-US" sz="2800" dirty="0">
                <a:solidFill>
                  <a:prstClr val="black"/>
                </a:solidFill>
              </a:rPr>
              <a:t>Factors influencing ethical behaviour:</a:t>
            </a:r>
          </a:p>
          <a:p>
            <a:pPr marL="685800" lvl="1" indent="-228600" defTabSz="914400">
              <a:lnSpc>
                <a:spcPct val="90000"/>
              </a:lnSpc>
              <a:spcBef>
                <a:spcPts val="500"/>
              </a:spcBef>
              <a:buFont typeface="Arial" panose="020B0604020202020204" pitchFamily="34" charset="0"/>
              <a:buChar char="•"/>
            </a:pPr>
            <a:r>
              <a:rPr lang="en-AU" altLang="en-US" dirty="0">
                <a:solidFill>
                  <a:prstClr val="black"/>
                </a:solidFill>
              </a:rPr>
              <a:t>the </a:t>
            </a:r>
            <a:r>
              <a:rPr lang="en-AU" altLang="en-US" b="1" dirty="0">
                <a:solidFill>
                  <a:prstClr val="black"/>
                </a:solidFill>
              </a:rPr>
              <a:t>person</a:t>
            </a:r>
            <a:r>
              <a:rPr lang="en-AU" altLang="en-US" dirty="0">
                <a:solidFill>
                  <a:prstClr val="black"/>
                </a:solidFill>
              </a:rPr>
              <a:t> </a:t>
            </a:r>
            <a:r>
              <a:rPr lang="en-US" dirty="0">
                <a:solidFill>
                  <a:prstClr val="black"/>
                </a:solidFill>
              </a:rPr>
              <a:t>—</a:t>
            </a:r>
            <a:r>
              <a:rPr lang="en-AU" altLang="en-US" dirty="0">
                <a:solidFill>
                  <a:prstClr val="black"/>
                </a:solidFill>
              </a:rPr>
              <a:t> family influences, religious values, personal standards and personal needs</a:t>
            </a:r>
          </a:p>
          <a:p>
            <a:pPr marL="685800" lvl="1" indent="-228600" defTabSz="914400">
              <a:lnSpc>
                <a:spcPct val="90000"/>
              </a:lnSpc>
              <a:spcBef>
                <a:spcPts val="500"/>
              </a:spcBef>
              <a:buFont typeface="Arial" panose="020B0604020202020204" pitchFamily="34" charset="0"/>
              <a:buChar char="•"/>
            </a:pPr>
            <a:r>
              <a:rPr lang="en-AU" altLang="en-US" dirty="0">
                <a:solidFill>
                  <a:prstClr val="black"/>
                </a:solidFill>
              </a:rPr>
              <a:t>the </a:t>
            </a:r>
            <a:r>
              <a:rPr lang="en-AU" altLang="en-US" b="1" dirty="0">
                <a:solidFill>
                  <a:prstClr val="black"/>
                </a:solidFill>
              </a:rPr>
              <a:t>organisation</a:t>
            </a:r>
            <a:r>
              <a:rPr lang="en-AU" altLang="en-US" dirty="0">
                <a:solidFill>
                  <a:prstClr val="black"/>
                </a:solidFill>
              </a:rPr>
              <a:t> </a:t>
            </a:r>
            <a:r>
              <a:rPr lang="en-US" dirty="0">
                <a:solidFill>
                  <a:prstClr val="black"/>
                </a:solidFill>
              </a:rPr>
              <a:t>—</a:t>
            </a:r>
            <a:r>
              <a:rPr lang="en-AU" altLang="en-US" dirty="0">
                <a:solidFill>
                  <a:prstClr val="black"/>
                </a:solidFill>
              </a:rPr>
              <a:t> formal policy statements and written rules establish an ethical climate</a:t>
            </a:r>
          </a:p>
          <a:p>
            <a:pPr marL="685800" lvl="1" indent="-228600" defTabSz="914400">
              <a:lnSpc>
                <a:spcPct val="90000"/>
              </a:lnSpc>
              <a:spcBef>
                <a:spcPts val="500"/>
              </a:spcBef>
              <a:buFont typeface="Arial" panose="020B0604020202020204" pitchFamily="34" charset="0"/>
              <a:buChar char="•"/>
            </a:pPr>
            <a:r>
              <a:rPr lang="en-AU" altLang="en-US" dirty="0">
                <a:solidFill>
                  <a:prstClr val="black"/>
                </a:solidFill>
              </a:rPr>
              <a:t>the </a:t>
            </a:r>
            <a:r>
              <a:rPr lang="en-AU" altLang="en-US" b="1" dirty="0">
                <a:solidFill>
                  <a:prstClr val="black"/>
                </a:solidFill>
              </a:rPr>
              <a:t>environment</a:t>
            </a:r>
            <a:r>
              <a:rPr lang="en-AU" altLang="en-US" dirty="0">
                <a:solidFill>
                  <a:prstClr val="black"/>
                </a:solidFill>
              </a:rPr>
              <a:t> </a:t>
            </a:r>
            <a:r>
              <a:rPr lang="en-US" dirty="0">
                <a:solidFill>
                  <a:prstClr val="black"/>
                </a:solidFill>
              </a:rPr>
              <a:t>—</a:t>
            </a:r>
            <a:r>
              <a:rPr lang="en-AU" altLang="en-US" dirty="0">
                <a:solidFill>
                  <a:prstClr val="black"/>
                </a:solidFill>
              </a:rPr>
              <a:t> government laws and regulations, and social norms and values.</a:t>
            </a:r>
          </a:p>
          <a:p>
            <a:pPr marL="0" indent="0">
              <a:buNone/>
            </a:pPr>
            <a:endParaRPr lang="en-AU" altLang="en-US" dirty="0">
              <a:highlight>
                <a:srgbClr val="FFFF00"/>
              </a:highlight>
            </a:endParaRP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12</a:t>
            </a:fld>
            <a:endParaRPr lang="en-US" dirty="0">
              <a:solidFill>
                <a:schemeClr val="tx1"/>
              </a:solidFill>
            </a:endParaRPr>
          </a:p>
        </p:txBody>
      </p:sp>
    </p:spTree>
    <p:extLst>
      <p:ext uri="{BB962C8B-B14F-4D97-AF65-F5344CB8AC3E}">
        <p14:creationId xmlns:p14="http://schemas.microsoft.com/office/powerpoint/2010/main" val="254077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Maintaining ethical standards</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altLang="en-US" sz="2800" b="1" dirty="0"/>
              <a:t>Ethics training </a:t>
            </a:r>
            <a:r>
              <a:rPr lang="en-AU" altLang="en-US" sz="2800" dirty="0"/>
              <a:t>seeks to help people understand the ethical aspects of decision making, and incorporate high ethical standards into their daily behaviour.</a:t>
            </a:r>
          </a:p>
          <a:p>
            <a:r>
              <a:rPr lang="en-AU" altLang="en-US" sz="2800" dirty="0"/>
              <a:t>Many ethical dilemmas arise as a result of the time pressures of decisions. Ethics training is designed to help people deal with ethical issues under pressure. </a:t>
            </a:r>
          </a:p>
          <a:p>
            <a:pPr marL="0" indent="0">
              <a:buNone/>
            </a:pPr>
            <a:endParaRPr lang="en-AU" altLang="en-US" dirty="0">
              <a:highlight>
                <a:srgbClr val="FFFF00"/>
              </a:highlight>
            </a:endParaRP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13</a:t>
            </a:fld>
            <a:endParaRPr lang="en-US" dirty="0">
              <a:solidFill>
                <a:schemeClr val="tx1"/>
              </a:solidFill>
            </a:endParaRPr>
          </a:p>
        </p:txBody>
      </p:sp>
    </p:spTree>
    <p:extLst>
      <p:ext uri="{BB962C8B-B14F-4D97-AF65-F5344CB8AC3E}">
        <p14:creationId xmlns:p14="http://schemas.microsoft.com/office/powerpoint/2010/main" val="179465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fontScale="90000"/>
          </a:bodyPr>
          <a:lstStyle/>
          <a:p>
            <a:r>
              <a:rPr lang="en-AU" dirty="0"/>
              <a:t>Simple checklist for maintaining personal ethical standards</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altLang="en-US" sz="2800" dirty="0"/>
              <a:t>Step 1. Recognise the ethical dilemma.</a:t>
            </a:r>
          </a:p>
          <a:p>
            <a:r>
              <a:rPr lang="en-AU" altLang="en-US" sz="2800" dirty="0"/>
              <a:t>Step 2. Get the facts.</a:t>
            </a:r>
          </a:p>
          <a:p>
            <a:r>
              <a:rPr lang="en-AU" altLang="en-US" sz="2800" dirty="0"/>
              <a:t>Step 3. Identify your options.</a:t>
            </a:r>
          </a:p>
          <a:p>
            <a:r>
              <a:rPr lang="en-AU" altLang="en-US" sz="2800" dirty="0"/>
              <a:t>Step 4. Test each option: Is it legal? Is it right? Is it beneficial?</a:t>
            </a:r>
          </a:p>
          <a:p>
            <a:r>
              <a:rPr lang="en-AU" altLang="en-US" sz="2800" dirty="0"/>
              <a:t>Step 5. Decide which option to follow.</a:t>
            </a:r>
          </a:p>
          <a:p>
            <a:r>
              <a:rPr lang="en-AU" altLang="en-US" sz="2800" dirty="0"/>
              <a:t>Step 6. Double-check decision by asking follow-up questions.</a:t>
            </a:r>
          </a:p>
          <a:p>
            <a:r>
              <a:rPr lang="en-AU" altLang="en-US" sz="2800" dirty="0"/>
              <a:t>Step 7. Take action.</a:t>
            </a:r>
          </a:p>
          <a:p>
            <a:pPr marL="0" indent="0">
              <a:buNone/>
            </a:pPr>
            <a:endParaRPr lang="en-AU" altLang="en-US" dirty="0">
              <a:highlight>
                <a:srgbClr val="FFFF00"/>
              </a:highlight>
            </a:endParaRP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397570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Example: NM TAFE Staff Code of Conduct</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15</a:t>
            </a:fld>
            <a:endParaRPr lang="en-US" dirty="0">
              <a:solidFill>
                <a:schemeClr val="tx1"/>
              </a:solidFill>
            </a:endParaRPr>
          </a:p>
        </p:txBody>
      </p:sp>
      <p:pic>
        <p:nvPicPr>
          <p:cNvPr id="10" name="Picture 9">
            <a:extLst>
              <a:ext uri="{FF2B5EF4-FFF2-40B4-BE49-F238E27FC236}">
                <a16:creationId xmlns:a16="http://schemas.microsoft.com/office/drawing/2014/main" xmlns="" id="{093A3493-D1E3-4D1D-A8AE-703FD051A26A}"/>
              </a:ext>
            </a:extLst>
          </p:cNvPr>
          <p:cNvPicPr>
            <a:picLocks noChangeAspect="1"/>
          </p:cNvPicPr>
          <p:nvPr/>
        </p:nvPicPr>
        <p:blipFill>
          <a:blip r:embed="rId2"/>
          <a:stretch>
            <a:fillRect/>
          </a:stretch>
        </p:blipFill>
        <p:spPr>
          <a:xfrm>
            <a:off x="1162367" y="1881583"/>
            <a:ext cx="5437505" cy="4384578"/>
          </a:xfrm>
          <a:prstGeom prst="rect">
            <a:avLst/>
          </a:prstGeom>
        </p:spPr>
      </p:pic>
      <p:sp>
        <p:nvSpPr>
          <p:cNvPr id="12" name="TextBox 11">
            <a:extLst>
              <a:ext uri="{FF2B5EF4-FFF2-40B4-BE49-F238E27FC236}">
                <a16:creationId xmlns:a16="http://schemas.microsoft.com/office/drawing/2014/main" xmlns="" id="{59AC53CA-A0F7-4BCA-B6DB-FEDC2DDB5B9D}"/>
              </a:ext>
            </a:extLst>
          </p:cNvPr>
          <p:cNvSpPr txBox="1"/>
          <p:nvPr/>
        </p:nvSpPr>
        <p:spPr>
          <a:xfrm>
            <a:off x="7416800" y="2926080"/>
            <a:ext cx="2844800" cy="646331"/>
          </a:xfrm>
          <a:prstGeom prst="rect">
            <a:avLst/>
          </a:prstGeom>
          <a:noFill/>
        </p:spPr>
        <p:txBody>
          <a:bodyPr wrap="square" rtlCol="0">
            <a:spAutoFit/>
          </a:bodyPr>
          <a:lstStyle/>
          <a:p>
            <a:r>
              <a:rPr lang="en-AU" dirty="0"/>
              <a:t>This is a pretty effective checklist ! </a:t>
            </a:r>
            <a:r>
              <a:rPr lang="en-AU" dirty="0">
                <a:sym typeface="Wingdings" panose="05000000000000000000" pitchFamily="2" charset="2"/>
              </a:rPr>
              <a:t></a:t>
            </a:r>
            <a:endParaRPr lang="en-AU" dirty="0"/>
          </a:p>
        </p:txBody>
      </p:sp>
    </p:spTree>
    <p:extLst>
      <p:ext uri="{BB962C8B-B14F-4D97-AF65-F5344CB8AC3E}">
        <p14:creationId xmlns:p14="http://schemas.microsoft.com/office/powerpoint/2010/main" val="109925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Some causes for unethical behaviour</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altLang="en-US" dirty="0"/>
              <a:t>Absent or vague organisational governance</a:t>
            </a:r>
            <a:br>
              <a:rPr lang="en-AU" altLang="en-US" dirty="0"/>
            </a:br>
            <a:r>
              <a:rPr lang="en-AU" altLang="en-US" dirty="0"/>
              <a:t>(e.g. poor policy development or communication processes)</a:t>
            </a:r>
          </a:p>
          <a:p>
            <a:r>
              <a:rPr lang="en-AU" altLang="en-US" dirty="0"/>
              <a:t>Inconsistent decision making (Boris)</a:t>
            </a:r>
          </a:p>
          <a:p>
            <a:r>
              <a:rPr lang="en-AU" altLang="en-US" dirty="0"/>
              <a:t>Discrimination</a:t>
            </a:r>
          </a:p>
          <a:p>
            <a:r>
              <a:rPr lang="en-AU" altLang="en-US" dirty="0"/>
              <a:t>Sexual Harassment</a:t>
            </a:r>
          </a:p>
          <a:p>
            <a:r>
              <a:rPr lang="en-AU" altLang="en-US" dirty="0"/>
              <a:t>Conflicts of Interest</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16</a:t>
            </a:fld>
            <a:endParaRPr lang="en-US" dirty="0">
              <a:solidFill>
                <a:schemeClr val="tx1"/>
              </a:solidFill>
            </a:endParaRPr>
          </a:p>
        </p:txBody>
      </p:sp>
    </p:spTree>
    <p:extLst>
      <p:ext uri="{BB962C8B-B14F-4D97-AF65-F5344CB8AC3E}">
        <p14:creationId xmlns:p14="http://schemas.microsoft.com/office/powerpoint/2010/main" val="173919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Rationalisation for unethical behaviour</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pPr marL="0" indent="0">
              <a:spcBef>
                <a:spcPts val="0"/>
              </a:spcBef>
              <a:buNone/>
              <a:defRPr/>
            </a:pPr>
            <a:r>
              <a:rPr lang="en-AU" sz="2800" dirty="0"/>
              <a:t>Four common rationalisations that are used to justify misconduct:</a:t>
            </a:r>
          </a:p>
          <a:p>
            <a:pPr marL="468313" indent="-466344">
              <a:spcBef>
                <a:spcPts val="0"/>
              </a:spcBef>
              <a:buFont typeface="+mj-lt"/>
              <a:buAutoNum type="arabicPeriod"/>
              <a:defRPr/>
            </a:pPr>
            <a:r>
              <a:rPr lang="en-AU" sz="2800" dirty="0"/>
              <a:t>Convince yourself that the behaviour is not really illegal.</a:t>
            </a:r>
          </a:p>
          <a:p>
            <a:pPr marL="468313" indent="-466344">
              <a:spcBef>
                <a:spcPts val="0"/>
              </a:spcBef>
              <a:buFont typeface="+mj-lt"/>
              <a:buAutoNum type="arabicPeriod"/>
              <a:defRPr/>
            </a:pPr>
            <a:r>
              <a:rPr lang="en-AU" sz="2800" dirty="0"/>
              <a:t>Convince yourself that the behaviour is really in everyone’s best interests.</a:t>
            </a:r>
          </a:p>
          <a:p>
            <a:pPr marL="468313" indent="-466344">
              <a:spcBef>
                <a:spcPts val="0"/>
              </a:spcBef>
              <a:buFont typeface="+mj-lt"/>
              <a:buAutoNum type="arabicPeriod"/>
              <a:defRPr/>
            </a:pPr>
            <a:r>
              <a:rPr lang="en-AU" sz="2800" dirty="0"/>
              <a:t>Convince yourself that nobody will ever find out what you’ve done.</a:t>
            </a:r>
          </a:p>
          <a:p>
            <a:pPr marL="468313" indent="-466344">
              <a:spcBef>
                <a:spcPts val="0"/>
              </a:spcBef>
              <a:buFont typeface="+mj-lt"/>
              <a:buAutoNum type="arabicPeriod"/>
              <a:defRPr/>
            </a:pPr>
            <a:r>
              <a:rPr lang="en-AU" sz="2800" dirty="0"/>
              <a:t>Convince yourself that the organisation will ‘protect’ you.</a:t>
            </a:r>
          </a:p>
          <a:p>
            <a:pPr marL="1969" indent="0">
              <a:spcBef>
                <a:spcPts val="0"/>
              </a:spcBef>
              <a:buNone/>
              <a:defRPr/>
            </a:pPr>
            <a:r>
              <a:rPr lang="en-AU" sz="2800" dirty="0"/>
              <a:t/>
            </a:r>
            <a:br>
              <a:rPr lang="en-AU" sz="2800" dirty="0"/>
            </a:br>
            <a:r>
              <a:rPr lang="en-AU" sz="2800" dirty="0"/>
              <a:t>When in doubt about taking an action, </a:t>
            </a:r>
            <a:r>
              <a:rPr lang="en-AU" sz="2800" b="1" dirty="0"/>
              <a:t>don’t do it</a:t>
            </a:r>
            <a:r>
              <a:rPr lang="en-AU" sz="2800" dirty="0"/>
              <a:t>.</a:t>
            </a:r>
            <a:br>
              <a:rPr lang="en-AU" sz="2800" dirty="0"/>
            </a:br>
            <a:r>
              <a:rPr lang="en-AU" sz="2000" dirty="0">
                <a:highlight>
                  <a:srgbClr val="FFFF00"/>
                </a:highlight>
              </a:rPr>
              <a:t>(</a:t>
            </a:r>
            <a:r>
              <a:rPr lang="en-AU" sz="2000" dirty="0" err="1">
                <a:highlight>
                  <a:srgbClr val="FFFF00"/>
                </a:highlight>
              </a:rPr>
              <a:t>Goto</a:t>
            </a:r>
            <a:r>
              <a:rPr lang="en-AU" sz="2000" dirty="0">
                <a:highlight>
                  <a:srgbClr val="FFFF00"/>
                </a:highlight>
              </a:rPr>
              <a:t> NM TAFE Staff CoC)</a:t>
            </a:r>
            <a:endParaRPr lang="en-AU" altLang="en-US" sz="2000" dirty="0">
              <a:highlight>
                <a:srgbClr val="FFFF00"/>
              </a:highlight>
            </a:endParaRP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17</a:t>
            </a:fld>
            <a:endParaRPr lang="en-US" dirty="0">
              <a:solidFill>
                <a:schemeClr val="tx1"/>
              </a:solidFill>
            </a:endParaRPr>
          </a:p>
        </p:txBody>
      </p:sp>
    </p:spTree>
    <p:extLst>
      <p:ext uri="{BB962C8B-B14F-4D97-AF65-F5344CB8AC3E}">
        <p14:creationId xmlns:p14="http://schemas.microsoft.com/office/powerpoint/2010/main" val="24977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lstStyle/>
          <a:p>
            <a:r>
              <a:rPr lang="en-AU" dirty="0"/>
              <a:t>Ethical Dilemma</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dirty="0"/>
              <a:t>Remember: </a:t>
            </a:r>
            <a:r>
              <a:rPr lang="en-AU" i="1" dirty="0"/>
              <a:t>Ethics</a:t>
            </a:r>
            <a:r>
              <a:rPr lang="en-AU" dirty="0"/>
              <a:t> are the requirements demanded upon us from some external agency that pull on our </a:t>
            </a:r>
            <a:r>
              <a:rPr lang="en-AU" i="1" dirty="0"/>
              <a:t>Morals</a:t>
            </a:r>
            <a:r>
              <a:rPr lang="en-AU" dirty="0"/>
              <a:t> (our innate sense of right and wrong).</a:t>
            </a:r>
          </a:p>
          <a:p>
            <a:r>
              <a:rPr lang="en-AU" dirty="0"/>
              <a:t>It’s easy when things are either right or wrong…</a:t>
            </a:r>
          </a:p>
          <a:p>
            <a:r>
              <a:rPr lang="en-AU" dirty="0"/>
              <a:t>What happens when things get confusing?</a:t>
            </a:r>
          </a:p>
          <a:p>
            <a:r>
              <a:rPr lang="en-AU" dirty="0">
                <a:highlight>
                  <a:srgbClr val="FFFF00"/>
                </a:highlight>
              </a:rPr>
              <a:t>NEXT WEEK</a:t>
            </a:r>
            <a:r>
              <a:rPr lang="en-AU" dirty="0"/>
              <a:t>: We will look at a famous ethical dilemma: </a:t>
            </a:r>
            <a:br>
              <a:rPr lang="en-AU" dirty="0"/>
            </a:br>
            <a:r>
              <a:rPr lang="en-AU" dirty="0"/>
              <a:t>‘The Trolley Problem’ </a:t>
            </a:r>
            <a:r>
              <a:rPr lang="en-AU" sz="2000" i="1" dirty="0"/>
              <a:t>(Foot, P. &amp; Thomson, J. (1967))</a:t>
            </a:r>
            <a:endParaRPr lang="en-AU" i="1"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18</a:t>
            </a:fld>
            <a:endParaRPr lang="en-US" dirty="0">
              <a:solidFill>
                <a:schemeClr val="tx1"/>
              </a:solidFill>
            </a:endParaRPr>
          </a:p>
        </p:txBody>
      </p:sp>
    </p:spTree>
    <p:extLst>
      <p:ext uri="{BB962C8B-B14F-4D97-AF65-F5344CB8AC3E}">
        <p14:creationId xmlns:p14="http://schemas.microsoft.com/office/powerpoint/2010/main" val="313918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lstStyle/>
          <a:p>
            <a:r>
              <a:rPr lang="en-AU" dirty="0"/>
              <a:t>Week2 Summary</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a:t>More into The </a:t>
            </a:r>
            <a:r>
              <a:rPr lang="en-AU" dirty="0"/>
              <a:t>Case Study: St Bert’s Healthcare Ltd</a:t>
            </a:r>
          </a:p>
          <a:p>
            <a:r>
              <a:rPr lang="en-AU" dirty="0"/>
              <a:t>Formed groups yet ?(for AT2)</a:t>
            </a:r>
          </a:p>
          <a:p>
            <a:r>
              <a:rPr lang="en-AU" dirty="0"/>
              <a:t>Began with some definitions of ethics and how they matter in the ICT context</a:t>
            </a:r>
          </a:p>
          <a:p>
            <a:r>
              <a:rPr lang="en-AU" dirty="0"/>
              <a:t>Introduce the notion of the ethical dilemma (the topic for next two weeks)</a:t>
            </a:r>
          </a:p>
          <a:p>
            <a:endParaRPr lang="en-AU"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19</a:t>
            </a:fld>
            <a:endParaRPr lang="en-US" dirty="0">
              <a:solidFill>
                <a:schemeClr val="tx1"/>
              </a:solidFill>
            </a:endParaRPr>
          </a:p>
        </p:txBody>
      </p:sp>
    </p:spTree>
    <p:extLst>
      <p:ext uri="{BB962C8B-B14F-4D97-AF65-F5344CB8AC3E}">
        <p14:creationId xmlns:p14="http://schemas.microsoft.com/office/powerpoint/2010/main" val="70010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lstStyle/>
          <a:p>
            <a:r>
              <a:rPr lang="en-AU" dirty="0"/>
              <a:t>Acknowledgement of Country</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pPr marL="57150" indent="0" defTabSz="914400">
              <a:lnSpc>
                <a:spcPct val="150000"/>
              </a:lnSpc>
              <a:spcBef>
                <a:spcPts val="600"/>
              </a:spcBef>
              <a:spcAft>
                <a:spcPts val="600"/>
              </a:spcAft>
              <a:buNone/>
              <a:defRPr/>
            </a:pPr>
            <a:r>
              <a:rPr kumimoji="0" lang="en-GB" sz="2200" b="0" i="0" u="none" strike="noStrike" kern="1200" cap="none" spc="0" normalizeH="0" baseline="0" noProof="0" dirty="0">
                <a:ln>
                  <a:noFill/>
                </a:ln>
                <a:solidFill>
                  <a:prstClr val="black"/>
                </a:solidFill>
                <a:effectLst/>
                <a:uLnTx/>
                <a:uFillTx/>
                <a:latin typeface="Calibri"/>
                <a:ea typeface="+mn-ea"/>
                <a:cs typeface="+mn-cs"/>
              </a:rPr>
              <a:t>North Metropolitan TAFE recognises Australian Aboriginal and Torres Strait Islander People's unique cultural and spiritual relationships to the land, waters and seas and their rich contribution to our society. We acknowledge the </a:t>
            </a:r>
            <a:r>
              <a:rPr kumimoji="0" lang="en-GB" sz="2200" b="0" i="0" u="none" strike="noStrike" kern="1200" cap="none" spc="0" normalizeH="0" baseline="0" noProof="0" dirty="0" err="1">
                <a:ln>
                  <a:noFill/>
                </a:ln>
                <a:solidFill>
                  <a:prstClr val="black"/>
                </a:solidFill>
                <a:effectLst/>
                <a:uLnTx/>
                <a:uFillTx/>
                <a:latin typeface="Calibri"/>
                <a:ea typeface="+mn-ea"/>
                <a:cs typeface="+mn-cs"/>
              </a:rPr>
              <a:t>Noongar</a:t>
            </a:r>
            <a:r>
              <a:rPr kumimoji="0" lang="en-GB" sz="2200" b="0" i="0" u="none" strike="noStrike" kern="1200" cap="none" spc="0" normalizeH="0" baseline="0" noProof="0" dirty="0">
                <a:ln>
                  <a:noFill/>
                </a:ln>
                <a:solidFill>
                  <a:prstClr val="black"/>
                </a:solidFill>
                <a:effectLst/>
                <a:uLnTx/>
                <a:uFillTx/>
                <a:latin typeface="Calibri"/>
                <a:ea typeface="+mn-ea"/>
                <a:cs typeface="+mn-cs"/>
              </a:rPr>
              <a:t> People, the traditional custodians of the lands on which our campuses are located, and pay our respects to ancestors and Elders, past and present.</a:t>
            </a: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AU"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C14133F1-3922-4AAA-B23D-34F0DA942263}"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332999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314" y="1409700"/>
            <a:ext cx="11342913" cy="4298950"/>
          </a:xfrm>
        </p:spPr>
        <p:txBody>
          <a:bodyPr/>
          <a:lstStyle/>
          <a:p>
            <a:pPr marL="0" indent="0" algn="ctr">
              <a:buNone/>
            </a:pPr>
            <a:r>
              <a:rPr lang="en-AU" b="1" dirty="0">
                <a:solidFill>
                  <a:schemeClr val="accent2">
                    <a:lumMod val="60000"/>
                    <a:lumOff val="40000"/>
                  </a:schemeClr>
                </a:solidFill>
                <a:latin typeface="Arial Unicode MS" pitchFamily="34" charset="-128"/>
                <a:ea typeface="Arial Unicode MS" pitchFamily="34" charset="-128"/>
                <a:cs typeface="Arial Unicode MS" pitchFamily="34" charset="-128"/>
              </a:rPr>
              <a:t>That’s it for this week!</a:t>
            </a:r>
          </a:p>
          <a:p>
            <a:pPr marL="0" indent="0" algn="ctr" defTabSz="914400" eaLnBrk="0" fontAlgn="base" hangingPunct="0">
              <a:spcBef>
                <a:spcPts val="0"/>
              </a:spcBef>
              <a:spcAft>
                <a:spcPct val="0"/>
              </a:spcAft>
              <a:buNone/>
            </a:pPr>
            <a:endParaRPr lang="en-AU" sz="2400" kern="0" dirty="0">
              <a:solidFill>
                <a:srgbClr val="000000"/>
              </a:solidFill>
              <a:latin typeface="Arial Unicode MS" pitchFamily="34" charset="-128"/>
              <a:ea typeface="Arial Unicode MS" pitchFamily="34" charset="-128"/>
              <a:cs typeface="Arial Unicode MS" pitchFamily="34" charset="-128"/>
            </a:endParaRPr>
          </a:p>
          <a:p>
            <a:pPr marL="0" indent="0" algn="ctr" defTabSz="914400" eaLnBrk="0" fontAlgn="base" hangingPunct="0">
              <a:spcBef>
                <a:spcPts val="0"/>
              </a:spcBef>
              <a:spcAft>
                <a:spcPct val="0"/>
              </a:spcAft>
              <a:buNone/>
            </a:pPr>
            <a:r>
              <a:rPr lang="en-AU" sz="2400" kern="0" dirty="0">
                <a:solidFill>
                  <a:srgbClr val="000000"/>
                </a:solidFill>
                <a:latin typeface="Arial Unicode MS" pitchFamily="34" charset="-128"/>
                <a:ea typeface="Arial Unicode MS" pitchFamily="34" charset="-128"/>
                <a:cs typeface="Arial Unicode MS" pitchFamily="34" charset="-128"/>
              </a:rPr>
              <a:t>Remember to email me with any questions on </a:t>
            </a:r>
          </a:p>
          <a:p>
            <a:pPr marL="0" indent="0" algn="ctr" defTabSz="914400" eaLnBrk="0" fontAlgn="base" hangingPunct="0">
              <a:spcBef>
                <a:spcPts val="0"/>
              </a:spcBef>
              <a:spcAft>
                <a:spcPct val="0"/>
              </a:spcAft>
              <a:buNone/>
            </a:pPr>
            <a:r>
              <a:rPr lang="en-AU" sz="2400" kern="0" dirty="0">
                <a:solidFill>
                  <a:srgbClr val="000000"/>
                </a:solidFill>
                <a:latin typeface="Arial Unicode MS" pitchFamily="34" charset="-128"/>
                <a:ea typeface="Arial Unicode MS" pitchFamily="34" charset="-128"/>
                <a:cs typeface="Arial Unicode MS" pitchFamily="34" charset="-128"/>
                <a:hlinkClick r:id="rId2"/>
              </a:rPr>
              <a:t>Keith.fitzpatrick@nmtafe.wa.edu.au</a:t>
            </a:r>
            <a:r>
              <a:rPr lang="en-AU" sz="2400" kern="0" dirty="0">
                <a:solidFill>
                  <a:srgbClr val="000000"/>
                </a:solidFill>
                <a:latin typeface="Arial Unicode MS" pitchFamily="34" charset="-128"/>
                <a:ea typeface="Arial Unicode MS" pitchFamily="34" charset="-128"/>
                <a:cs typeface="Arial Unicode MS" pitchFamily="34" charset="-128"/>
              </a:rPr>
              <a:t> </a:t>
            </a:r>
          </a:p>
          <a:p>
            <a:pPr marL="0" indent="0" algn="ctr">
              <a:buNone/>
            </a:pPr>
            <a:endParaRPr lang="en-AU" dirty="0">
              <a:solidFill>
                <a:schemeClr val="accent2">
                  <a:lumMod val="60000"/>
                  <a:lumOff val="40000"/>
                </a:schemeClr>
              </a:solidFill>
            </a:endParaRPr>
          </a:p>
        </p:txBody>
      </p:sp>
      <p:pic>
        <p:nvPicPr>
          <p:cNvPr id="6146" name="Picture 2" descr="C:\Users\sheard\AppData\Local\Microsoft\Windows\Temporary Internet Files\Content.IE5\UY2ZORU8\2014-01-27-17-08-05-college_students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848" y="3933057"/>
            <a:ext cx="2592288" cy="178992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xmlns="" id="{81481D13-68C1-4203-BF31-82C8F56C6EDE}"/>
              </a:ext>
            </a:extLst>
          </p:cNvPr>
          <p:cNvSpPr txBox="1">
            <a:spLocks/>
          </p:cNvSpPr>
          <p:nvPr/>
        </p:nvSpPr>
        <p:spPr>
          <a:xfrm>
            <a:off x="446315" y="6348186"/>
            <a:ext cx="2844800" cy="23223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613DFF-7508-450A-A328-274C27C18431}" type="datetime1">
              <a:rPr lang="en-AU" sz="900" smtClean="0"/>
              <a:pPr/>
              <a:t>5/08/2023</a:t>
            </a:fld>
            <a:endParaRPr lang="en-US" sz="900" dirty="0"/>
          </a:p>
        </p:txBody>
      </p:sp>
      <p:sp>
        <p:nvSpPr>
          <p:cNvPr id="5" name="Footer Placeholder 4">
            <a:extLst>
              <a:ext uri="{FF2B5EF4-FFF2-40B4-BE49-F238E27FC236}">
                <a16:creationId xmlns:a16="http://schemas.microsoft.com/office/drawing/2014/main" xmlns="" id="{485B15F5-CCB4-4710-A398-3B0042F0CF06}"/>
              </a:ext>
            </a:extLst>
          </p:cNvPr>
          <p:cNvSpPr txBox="1">
            <a:spLocks/>
          </p:cNvSpPr>
          <p:nvPr/>
        </p:nvSpPr>
        <p:spPr>
          <a:xfrm>
            <a:off x="4165600" y="6348187"/>
            <a:ext cx="3860800" cy="23223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900" i="1" dirty="0">
                <a:latin typeface="Helvetica Neue"/>
              </a:rPr>
              <a:t>VISION: Transforming lives; strengthening industry and community.</a:t>
            </a:r>
            <a:endParaRPr lang="en-US" sz="900" i="1" dirty="0"/>
          </a:p>
        </p:txBody>
      </p:sp>
      <p:sp>
        <p:nvSpPr>
          <p:cNvPr id="6" name="Slide Number Placeholder 5">
            <a:extLst>
              <a:ext uri="{FF2B5EF4-FFF2-40B4-BE49-F238E27FC236}">
                <a16:creationId xmlns:a16="http://schemas.microsoft.com/office/drawing/2014/main" xmlns="" id="{C09A20C9-3154-4489-8602-CC1D2DE1017A}"/>
              </a:ext>
            </a:extLst>
          </p:cNvPr>
          <p:cNvSpPr txBox="1">
            <a:spLocks/>
          </p:cNvSpPr>
          <p:nvPr/>
        </p:nvSpPr>
        <p:spPr>
          <a:xfrm>
            <a:off x="8737600" y="6348187"/>
            <a:ext cx="3051627" cy="23223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7EE3B74-0C6C-EB47-B38C-86B47D5B2AFC}" type="slidenum">
              <a:rPr lang="en-US" sz="900" smtClean="0"/>
              <a:pPr algn="r"/>
              <a:t>20</a:t>
            </a:fld>
            <a:endParaRPr lang="en-US" sz="900"/>
          </a:p>
        </p:txBody>
      </p:sp>
    </p:spTree>
    <p:extLst>
      <p:ext uri="{BB962C8B-B14F-4D97-AF65-F5344CB8AC3E}">
        <p14:creationId xmlns:p14="http://schemas.microsoft.com/office/powerpoint/2010/main" val="182148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lstStyle/>
          <a:p>
            <a:r>
              <a:rPr lang="en-AU" dirty="0"/>
              <a:t>Welcome</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a:xfrm>
            <a:off x="446315" y="1932332"/>
            <a:ext cx="11299371" cy="4198421"/>
          </a:xfrm>
        </p:spPr>
        <p:txBody>
          <a:bodyPr>
            <a:normAutofit/>
          </a:bodyPr>
          <a:lstStyle/>
          <a:p>
            <a:pPr>
              <a:spcBef>
                <a:spcPts val="600"/>
              </a:spcBef>
              <a:spcAft>
                <a:spcPts val="600"/>
              </a:spcAft>
            </a:pPr>
            <a:r>
              <a:rPr lang="en-AU" dirty="0"/>
              <a:t>Week 2: Overview and Ethics 1</a:t>
            </a:r>
          </a:p>
          <a:p>
            <a:pPr lvl="1">
              <a:spcBef>
                <a:spcPts val="600"/>
              </a:spcBef>
              <a:spcAft>
                <a:spcPts val="600"/>
              </a:spcAft>
            </a:pPr>
            <a:r>
              <a:rPr lang="en-AU" dirty="0"/>
              <a:t>Ethics 1: ‘Ethical behaviour and Social Responsibility’</a:t>
            </a:r>
          </a:p>
          <a:p>
            <a:pPr lvl="1">
              <a:spcBef>
                <a:spcPts val="600"/>
              </a:spcBef>
              <a:spcAft>
                <a:spcPts val="600"/>
              </a:spcAft>
            </a:pPr>
            <a:r>
              <a:rPr lang="en-AU" dirty="0"/>
              <a:t>Reflect &amp; Reinforce</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234584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Ethics 1 – Definitions and meaning</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fontScale="92500"/>
          </a:bodyPr>
          <a:lstStyle/>
          <a:p>
            <a:r>
              <a:rPr lang="en-AU" dirty="0"/>
              <a:t>First, what do we </a:t>
            </a:r>
            <a:r>
              <a:rPr lang="en-AU" i="1" dirty="0"/>
              <a:t>mean</a:t>
            </a:r>
            <a:r>
              <a:rPr lang="en-AU" dirty="0"/>
              <a:t> by the term ‘Meaning’ ?</a:t>
            </a:r>
          </a:p>
          <a:p>
            <a:pPr lvl="1"/>
            <a:r>
              <a:rPr lang="en-AU" dirty="0"/>
              <a:t>Generally speaking, we seek truth to draw benefit from meaning</a:t>
            </a:r>
          </a:p>
          <a:p>
            <a:pPr lvl="1"/>
            <a:r>
              <a:rPr lang="en-AU" dirty="0"/>
              <a:t>Our search for truth (true or false) provides the basis for meaning (i.e. if something is untrue, then it means something, just as something is true.)</a:t>
            </a:r>
          </a:p>
          <a:p>
            <a:pPr lvl="1"/>
            <a:r>
              <a:rPr lang="en-AU" dirty="0"/>
              <a:t>Proof is also part of this. E.g. If something can be validated or reliable, then we believe it and draw meaning from it.</a:t>
            </a:r>
          </a:p>
          <a:p>
            <a:pPr lvl="1"/>
            <a:r>
              <a:rPr lang="en-AU" dirty="0"/>
              <a:t>Meaning follows understanding, which requires knowledge which draws on our requirement for proof and allows us accumulate wisdom</a:t>
            </a:r>
          </a:p>
          <a:p>
            <a:pPr lvl="1"/>
            <a:r>
              <a:rPr lang="en-AU" dirty="0"/>
              <a:t>Without personal morals, ethics are meaningless.</a:t>
            </a:r>
          </a:p>
          <a:p>
            <a:pPr lvl="1"/>
            <a:endParaRPr lang="en-AU"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07153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Ethics 1 – Definitions and meaning</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r>
              <a:rPr lang="en-US" dirty="0">
                <a:solidFill>
                  <a:schemeClr val="tx1"/>
                </a:solidFill>
              </a:rPr>
              <a:t>(</a:t>
            </a:r>
            <a:r>
              <a:rPr lang="en-US" i="1" dirty="0">
                <a:solidFill>
                  <a:schemeClr val="tx1"/>
                </a:solidFill>
              </a:rPr>
              <a:t>Tedeschi, J T. 2019</a:t>
            </a:r>
            <a:r>
              <a:rPr lang="en-US" dirty="0">
                <a:solidFill>
                  <a:schemeClr val="tx1"/>
                </a:solidFill>
              </a:rPr>
              <a:t>)</a:t>
            </a:r>
          </a:p>
        </p:txBody>
      </p:sp>
      <p:pic>
        <p:nvPicPr>
          <p:cNvPr id="9" name="Content Placeholder 8">
            <a:extLst>
              <a:ext uri="{FF2B5EF4-FFF2-40B4-BE49-F238E27FC236}">
                <a16:creationId xmlns:a16="http://schemas.microsoft.com/office/drawing/2014/main" xmlns="" id="{08C0A782-19F2-43B1-8BCD-93B1F85C13D4}"/>
              </a:ext>
            </a:extLst>
          </p:cNvPr>
          <p:cNvPicPr>
            <a:picLocks noGrp="1" noChangeAspect="1"/>
          </p:cNvPicPr>
          <p:nvPr>
            <p:ph idx="1"/>
          </p:nvPr>
        </p:nvPicPr>
        <p:blipFill>
          <a:blip r:embed="rId2"/>
          <a:stretch>
            <a:fillRect/>
          </a:stretch>
        </p:blipFill>
        <p:spPr>
          <a:xfrm>
            <a:off x="2076747" y="2022475"/>
            <a:ext cx="8038507" cy="4198938"/>
          </a:xfrm>
          <a:prstGeom prst="rect">
            <a:avLst/>
          </a:prstGeom>
        </p:spPr>
      </p:pic>
    </p:spTree>
    <p:extLst>
      <p:ext uri="{BB962C8B-B14F-4D97-AF65-F5344CB8AC3E}">
        <p14:creationId xmlns:p14="http://schemas.microsoft.com/office/powerpoint/2010/main" val="9264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Ethics 1 – Definitions and meaning</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dirty="0"/>
              <a:t>What do we </a:t>
            </a:r>
            <a:r>
              <a:rPr lang="en-AU" i="1" dirty="0"/>
              <a:t>mean</a:t>
            </a:r>
            <a:r>
              <a:rPr lang="en-AU" dirty="0"/>
              <a:t> by the term ‘Ethics’ ?</a:t>
            </a:r>
          </a:p>
          <a:p>
            <a:pPr lvl="1"/>
            <a:r>
              <a:rPr lang="en-AU" dirty="0"/>
              <a:t>‘</a:t>
            </a:r>
            <a:r>
              <a:rPr lang="en-AU" i="1" dirty="0"/>
              <a:t>A system of moral principles. They affect how people make decisions and lead their lives</a:t>
            </a:r>
            <a:r>
              <a:rPr lang="en-AU" dirty="0"/>
              <a:t>’ (bbc.co.uk, 2022)</a:t>
            </a:r>
          </a:p>
          <a:p>
            <a:pPr lvl="1"/>
            <a:r>
              <a:rPr lang="en-AU" dirty="0"/>
              <a:t>An set of rules imposed from an external source that determines a person or group’s behaviours</a:t>
            </a:r>
          </a:p>
          <a:p>
            <a:pPr lvl="1"/>
            <a:r>
              <a:rPr lang="en-AU" i="1" dirty="0"/>
              <a:t>Morals</a:t>
            </a:r>
            <a:r>
              <a:rPr lang="en-AU" dirty="0"/>
              <a:t> are the innate principles (or values) we are imbued with as part of our upbringing (right vs wrong, etc.). Ethics pulls on our morals.</a:t>
            </a:r>
          </a:p>
          <a:p>
            <a:pPr lvl="1"/>
            <a:r>
              <a:rPr lang="en-AU" dirty="0"/>
              <a:t>Without personal morals, ethics are meaningless.</a:t>
            </a:r>
          </a:p>
          <a:p>
            <a:pPr lvl="1"/>
            <a:endParaRPr lang="en-AU"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301486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fontScale="90000"/>
          </a:bodyPr>
          <a:lstStyle/>
          <a:p>
            <a:r>
              <a:rPr lang="en-AU" dirty="0"/>
              <a:t>Ethics 1 – Definitions and Ethical Behaviour &amp; Social Responsibility</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r>
              <a:rPr lang="en-AU" dirty="0"/>
              <a:t>At the end of this session students should be able to:</a:t>
            </a:r>
          </a:p>
          <a:p>
            <a:pPr lvl="1"/>
            <a:r>
              <a:rPr lang="en-AU" dirty="0"/>
              <a:t>Define ethical behaviour</a:t>
            </a:r>
          </a:p>
          <a:p>
            <a:pPr lvl="1"/>
            <a:r>
              <a:rPr lang="en-AU" dirty="0"/>
              <a:t>Understand how ethical standards are achieved and maintained</a:t>
            </a:r>
          </a:p>
          <a:p>
            <a:pPr lvl="1"/>
            <a:r>
              <a:rPr lang="en-AU" dirty="0"/>
              <a:t>Understand how ethical dilemma can occur and what they mean</a:t>
            </a:r>
          </a:p>
          <a:p>
            <a:pPr lvl="1"/>
            <a:r>
              <a:rPr lang="en-AU" dirty="0"/>
              <a:t>Understand the concept of Corporate Social Responsibility</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7</a:t>
            </a:fld>
            <a:endParaRPr lang="en-US" dirty="0">
              <a:solidFill>
                <a:schemeClr val="tx1"/>
              </a:solidFill>
            </a:endParaRPr>
          </a:p>
        </p:txBody>
      </p:sp>
      <p:sp>
        <p:nvSpPr>
          <p:cNvPr id="7" name="TextBox 6">
            <a:extLst>
              <a:ext uri="{FF2B5EF4-FFF2-40B4-BE49-F238E27FC236}">
                <a16:creationId xmlns:a16="http://schemas.microsoft.com/office/drawing/2014/main" xmlns="" id="{907A473C-04B7-40FC-B03F-B637626D5961}"/>
              </a:ext>
            </a:extLst>
          </p:cNvPr>
          <p:cNvSpPr txBox="1"/>
          <p:nvPr/>
        </p:nvSpPr>
        <p:spPr>
          <a:xfrm>
            <a:off x="8026400" y="5355771"/>
            <a:ext cx="3197609" cy="954107"/>
          </a:xfrm>
          <a:prstGeom prst="rect">
            <a:avLst/>
          </a:prstGeom>
          <a:noFill/>
        </p:spPr>
        <p:txBody>
          <a:bodyPr wrap="square" rtlCol="0">
            <a:spAutoFit/>
          </a:bodyPr>
          <a:lstStyle/>
          <a:p>
            <a:r>
              <a:rPr lang="en-AU" sz="1400" i="1" dirty="0"/>
              <a:t>(Content within Ethics1 largely derived from Wiley.com ‘Understanding Ethics and Moralistic behaviour’ (Asia 7</a:t>
            </a:r>
            <a:r>
              <a:rPr lang="en-AU" sz="1400" i="1" baseline="30000" dirty="0"/>
              <a:t>th</a:t>
            </a:r>
            <a:r>
              <a:rPr lang="en-AU" sz="1400" i="1" dirty="0"/>
              <a:t> edition), 2018)</a:t>
            </a:r>
          </a:p>
        </p:txBody>
      </p:sp>
    </p:spTree>
    <p:extLst>
      <p:ext uri="{BB962C8B-B14F-4D97-AF65-F5344CB8AC3E}">
        <p14:creationId xmlns:p14="http://schemas.microsoft.com/office/powerpoint/2010/main" val="302193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a:bodyPr>
          <a:lstStyle/>
          <a:p>
            <a:r>
              <a:rPr lang="en-AU" dirty="0"/>
              <a:t>What is ethical behaviour?</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fontScale="92500" lnSpcReduction="10000"/>
          </a:bodyPr>
          <a:lstStyle/>
          <a:p>
            <a:r>
              <a:rPr lang="en-AU" altLang="en-US" b="1" dirty="0"/>
              <a:t>Ethics:</a:t>
            </a:r>
            <a:r>
              <a:rPr lang="en-AU" altLang="en-US" dirty="0"/>
              <a:t> set of standards as to what is good or bad, or right or wrong in a person’s conduct.</a:t>
            </a:r>
          </a:p>
          <a:p>
            <a:r>
              <a:rPr lang="en-AU" altLang="en-US" dirty="0"/>
              <a:t>Ethical behaviour is accepted as ‘right’ or ‘good’ or ‘proper’ in the context of a governing moral code.</a:t>
            </a:r>
          </a:p>
          <a:p>
            <a:r>
              <a:rPr lang="en-AU" altLang="en-US" dirty="0"/>
              <a:t>If an act is legal, some will proceed with it confidently, while others might believe that the ethical test goes beyond legality. This is a matter of personal values.</a:t>
            </a:r>
          </a:p>
          <a:p>
            <a:r>
              <a:rPr lang="en-AU" altLang="en-US" b="1" dirty="0"/>
              <a:t>Values </a:t>
            </a:r>
            <a:r>
              <a:rPr lang="en-AU" altLang="en-US" dirty="0"/>
              <a:t>are broad beliefs about what is or is not appropriate behaviour. Sometimes referred to a </a:t>
            </a:r>
            <a:r>
              <a:rPr lang="en-AU" altLang="en-US" b="1" dirty="0"/>
              <a:t>Morals </a:t>
            </a:r>
            <a:r>
              <a:rPr lang="en-AU" altLang="en-US" dirty="0"/>
              <a:t>or </a:t>
            </a:r>
            <a:r>
              <a:rPr lang="en-AU" altLang="en-US" b="1" dirty="0"/>
              <a:t>Principles</a:t>
            </a:r>
            <a:r>
              <a:rPr lang="en-AU" altLang="en-US" dirty="0"/>
              <a:t>.</a:t>
            </a:r>
            <a:endParaRPr lang="en-AU" altLang="en-US" b="1" dirty="0"/>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178152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C8C-1AB0-4971-8026-01CE8A7CA47B}"/>
              </a:ext>
            </a:extLst>
          </p:cNvPr>
          <p:cNvSpPr>
            <a:spLocks noGrp="1"/>
          </p:cNvSpPr>
          <p:nvPr>
            <p:ph type="title"/>
          </p:nvPr>
        </p:nvSpPr>
        <p:spPr/>
        <p:txBody>
          <a:bodyPr>
            <a:normAutofit fontScale="90000"/>
          </a:bodyPr>
          <a:lstStyle/>
          <a:p>
            <a:r>
              <a:rPr lang="en-AU" dirty="0"/>
              <a:t>Alternative views of ethical behaviour (… and some ‘isms’)</a:t>
            </a:r>
          </a:p>
        </p:txBody>
      </p:sp>
      <p:sp>
        <p:nvSpPr>
          <p:cNvPr id="3" name="Content Placeholder 2">
            <a:extLst>
              <a:ext uri="{FF2B5EF4-FFF2-40B4-BE49-F238E27FC236}">
                <a16:creationId xmlns:a16="http://schemas.microsoft.com/office/drawing/2014/main" xmlns="" id="{CFA6039B-5CDC-477B-B931-D16CCBFFA3D8}"/>
              </a:ext>
            </a:extLst>
          </p:cNvPr>
          <p:cNvSpPr>
            <a:spLocks noGrp="1"/>
          </p:cNvSpPr>
          <p:nvPr>
            <p:ph idx="1"/>
          </p:nvPr>
        </p:nvSpPr>
        <p:spPr/>
        <p:txBody>
          <a:bodyPr>
            <a:normAutofit/>
          </a:bodyPr>
          <a:lstStyle/>
          <a:p>
            <a:pPr>
              <a:lnSpc>
                <a:spcPct val="90000"/>
              </a:lnSpc>
            </a:pPr>
            <a:r>
              <a:rPr lang="en-AU" altLang="en-US" dirty="0"/>
              <a:t>There are many different interpretations of what constitutes ethical behaviour.</a:t>
            </a:r>
          </a:p>
          <a:p>
            <a:pPr lvl="1">
              <a:lnSpc>
                <a:spcPct val="90000"/>
              </a:lnSpc>
            </a:pPr>
            <a:r>
              <a:rPr lang="en-AU" altLang="en-US" dirty="0"/>
              <a:t>The </a:t>
            </a:r>
            <a:r>
              <a:rPr lang="en-AU" altLang="en-US" b="1" dirty="0"/>
              <a:t>utilitarian view </a:t>
            </a:r>
            <a:r>
              <a:rPr lang="en-AU" altLang="en-US" dirty="0"/>
              <a:t>considers ethical behaviour as that which delivers the greatest good to the greatest number of people.</a:t>
            </a:r>
          </a:p>
          <a:p>
            <a:pPr lvl="1">
              <a:lnSpc>
                <a:spcPct val="90000"/>
              </a:lnSpc>
            </a:pPr>
            <a:r>
              <a:rPr lang="en-AU" altLang="en-US" dirty="0"/>
              <a:t>The </a:t>
            </a:r>
            <a:r>
              <a:rPr lang="en-AU" altLang="en-US" b="1" dirty="0"/>
              <a:t>individualism (or sometimes known as Deontological) view </a:t>
            </a:r>
            <a:r>
              <a:rPr lang="en-AU" altLang="en-US" dirty="0"/>
              <a:t>considers ethical behaviour as that which advances long-term self-interests.</a:t>
            </a:r>
          </a:p>
          <a:p>
            <a:pPr lvl="1">
              <a:lnSpc>
                <a:spcPct val="90000"/>
              </a:lnSpc>
            </a:pPr>
            <a:r>
              <a:rPr lang="en-AU" altLang="en-US" dirty="0"/>
              <a:t>The </a:t>
            </a:r>
            <a:r>
              <a:rPr lang="en-AU" altLang="en-US" b="1" dirty="0"/>
              <a:t>moral-rights view </a:t>
            </a:r>
            <a:r>
              <a:rPr lang="en-AU" altLang="en-US" dirty="0"/>
              <a:t>considers ethical behaviour as that which respects and protects the fundamental rights of people.</a:t>
            </a:r>
          </a:p>
        </p:txBody>
      </p:sp>
      <p:sp>
        <p:nvSpPr>
          <p:cNvPr id="4" name="Date Placeholder 3">
            <a:extLst>
              <a:ext uri="{FF2B5EF4-FFF2-40B4-BE49-F238E27FC236}">
                <a16:creationId xmlns:a16="http://schemas.microsoft.com/office/drawing/2014/main" xmlns="" id="{0A7EF23E-C4C1-4E26-A3FD-E5A4B2E80AC8}"/>
              </a:ext>
            </a:extLst>
          </p:cNvPr>
          <p:cNvSpPr>
            <a:spLocks noGrp="1"/>
          </p:cNvSpPr>
          <p:nvPr>
            <p:ph type="dt" sz="half" idx="2"/>
          </p:nvPr>
        </p:nvSpPr>
        <p:spPr/>
        <p:txBody>
          <a:bodyPr/>
          <a:lstStyle/>
          <a:p>
            <a:fld id="{FDB53934-C5B6-4227-8035-F6CEEBE99F82}" type="datetime1">
              <a:rPr lang="en-AU" smtClean="0">
                <a:solidFill>
                  <a:schemeClr val="tx1"/>
                </a:solidFill>
              </a:rPr>
              <a:t>5/08/2023</a:t>
            </a:fld>
            <a:endParaRPr lang="en-US" dirty="0">
              <a:solidFill>
                <a:schemeClr val="tx1"/>
              </a:solidFill>
            </a:endParaRPr>
          </a:p>
        </p:txBody>
      </p:sp>
      <p:sp>
        <p:nvSpPr>
          <p:cNvPr id="5" name="Footer Placeholder 4">
            <a:extLst>
              <a:ext uri="{FF2B5EF4-FFF2-40B4-BE49-F238E27FC236}">
                <a16:creationId xmlns:a16="http://schemas.microsoft.com/office/drawing/2014/main" xmlns="" id="{2A9F0881-717D-43DC-ABB1-5FC3E60B82D8}"/>
              </a:ext>
            </a:extLst>
          </p:cNvPr>
          <p:cNvSpPr>
            <a:spLocks noGrp="1"/>
          </p:cNvSpPr>
          <p:nvPr>
            <p:ph type="ftr" sz="quarter" idx="3"/>
          </p:nvPr>
        </p:nvSpPr>
        <p:spPr/>
        <p:txBody>
          <a:bodyPr/>
          <a:lstStyle/>
          <a:p>
            <a:r>
              <a:rPr lang="en-GB" b="0" dirty="0">
                <a:solidFill>
                  <a:schemeClr val="tx1"/>
                </a:solidFill>
                <a:effectLst/>
                <a:latin typeface="Helvetica Neue"/>
              </a:rPr>
              <a:t>VISION: Transforming lives; strengthening industry and community.</a:t>
            </a:r>
            <a:endParaRPr lang="en-US" dirty="0">
              <a:solidFill>
                <a:schemeClr val="tx1"/>
              </a:solidFill>
            </a:endParaRPr>
          </a:p>
        </p:txBody>
      </p:sp>
      <p:sp>
        <p:nvSpPr>
          <p:cNvPr id="6" name="Slide Number Placeholder 5">
            <a:extLst>
              <a:ext uri="{FF2B5EF4-FFF2-40B4-BE49-F238E27FC236}">
                <a16:creationId xmlns:a16="http://schemas.microsoft.com/office/drawing/2014/main" xmlns="" id="{42ADC35B-F5B1-4097-98DC-BB377C5AFE27}"/>
              </a:ext>
            </a:extLst>
          </p:cNvPr>
          <p:cNvSpPr>
            <a:spLocks noGrp="1"/>
          </p:cNvSpPr>
          <p:nvPr>
            <p:ph type="sldNum" sz="quarter" idx="4"/>
          </p:nvPr>
        </p:nvSpPr>
        <p:spPr/>
        <p:txBody>
          <a:bodyPr/>
          <a:lstStyle/>
          <a:p>
            <a:fld id="{E7EE3B74-0C6C-EB47-B38C-86B47D5B2AFC}"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208152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M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MT_PPT_wide.potx [Read-Only]" id="{7662106E-378D-4341-BC55-340DBF4628EB}" vid="{5FA5BE22-F730-4BB4-A840-7F5F75BA9D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2B7F1698942B42B036726776C27D33" ma:contentTypeVersion="12" ma:contentTypeDescription="Create a new document." ma:contentTypeScope="" ma:versionID="480ab3bf9f07dd31203b3a895e6ac6cd">
  <xsd:schema xmlns:xsd="http://www.w3.org/2001/XMLSchema" xmlns:xs="http://www.w3.org/2001/XMLSchema" xmlns:p="http://schemas.microsoft.com/office/2006/metadata/properties" xmlns:ns3="fdea2c8b-0c81-4f55-9a58-efd9aba80160" xmlns:ns4="71b1c3a3-bf4a-49c4-9ede-c702356f08a4" targetNamespace="http://schemas.microsoft.com/office/2006/metadata/properties" ma:root="true" ma:fieldsID="1494dddf6b292055125fde9f12b3c612" ns3:_="" ns4:_="">
    <xsd:import namespace="fdea2c8b-0c81-4f55-9a58-efd9aba80160"/>
    <xsd:import namespace="71b1c3a3-bf4a-49c4-9ede-c702356f08a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a2c8b-0c81-4f55-9a58-efd9aba801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b1c3a3-bf4a-49c4-9ede-c702356f08a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43719F-1151-40F1-9FF2-0A387A74A93B}">
  <ds:schemaRefs>
    <ds:schemaRef ds:uri="http://purl.org/dc/elements/1.1/"/>
    <ds:schemaRef ds:uri="fdea2c8b-0c81-4f55-9a58-efd9aba80160"/>
    <ds:schemaRef ds:uri="http://schemas.microsoft.com/office/2006/documentManagement/types"/>
    <ds:schemaRef ds:uri="http://www.w3.org/XML/1998/namespace"/>
    <ds:schemaRef ds:uri="http://purl.org/dc/terms/"/>
    <ds:schemaRef ds:uri="http://schemas.microsoft.com/office/2006/metadata/properties"/>
    <ds:schemaRef ds:uri="71b1c3a3-bf4a-49c4-9ede-c702356f08a4"/>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8853776-53AA-427D-9D2A-733E13F111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ea2c8b-0c81-4f55-9a58-efd9aba80160"/>
    <ds:schemaRef ds:uri="71b1c3a3-bf4a-49c4-9ede-c702356f0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EE5ABE-4A4D-47A5-B15D-AF48B5090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NMT_PPT_wide</Template>
  <TotalTime>2455</TotalTime>
  <Words>1314</Words>
  <Application>Microsoft Office PowerPoint</Application>
  <PresentationFormat>Custom</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NMT Theme</vt:lpstr>
      <vt:lpstr>ICTICT451 – Comply with IP,  Ethics and Privacy in an ICT environment</vt:lpstr>
      <vt:lpstr>Acknowledgement of Country</vt:lpstr>
      <vt:lpstr>Welcome</vt:lpstr>
      <vt:lpstr>Ethics 1 – Definitions and meaning</vt:lpstr>
      <vt:lpstr>Ethics 1 – Definitions and meaning</vt:lpstr>
      <vt:lpstr>Ethics 1 – Definitions and meaning</vt:lpstr>
      <vt:lpstr>Ethics 1 – Definitions and Ethical Behaviour &amp; Social Responsibility</vt:lpstr>
      <vt:lpstr>What is ethical behaviour?</vt:lpstr>
      <vt:lpstr>Alternative views of ethical behaviour (… and some ‘isms’)</vt:lpstr>
      <vt:lpstr>Alternative views of ethical behaviour</vt:lpstr>
      <vt:lpstr>Alternative views of ethical behaviour</vt:lpstr>
      <vt:lpstr>Ethics in the workplace</vt:lpstr>
      <vt:lpstr>Maintaining ethical standards</vt:lpstr>
      <vt:lpstr>Simple checklist for maintaining personal ethical standards</vt:lpstr>
      <vt:lpstr>Example: NM TAFE Staff Code of Conduct</vt:lpstr>
      <vt:lpstr>Some causes for unethical behaviour</vt:lpstr>
      <vt:lpstr>Rationalisation for unethical behaviour</vt:lpstr>
      <vt:lpstr>Ethical Dilemma</vt:lpstr>
      <vt:lpstr>Week2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Fitzpatrick</dc:creator>
  <cp:lastModifiedBy>User</cp:lastModifiedBy>
  <cp:revision>13</cp:revision>
  <dcterms:created xsi:type="dcterms:W3CDTF">2021-07-20T01:19:10Z</dcterms:created>
  <dcterms:modified xsi:type="dcterms:W3CDTF">2023-08-05T13:57:46Z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0x0101005B2B7F1698942B42B036726776C27D33</vt:lpwstr>
  </property>
</Properties>
</file>