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6" r:id="rId6"/>
    <p:sldId id="267" r:id="rId7"/>
    <p:sldId id="262" r:id="rId8"/>
    <p:sldId id="263" r:id="rId9"/>
    <p:sldId id="261" r:id="rId10"/>
    <p:sldId id="268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16FEE0-B46B-4D20-BF87-515F158A81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3DFF99-2948-4C31-A4C4-7DD2199B50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D8038-BCFD-484D-A332-E691FC4D719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27223-A3CB-488D-B713-EAC73F32AC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C6B05-A21D-4BAE-BA71-280DC382A9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6A7BE-29CE-41FF-A62A-6F12549FF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9025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A71E7-FD42-466B-8141-64BD469B9804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8F787-717E-4B32-9C19-C3065C7195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3039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8F787-717E-4B32-9C19-C3065C7195A3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B61DA-14A0-4CDD-BF1A-A45A5100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155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8F787-717E-4B32-9C19-C3065C7195A3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840CA-3FDE-45C1-A2CB-EE600B82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96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9216FFA-A227-4E55-95F0-8BCE9277DA89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E2D453-F582-439E-BA86-D52B1570F3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12FA-8809-45EE-80DB-E9434EE133AD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D453-F582-439E-BA86-D52B1570F3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00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9FDCAFF-9181-4B84-AC3E-ECBEFD416368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E2D453-F582-439E-BA86-D52B1570F3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10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3A5D-CBE4-45B1-A2DC-AAE4F8FC1BA1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AE2D453-F582-439E-BA86-D52B1570F3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38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64EBCA3-C904-45CB-ABFC-DE3E8AC02C0A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E2D453-F582-439E-BA86-D52B1570F3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4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1D29-DBBC-4465-8F2F-6F20AFADD81B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D453-F582-439E-BA86-D52B1570F3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8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5A0B-50E9-48DF-9A5C-109DE2843381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D453-F582-439E-BA86-D52B1570F3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75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07CD-EDC7-4443-9E42-9D551B6207DC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D453-F582-439E-BA86-D52B1570F3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24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DF6E-C723-4850-828A-1E721A4CF5C1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D453-F582-439E-BA86-D52B1570F3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871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E65666F-8BFA-49F1-8B03-E237E646AE88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E2D453-F582-439E-BA86-D52B1570F3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39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143B-DCC8-40DE-9F65-668EA291B81F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D453-F582-439E-BA86-D52B1570F3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73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9B60534-F7FD-4478-AE18-1318F0C3A839}" type="datetime1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AE2D453-F582-439E-BA86-D52B1570F3E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91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9DC0-DBC6-49DD-877B-1CC1C86AE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003" y="3429000"/>
            <a:ext cx="10993549" cy="147501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Comparison of marker based Predictions using RRBLUP and Bayesian lasso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F7827-2FB7-4B25-8242-CD63A2653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817" y="5224576"/>
            <a:ext cx="10363472" cy="1162156"/>
          </a:xfrm>
        </p:spPr>
        <p:txBody>
          <a:bodyPr>
            <a:normAutofit fontScale="40000" lnSpcReduction="20000"/>
          </a:bodyPr>
          <a:lstStyle/>
          <a:p>
            <a:pPr algn="r"/>
            <a:r>
              <a:rPr lang="en-US" sz="4600" dirty="0">
                <a:solidFill>
                  <a:schemeClr val="bg1"/>
                </a:solidFill>
              </a:rPr>
              <a:t>Anita Sharma</a:t>
            </a:r>
          </a:p>
          <a:p>
            <a:pPr algn="r"/>
            <a:r>
              <a:rPr lang="en-US" sz="4600" dirty="0">
                <a:solidFill>
                  <a:schemeClr val="bg1"/>
                </a:solidFill>
              </a:rPr>
              <a:t>Stat: 841 Final Project</a:t>
            </a:r>
          </a:p>
          <a:p>
            <a:pPr algn="r"/>
            <a:r>
              <a:rPr lang="en-US" sz="4600" dirty="0">
                <a:solidFill>
                  <a:schemeClr val="bg1"/>
                </a:solidFill>
              </a:rPr>
              <a:t>Fall 2018</a:t>
            </a:r>
          </a:p>
          <a:p>
            <a:pPr algn="r"/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00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618B4-3AD3-40F9-BCD0-3736514F4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AND CONCLUSIONS: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9566B1-1064-495B-A9F2-DFEA3C65C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748992"/>
              </p:ext>
            </p:extLst>
          </p:nvPr>
        </p:nvGraphicFramePr>
        <p:xfrm>
          <a:off x="1758461" y="2700619"/>
          <a:ext cx="8398413" cy="1456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9471">
                  <a:extLst>
                    <a:ext uri="{9D8B030D-6E8A-4147-A177-3AD203B41FA5}">
                      <a16:colId xmlns:a16="http://schemas.microsoft.com/office/drawing/2014/main" val="3490584174"/>
                    </a:ext>
                  </a:extLst>
                </a:gridCol>
                <a:gridCol w="2799471">
                  <a:extLst>
                    <a:ext uri="{9D8B030D-6E8A-4147-A177-3AD203B41FA5}">
                      <a16:colId xmlns:a16="http://schemas.microsoft.com/office/drawing/2014/main" val="903596012"/>
                    </a:ext>
                  </a:extLst>
                </a:gridCol>
                <a:gridCol w="2799471">
                  <a:extLst>
                    <a:ext uri="{9D8B030D-6E8A-4147-A177-3AD203B41FA5}">
                      <a16:colId xmlns:a16="http://schemas.microsoft.com/office/drawing/2014/main" val="303832759"/>
                    </a:ext>
                  </a:extLst>
                </a:gridCol>
              </a:tblGrid>
              <a:tr h="4855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 Body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508681"/>
                  </a:ext>
                </a:extLst>
              </a:tr>
              <a:tr h="4855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RRBLUP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0.3905411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0.5493247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0961"/>
                  </a:ext>
                </a:extLst>
              </a:tr>
              <a:tr h="4855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BAYES 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0.4298184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0.4784702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28171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E48ABE3-C874-41EF-832C-CC229E8D5EFD}"/>
              </a:ext>
            </a:extLst>
          </p:cNvPr>
          <p:cNvSpPr/>
          <p:nvPr/>
        </p:nvSpPr>
        <p:spPr>
          <a:xfrm>
            <a:off x="1758460" y="4711156"/>
            <a:ext cx="88345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Bayesian LASSO performed better than RRBLUP in predicting body length.</a:t>
            </a:r>
          </a:p>
        </p:txBody>
      </p:sp>
    </p:spTree>
    <p:extLst>
      <p:ext uri="{BB962C8B-B14F-4D97-AF65-F5344CB8AC3E}">
        <p14:creationId xmlns:p14="http://schemas.microsoft.com/office/powerpoint/2010/main" val="2578393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2E7E1D7-F764-4A60-83F2-BB399FC28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006" y="4056959"/>
            <a:ext cx="10993546" cy="590321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28953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0FE26-4E96-4F41-A328-94FD0122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CD4CD-709A-40AF-8F9B-6606BCE0D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300" dirty="0"/>
              <a:t>Genomic predictions have emerged as a powerful tool to improve the selection of individuals before phenotyping in plants and livestock.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/>
              <a:t>The reason behind this: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/>
              <a:t>enables breeders to make selection at early stage ensuring rapid genetic gain, and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/>
              <a:t> reduce phenotyping costs.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04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BDBB-EC09-44EF-B5FD-4481506F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 AND MATERIALS: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B4902-DD69-46A2-BB7E-928789634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93034"/>
            <a:ext cx="11029615" cy="3565765"/>
          </a:xfrm>
        </p:spPr>
        <p:txBody>
          <a:bodyPr>
            <a:normAutofit fontScale="92500" lnSpcReduction="20000"/>
          </a:bodyPr>
          <a:lstStyle/>
          <a:p>
            <a:r>
              <a:rPr lang="en-US" sz="2500" dirty="0"/>
              <a:t>The dataset was taken from BGLR package in CRAN R.</a:t>
            </a:r>
          </a:p>
          <a:p>
            <a:r>
              <a:rPr lang="en-US" sz="2500" dirty="0"/>
              <a:t>The data comes from an experiment carried out to detect and locate QTLs for complex traits in a mice population (</a:t>
            </a:r>
            <a:r>
              <a:rPr lang="en-US" sz="2500" dirty="0" err="1"/>
              <a:t>Valdar</a:t>
            </a:r>
            <a:r>
              <a:rPr lang="en-US" sz="2500" dirty="0"/>
              <a:t> et al. 2006a; 2006b). </a:t>
            </a:r>
          </a:p>
          <a:p>
            <a:r>
              <a:rPr lang="en-US" sz="2500" dirty="0"/>
              <a:t>There are 1814 individual mice, each genotyped for 10,346 polymorphic markers.</a:t>
            </a:r>
          </a:p>
          <a:p>
            <a:r>
              <a:rPr lang="en-US" sz="2500" dirty="0"/>
              <a:t>The trait used are body mass index (BMI) and the body length related to obesity. </a:t>
            </a:r>
          </a:p>
          <a:p>
            <a:r>
              <a:rPr lang="en-US" sz="2500" dirty="0"/>
              <a:t>Covariate used:  Gender</a:t>
            </a:r>
          </a:p>
          <a:p>
            <a:r>
              <a:rPr lang="en-US" sz="2500" dirty="0"/>
              <a:t>Methods used for prediction:   RRBLUP,  Bayesian Lasso</a:t>
            </a:r>
          </a:p>
          <a:p>
            <a:r>
              <a:rPr lang="en-US" sz="2500" dirty="0"/>
              <a:t>Packages used: rrBLUP and BGLR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04689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79A4-AD92-43F9-8EE8-7DA631A82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b="1" dirty="0"/>
              <a:t>Ridge-regression BLUP (rrBLUP)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804EFC-4C93-4BEA-B2F0-2811A92487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2616590"/>
                <a:ext cx="11029615" cy="3784209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 The basic RR-BLUP model is: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sz="2000" b="1" i="1"/>
                      <m:t>𝒚</m:t>
                    </m:r>
                    <m:r>
                      <a:rPr lang="en-US" sz="2000" b="1" i="1"/>
                      <m:t>|</m:t>
                    </m:r>
                    <m:r>
                      <a:rPr lang="en-US" sz="2000" b="1" i="1"/>
                      <m:t>𝒖</m:t>
                    </m:r>
                    <m:r>
                      <a:rPr lang="en-US" sz="2000" b="1" i="1"/>
                      <m:t>~ </m:t>
                    </m:r>
                    <m:r>
                      <a:rPr lang="en-US" sz="2000" b="1" i="1"/>
                      <m:t>𝑵</m:t>
                    </m:r>
                    <m:r>
                      <a:rPr lang="en-US" sz="2000" b="1" i="1"/>
                      <m:t>(</m:t>
                    </m:r>
                    <m:r>
                      <a:rPr lang="en-US" sz="2000" i="1"/>
                      <m:t> </m:t>
                    </m:r>
                    <m:r>
                      <a:rPr lang="en-US" sz="2000" b="1" i="1"/>
                      <m:t>𝑿</m:t>
                    </m:r>
                    <m:r>
                      <a:rPr lang="en-US" sz="2000" b="1" i="1"/>
                      <m:t>𝜷</m:t>
                    </m:r>
                    <m:r>
                      <a:rPr lang="en-US" sz="2000" b="1" i="1"/>
                      <m:t> </m:t>
                    </m:r>
                    <m:r>
                      <a:rPr lang="en-US" sz="2000" i="1"/>
                      <m:t>+</m:t>
                    </m:r>
                    <m:r>
                      <a:rPr lang="en-US" sz="2000" b="1" i="1"/>
                      <m:t>𝒁𝒖</m:t>
                    </m:r>
                    <m:r>
                      <a:rPr lang="en-US" sz="2000" b="1" i="1"/>
                      <m:t> </m:t>
                    </m:r>
                    <m:r>
                      <a:rPr lang="en-US" sz="2000" i="1"/>
                      <m:t>,</m:t>
                    </m:r>
                    <m:r>
                      <a:rPr lang="en-US" sz="2000" b="1" i="1"/>
                      <m:t>𝑰</m:t>
                    </m:r>
                    <m:sSubSup>
                      <m:sSubSupPr>
                        <m:ctrlPr>
                          <a:rPr lang="en-US" sz="2000" i="1"/>
                        </m:ctrlPr>
                      </m:sSubSupPr>
                      <m:e>
                        <m:r>
                          <a:rPr lang="en-US" sz="2000" i="1"/>
                          <m:t>𝜎</m:t>
                        </m:r>
                      </m:e>
                      <m:sub>
                        <m:r>
                          <a:rPr lang="en-US" sz="2000" i="1"/>
                          <m:t>𝑒</m:t>
                        </m:r>
                      </m:sub>
                      <m:sup>
                        <m:r>
                          <a:rPr lang="en-US" sz="2000" i="1"/>
                          <m:t>2</m:t>
                        </m:r>
                      </m:sup>
                    </m:sSubSup>
                    <m:r>
                      <a:rPr lang="en-US" sz="2000" i="1"/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𝐼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𝐼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Where, the ridge parameter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400" i="1" dirty="0"/>
                  <a:t> , </a:t>
                </a:r>
                <a:r>
                  <a:rPr lang="en-US" sz="2400" dirty="0"/>
                  <a:t>is the ratio between the residual and marker variances.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300" dirty="0"/>
                  <a:t>RRBLUP is given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𝐺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𝑋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300" dirty="0"/>
                  <a:t>where, G being the relationship matrix not the genotypes and V being the variance of y.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0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4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804EFC-4C93-4BEA-B2F0-2811A92487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2616590"/>
                <a:ext cx="11029615" cy="3784209"/>
              </a:xfrm>
              <a:blipFill>
                <a:blip r:embed="rId2"/>
                <a:stretch>
                  <a:fillRect l="-608" t="-20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0DE94C2-58BB-46B2-9453-0FA2191D9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712" y="3429000"/>
            <a:ext cx="2911929" cy="65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9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32AC5-F61C-447F-9869-1AC22C0A7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16739"/>
            <a:ext cx="11029616" cy="1013800"/>
          </a:xfrm>
        </p:spPr>
        <p:txBody>
          <a:bodyPr/>
          <a:lstStyle/>
          <a:p>
            <a:r>
              <a:rPr lang="en-US" b="1" dirty="0"/>
              <a:t>Bayesian LASSO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952D256-9DBE-4316-863D-8AD343BE4B7C}"/>
                  </a:ext>
                </a:extLst>
              </p:cNvPr>
              <p:cNvSpPr/>
              <p:nvPr/>
            </p:nvSpPr>
            <p:spPr>
              <a:xfrm>
                <a:off x="1312985" y="1730539"/>
                <a:ext cx="10738338" cy="45473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1000" dirty="0">
                  <a:solidFill>
                    <a:srgbClr val="000000"/>
                  </a:solidFill>
                  <a:latin typeface="Constantia" panose="02030602050306030303" pitchFamily="18" charset="0"/>
                </a:endParaRPr>
              </a:p>
              <a:p>
                <a:endParaRPr lang="en-US" sz="1000" dirty="0">
                  <a:latin typeface="Constantia" panose="02030602050306030303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2200" dirty="0"/>
                  <a:t>LASSO combines model selection with prediction.</a:t>
                </a:r>
              </a:p>
              <a:p>
                <a:endParaRPr lang="en-US" sz="2200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2200" dirty="0"/>
                  <a:t>The prior used is Laplace or Double exponential prior.</a:t>
                </a:r>
              </a:p>
              <a:p>
                <a:endParaRPr lang="en-US" sz="2300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2300" dirty="0"/>
                  <a:t>The basic linear model is given by:</a:t>
                </a:r>
              </a:p>
              <a:p>
                <a:r>
                  <a:rPr lang="en-US" sz="2300" dirty="0"/>
                  <a:t> 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/>
                        <m:t>𝑦</m:t>
                      </m:r>
                      <m:r>
                        <a:rPr lang="en-US" sz="2200" i="1"/>
                        <m:t>|</m:t>
                      </m:r>
                      <m:r>
                        <a:rPr lang="en-US" sz="2200" i="1"/>
                        <m:t>𝛽</m:t>
                      </m:r>
                      <m:r>
                        <a:rPr lang="en-US" sz="2200" i="1"/>
                        <m:t>,</m:t>
                      </m:r>
                      <m:sSup>
                        <m:sSupPr>
                          <m:ctrlPr>
                            <a:rPr lang="en-US" sz="2200" i="1"/>
                          </m:ctrlPr>
                        </m:sSupPr>
                        <m:e>
                          <m:r>
                            <a:rPr lang="en-US" sz="2200" i="1"/>
                            <m:t>𝜎</m:t>
                          </m:r>
                        </m:e>
                        <m:sup>
                          <m:r>
                            <a:rPr lang="en-US" sz="2200" i="1"/>
                            <m:t>2</m:t>
                          </m:r>
                        </m:sup>
                      </m:sSup>
                      <m:r>
                        <a:rPr lang="en-US" sz="2200" i="1"/>
                        <m:t>~ </m:t>
                      </m:r>
                      <m:r>
                        <a:rPr lang="en-US" sz="2200" i="1"/>
                        <m:t>𝑁</m:t>
                      </m:r>
                      <m:r>
                        <a:rPr lang="en-US" sz="2200" i="1"/>
                        <m:t>(</m:t>
                      </m:r>
                      <m:r>
                        <a:rPr lang="en-US" sz="2200" i="1"/>
                        <m:t>𝑋</m:t>
                      </m:r>
                      <m:r>
                        <a:rPr lang="en-US" sz="2200" i="1"/>
                        <m:t>𝛽</m:t>
                      </m:r>
                      <m:r>
                        <a:rPr lang="en-US" sz="2200" i="1"/>
                        <m:t>,</m:t>
                      </m:r>
                      <m:sSub>
                        <m:sSubPr>
                          <m:ctrlPr>
                            <a:rPr lang="en-US" sz="2200" i="1"/>
                          </m:ctrlPr>
                        </m:sSubPr>
                        <m:e>
                          <m:r>
                            <a:rPr lang="en-US" sz="2200" i="1"/>
                            <m:t>𝐼</m:t>
                          </m:r>
                        </m:e>
                        <m:sub>
                          <m:r>
                            <a:rPr lang="en-US" sz="2200" i="1"/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200" i="1"/>
                          </m:ctrlPr>
                        </m:sSupPr>
                        <m:e>
                          <m:r>
                            <a:rPr lang="en-US" sz="2200" i="1"/>
                            <m:t>𝜎</m:t>
                          </m:r>
                        </m:e>
                        <m:sup>
                          <m:r>
                            <a:rPr lang="en-US" sz="2200" i="1"/>
                            <m:t>2</m:t>
                          </m:r>
                        </m:sup>
                      </m:sSup>
                      <m:r>
                        <a:rPr lang="en-US" sz="2200" i="1"/>
                        <m:t>)</m:t>
                      </m:r>
                    </m:oMath>
                  </m:oMathPara>
                </a14:m>
                <a:endParaRPr lang="en-US" sz="2200" dirty="0"/>
              </a:p>
              <a:p>
                <a:endParaRPr lang="en-US" sz="2200" dirty="0">
                  <a:latin typeface="Constantia" panose="02030602050306030303" pitchFamily="18" charset="0"/>
                </a:endParaRPr>
              </a:p>
              <a:p>
                <a:endParaRPr lang="en-US" dirty="0">
                  <a:latin typeface="Constantia" panose="02030602050306030303" pitchFamily="18" charset="0"/>
                </a:endParaRPr>
              </a:p>
              <a:p>
                <a:endParaRPr lang="en-US" dirty="0">
                  <a:latin typeface="Constantia" panose="02030602050306030303" pitchFamily="18" charset="0"/>
                </a:endParaRPr>
              </a:p>
              <a:p>
                <a:endParaRPr lang="en-US" dirty="0">
                  <a:latin typeface="Constantia" panose="02030602050306030303" pitchFamily="18" charset="0"/>
                </a:endParaRPr>
              </a:p>
              <a:p>
                <a:endParaRPr lang="en-US" dirty="0">
                  <a:latin typeface="Constantia" panose="02030602050306030303" pitchFamily="18" charset="0"/>
                </a:endParaRPr>
              </a:p>
              <a:p>
                <a:r>
                  <a:rPr lang="en-US" dirty="0">
                    <a:latin typeface="Constantia" panose="02030602050306030303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952D256-9DBE-4316-863D-8AD343BE4B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985" y="1730539"/>
                <a:ext cx="10738338" cy="4547399"/>
              </a:xfrm>
              <a:prstGeom prst="rect">
                <a:avLst/>
              </a:prstGeom>
              <a:blipFill>
                <a:blip r:embed="rId2"/>
                <a:stretch>
                  <a:fillRect l="-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CDA65F-549A-4514-9848-A39065A15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53533" y="4877973"/>
            <a:ext cx="3044879" cy="69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C667-EC00-4B34-BB92-43563246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54CF7-F03A-4CED-8B3E-F0020B4E4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89848"/>
            <a:ext cx="11029615" cy="36783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300" dirty="0"/>
              <a:t>The data was divided into training and validation set with 60% and 40% in training and validation set respectively.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/>
              <a:t>The model utilizing information from the training set was used to predict for the validation set.</a:t>
            </a:r>
          </a:p>
        </p:txBody>
      </p:sp>
    </p:spTree>
    <p:extLst>
      <p:ext uri="{BB962C8B-B14F-4D97-AF65-F5344CB8AC3E}">
        <p14:creationId xmlns:p14="http://schemas.microsoft.com/office/powerpoint/2010/main" val="2066006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2DFB-8261-4C14-AF45-AE78DD812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Predictions FOR BMI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9D80AB-C1D0-4E71-8CD6-9BEF93C63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823" y="2005306"/>
            <a:ext cx="8881623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25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4758-F60A-4515-9FF0-2C0C74F6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Predictions FOR BODY  LENGTH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613CB3-7B5A-4A25-A392-5494CBDED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2193444"/>
            <a:ext cx="79914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09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618B4-3AD3-40F9-BCD0-3736514F4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AND CONCLUSIONS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2A0E10E-128A-4AC0-97CE-5D5C6D62B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729836"/>
              </p:ext>
            </p:extLst>
          </p:nvPr>
        </p:nvGraphicFramePr>
        <p:xfrm>
          <a:off x="1561515" y="2700619"/>
          <a:ext cx="8398413" cy="1456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9471">
                  <a:extLst>
                    <a:ext uri="{9D8B030D-6E8A-4147-A177-3AD203B41FA5}">
                      <a16:colId xmlns:a16="http://schemas.microsoft.com/office/drawing/2014/main" val="3490584174"/>
                    </a:ext>
                  </a:extLst>
                </a:gridCol>
                <a:gridCol w="2799471">
                  <a:extLst>
                    <a:ext uri="{9D8B030D-6E8A-4147-A177-3AD203B41FA5}">
                      <a16:colId xmlns:a16="http://schemas.microsoft.com/office/drawing/2014/main" val="903596012"/>
                    </a:ext>
                  </a:extLst>
                </a:gridCol>
                <a:gridCol w="2799471">
                  <a:extLst>
                    <a:ext uri="{9D8B030D-6E8A-4147-A177-3AD203B41FA5}">
                      <a16:colId xmlns:a16="http://schemas.microsoft.com/office/drawing/2014/main" val="303832759"/>
                    </a:ext>
                  </a:extLst>
                </a:gridCol>
              </a:tblGrid>
              <a:tr h="4855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 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508681"/>
                  </a:ext>
                </a:extLst>
              </a:tr>
              <a:tr h="4855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RRBLUP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Lucida Console" panose="020B0609040504020204" pitchFamily="49" charset="0"/>
                        </a:rPr>
                        <a:t>0.5154682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Lucida Console" panose="020B0609040504020204" pitchFamily="49" charset="0"/>
                        </a:rPr>
                        <a:t>0.05359368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0961"/>
                  </a:ext>
                </a:extLst>
              </a:tr>
              <a:tr h="4855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BAYES 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0.5661756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0.04709157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2817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EB07619-F896-4A25-83DE-4AD7F4EA00BA}"/>
              </a:ext>
            </a:extLst>
          </p:cNvPr>
          <p:cNvSpPr txBox="1"/>
          <p:nvPr/>
        </p:nvSpPr>
        <p:spPr>
          <a:xfrm>
            <a:off x="1702191" y="4586068"/>
            <a:ext cx="92002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Bayesian LASSO performed better than RRBLUP in predicting BMI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148063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682</TotalTime>
  <Words>378</Words>
  <Application>Microsoft Office PowerPoint</Application>
  <PresentationFormat>Widescreen</PresentationFormat>
  <Paragraphs>71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Cambria Math</vt:lpstr>
      <vt:lpstr>Constantia</vt:lpstr>
      <vt:lpstr>Gill Sans MT</vt:lpstr>
      <vt:lpstr>Lucida Console</vt:lpstr>
      <vt:lpstr>Wingdings</vt:lpstr>
      <vt:lpstr>Wingdings 2</vt:lpstr>
      <vt:lpstr>Dividend</vt:lpstr>
      <vt:lpstr>Comparison of marker based Predictions using RRBLUP and Bayesian lasso</vt:lpstr>
      <vt:lpstr>INTRODUCTION: </vt:lpstr>
      <vt:lpstr>METHODS AND MATERIALS:</vt:lpstr>
      <vt:lpstr>  Ridge-regression BLUP (rrBLUP) </vt:lpstr>
      <vt:lpstr>Bayesian LASSO</vt:lpstr>
      <vt:lpstr>PREPARATION </vt:lpstr>
      <vt:lpstr>Predictions FOR BMI</vt:lpstr>
      <vt:lpstr>Predictions FOR BODY  LENGTH</vt:lpstr>
      <vt:lpstr>RESULTS AND CONCLUSIONS</vt:lpstr>
      <vt:lpstr>RESULTS AND CONCLUSIONS: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Anita Bhandari</dc:creator>
  <cp:lastModifiedBy>Anita Bhandari</cp:lastModifiedBy>
  <cp:revision>37</cp:revision>
  <dcterms:created xsi:type="dcterms:W3CDTF">2018-12-02T06:01:57Z</dcterms:created>
  <dcterms:modified xsi:type="dcterms:W3CDTF">2018-12-12T21:49:00Z</dcterms:modified>
</cp:coreProperties>
</file>