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3" r:id="rId4"/>
    <p:sldId id="257" r:id="rId5"/>
    <p:sldId id="260" r:id="rId6"/>
    <p:sldId id="261" r:id="rId7"/>
    <p:sldId id="262" r:id="rId8"/>
    <p:sldId id="263" r:id="rId9"/>
    <p:sldId id="264" r:id="rId10"/>
    <p:sldId id="265" r:id="rId11"/>
    <p:sldId id="266" r:id="rId12"/>
    <p:sldId id="268" r:id="rId13"/>
    <p:sldId id="269" r:id="rId14"/>
    <p:sldId id="270" r:id="rId15"/>
    <p:sldId id="275" r:id="rId16"/>
    <p:sldId id="272" r:id="rId17"/>
    <p:sldId id="276" r:id="rId18"/>
    <p:sldId id="277"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5F5F-43CB-044B-9A65-4AB26D0FA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9D0E1A-E1A3-4D45-8B21-7D0FEB625B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2EA086-095D-F64E-A434-66B11D8A3B0A}"/>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5" name="Footer Placeholder 4">
            <a:extLst>
              <a:ext uri="{FF2B5EF4-FFF2-40B4-BE49-F238E27FC236}">
                <a16:creationId xmlns:a16="http://schemas.microsoft.com/office/drawing/2014/main" id="{43F38B0A-CA49-5F4D-9797-25E138707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10AFA-4138-9D44-9E28-1F971B6504AE}"/>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419621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A76D-10FB-0149-9853-07BEC61242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528095-5E62-C949-A88D-43D705B2D9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873F7-B74D-4743-A009-886A46D30898}"/>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5" name="Footer Placeholder 4">
            <a:extLst>
              <a:ext uri="{FF2B5EF4-FFF2-40B4-BE49-F238E27FC236}">
                <a16:creationId xmlns:a16="http://schemas.microsoft.com/office/drawing/2014/main" id="{1082945D-4D0E-644C-832F-365ABFC66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B3BB5-9134-2B42-BAB1-6482C8AED2A5}"/>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44729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12FDB-9E9B-A34A-9655-907D12D28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34686B-0E31-C34C-9856-3B5CE3044A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C9410-640B-2D43-8B96-9F1AD658783F}"/>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5" name="Footer Placeholder 4">
            <a:extLst>
              <a:ext uri="{FF2B5EF4-FFF2-40B4-BE49-F238E27FC236}">
                <a16:creationId xmlns:a16="http://schemas.microsoft.com/office/drawing/2014/main" id="{DAB5942C-0D9A-AA4A-B932-EB3AF3EA5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4F00E-27CE-C14B-9E75-57886EFAE34D}"/>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135322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00F0-A8D4-734E-B36F-2BEC20506F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20B20-A492-9843-BAA2-8F979B7848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6C49C-E215-E24A-A717-0D8227382069}"/>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5" name="Footer Placeholder 4">
            <a:extLst>
              <a:ext uri="{FF2B5EF4-FFF2-40B4-BE49-F238E27FC236}">
                <a16:creationId xmlns:a16="http://schemas.microsoft.com/office/drawing/2014/main" id="{C2F8ACAC-4FCB-4744-A095-9E8FB31BA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AA054-0D71-D54F-BD61-6D379357E952}"/>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6333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C743-1C6C-9347-B62A-828CE1E87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5204D1-DDE4-E442-9558-D24D27E03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D79429-B153-E249-80B9-D83590E1CD27}"/>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5" name="Footer Placeholder 4">
            <a:extLst>
              <a:ext uri="{FF2B5EF4-FFF2-40B4-BE49-F238E27FC236}">
                <a16:creationId xmlns:a16="http://schemas.microsoft.com/office/drawing/2014/main" id="{F23CF664-E15B-5841-8F31-303418399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F6BFE-452A-9F4E-8D62-18E34024FA0D}"/>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331694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D73A-7DAA-DA43-B55A-0B50DE56B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C25D38-CAB2-2645-8B46-0BDD20B524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774283-919C-1448-BAAB-93D2D5A349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465D9D-0931-954F-87E6-BE1CB07B307E}"/>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6" name="Footer Placeholder 5">
            <a:extLst>
              <a:ext uri="{FF2B5EF4-FFF2-40B4-BE49-F238E27FC236}">
                <a16:creationId xmlns:a16="http://schemas.microsoft.com/office/drawing/2014/main" id="{5E0E0280-7A0C-C148-A7E3-3240101D6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C75F2-C346-284A-AFB9-669F8624C203}"/>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384571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0081-32CD-714E-82D4-2DCB992126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2DF846-B770-DA43-AD0C-9CBD6512E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FAB2DD-A0BB-F440-A286-33118245CD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3CB12C-0F8F-B74B-8D5F-D49E2254A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ED553E-41F1-854B-A18D-B2178AE8AE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F80161-C874-0345-BBF8-FDADCAE87163}"/>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8" name="Footer Placeholder 7">
            <a:extLst>
              <a:ext uri="{FF2B5EF4-FFF2-40B4-BE49-F238E27FC236}">
                <a16:creationId xmlns:a16="http://schemas.microsoft.com/office/drawing/2014/main" id="{9DF08235-6AD7-5C47-92A0-B10CBE4DBC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038683-4DDA-7B47-A0DB-A2C974B4709C}"/>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85725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1F0A-E7BC-CC48-BE5B-E4421F8FB7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8A49A9-A677-5445-BB36-1F15F0147A0F}"/>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4" name="Footer Placeholder 3">
            <a:extLst>
              <a:ext uri="{FF2B5EF4-FFF2-40B4-BE49-F238E27FC236}">
                <a16:creationId xmlns:a16="http://schemas.microsoft.com/office/drawing/2014/main" id="{14BFE67C-15B7-D944-8D8F-20725A990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0305B0-EF67-CC47-88C3-3D6CC093ADAD}"/>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185073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7273A9-50FF-A542-BCFF-EE8D832474E0}"/>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3" name="Footer Placeholder 2">
            <a:extLst>
              <a:ext uri="{FF2B5EF4-FFF2-40B4-BE49-F238E27FC236}">
                <a16:creationId xmlns:a16="http://schemas.microsoft.com/office/drawing/2014/main" id="{B594F229-8966-4544-9FC8-509EDDCE6D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651F1B-93AA-5444-96AF-47045A65EFD4}"/>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144424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FA11-38E9-D541-8E94-47A2C87C0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447108-DFAC-D74C-88DE-5777438CDD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27CACB-6F43-454A-8513-08A61DB66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B09807-FC51-DC45-B433-E361A5280185}"/>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6" name="Footer Placeholder 5">
            <a:extLst>
              <a:ext uri="{FF2B5EF4-FFF2-40B4-BE49-F238E27FC236}">
                <a16:creationId xmlns:a16="http://schemas.microsoft.com/office/drawing/2014/main" id="{F8BDED6D-23A3-E845-8D85-DEBBFE3E6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7B9DE-DB6E-AF4C-815C-F2AD8F37EAF9}"/>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1256059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B44E-1F9B-A848-96CD-15E36DA2E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AC65A-FFEF-9741-A8B0-F384E3E58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C98664-E5B8-9A43-805A-DF2272AC6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618362-D74E-1B4E-A600-2DB404B1C1A6}"/>
              </a:ext>
            </a:extLst>
          </p:cNvPr>
          <p:cNvSpPr>
            <a:spLocks noGrp="1"/>
          </p:cNvSpPr>
          <p:nvPr>
            <p:ph type="dt" sz="half" idx="10"/>
          </p:nvPr>
        </p:nvSpPr>
        <p:spPr/>
        <p:txBody>
          <a:bodyPr/>
          <a:lstStyle/>
          <a:p>
            <a:fld id="{CAD049BC-D831-CD46-80D2-7363CAC60EAB}" type="datetimeFigureOut">
              <a:rPr lang="en-US" smtClean="0"/>
              <a:t>4/7/18</a:t>
            </a:fld>
            <a:endParaRPr lang="en-US"/>
          </a:p>
        </p:txBody>
      </p:sp>
      <p:sp>
        <p:nvSpPr>
          <p:cNvPr id="6" name="Footer Placeholder 5">
            <a:extLst>
              <a:ext uri="{FF2B5EF4-FFF2-40B4-BE49-F238E27FC236}">
                <a16:creationId xmlns:a16="http://schemas.microsoft.com/office/drawing/2014/main" id="{A309E735-E12F-FF49-9831-0F93483B0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6481C-4FFB-F14B-A7C9-CBA2BD4F726F}"/>
              </a:ext>
            </a:extLst>
          </p:cNvPr>
          <p:cNvSpPr>
            <a:spLocks noGrp="1"/>
          </p:cNvSpPr>
          <p:nvPr>
            <p:ph type="sldNum" sz="quarter" idx="12"/>
          </p:nvPr>
        </p:nvSpPr>
        <p:spPr/>
        <p:txBody>
          <a:bodyPr/>
          <a:lstStyle/>
          <a:p>
            <a:fld id="{F4986C91-954C-7444-B449-330D389EB4F7}" type="slidenum">
              <a:rPr lang="en-US" smtClean="0"/>
              <a:t>‹#›</a:t>
            </a:fld>
            <a:endParaRPr lang="en-US"/>
          </a:p>
        </p:txBody>
      </p:sp>
    </p:spTree>
    <p:extLst>
      <p:ext uri="{BB962C8B-B14F-4D97-AF65-F5344CB8AC3E}">
        <p14:creationId xmlns:p14="http://schemas.microsoft.com/office/powerpoint/2010/main" val="154400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7A587-EC8A-9A41-9377-61A4CD21E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BF0DB7-FE3C-B440-BA6B-5414A2FFA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62291-548F-504C-A259-FD874A67C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049BC-D831-CD46-80D2-7363CAC60EAB}" type="datetimeFigureOut">
              <a:rPr lang="en-US" smtClean="0"/>
              <a:t>4/7/18</a:t>
            </a:fld>
            <a:endParaRPr lang="en-US"/>
          </a:p>
        </p:txBody>
      </p:sp>
      <p:sp>
        <p:nvSpPr>
          <p:cNvPr id="5" name="Footer Placeholder 4">
            <a:extLst>
              <a:ext uri="{FF2B5EF4-FFF2-40B4-BE49-F238E27FC236}">
                <a16:creationId xmlns:a16="http://schemas.microsoft.com/office/drawing/2014/main" id="{D7062491-9332-8F4D-ACE1-11D4397665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922EC8-7A67-7B4A-ADDC-4FCC4C621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86C91-954C-7444-B449-330D389EB4F7}" type="slidenum">
              <a:rPr lang="en-US" smtClean="0"/>
              <a:t>‹#›</a:t>
            </a:fld>
            <a:endParaRPr lang="en-US"/>
          </a:p>
        </p:txBody>
      </p:sp>
    </p:spTree>
    <p:extLst>
      <p:ext uri="{BB962C8B-B14F-4D97-AF65-F5344CB8AC3E}">
        <p14:creationId xmlns:p14="http://schemas.microsoft.com/office/powerpoint/2010/main" val="77087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B7C2-692C-2548-9772-21D380DA4FF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15F3A95-CA75-8D48-B496-86F2AF52013B}"/>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9D18E34-FBB3-9047-B470-6372A66517B2}"/>
              </a:ext>
            </a:extLst>
          </p:cNvPr>
          <p:cNvPicPr>
            <a:picLocks noChangeAspect="1"/>
          </p:cNvPicPr>
          <p:nvPr/>
        </p:nvPicPr>
        <p:blipFill>
          <a:blip r:embed="rId2"/>
          <a:stretch>
            <a:fillRect/>
          </a:stretch>
        </p:blipFill>
        <p:spPr>
          <a:xfrm>
            <a:off x="372533" y="381000"/>
            <a:ext cx="11192933" cy="6096000"/>
          </a:xfrm>
          <a:prstGeom prst="rect">
            <a:avLst/>
          </a:prstGeom>
        </p:spPr>
      </p:pic>
      <p:sp>
        <p:nvSpPr>
          <p:cNvPr id="6" name="TextBox 5">
            <a:extLst>
              <a:ext uri="{FF2B5EF4-FFF2-40B4-BE49-F238E27FC236}">
                <a16:creationId xmlns:a16="http://schemas.microsoft.com/office/drawing/2014/main" id="{779C74FC-5C1B-904E-9526-B26EDF2C1834}"/>
              </a:ext>
            </a:extLst>
          </p:cNvPr>
          <p:cNvSpPr txBox="1"/>
          <p:nvPr/>
        </p:nvSpPr>
        <p:spPr>
          <a:xfrm>
            <a:off x="2965622" y="4102443"/>
            <a:ext cx="6215447" cy="646331"/>
          </a:xfrm>
          <a:prstGeom prst="rect">
            <a:avLst/>
          </a:prstGeom>
          <a:noFill/>
        </p:spPr>
        <p:txBody>
          <a:bodyPr wrap="square" rtlCol="0">
            <a:spAutoFit/>
          </a:bodyPr>
          <a:lstStyle/>
          <a:p>
            <a:r>
              <a:rPr lang="en-US" dirty="0">
                <a:solidFill>
                  <a:schemeClr val="bg1"/>
                </a:solidFill>
              </a:rPr>
              <a:t>Case Study On: Optimizing Outreach Efforts for ACE Organization Authored By: Aditya Bhandari</a:t>
            </a:r>
          </a:p>
        </p:txBody>
      </p:sp>
    </p:spTree>
    <p:extLst>
      <p:ext uri="{BB962C8B-B14F-4D97-AF65-F5344CB8AC3E}">
        <p14:creationId xmlns:p14="http://schemas.microsoft.com/office/powerpoint/2010/main" val="205047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1F318-E540-9E48-8B8C-43EF06B665D8}"/>
              </a:ext>
            </a:extLst>
          </p:cNvPr>
          <p:cNvSpPr>
            <a:spLocks noGrp="1"/>
          </p:cNvSpPr>
          <p:nvPr>
            <p:ph type="title"/>
          </p:nvPr>
        </p:nvSpPr>
        <p:spPr/>
        <p:txBody>
          <a:bodyPr/>
          <a:lstStyle/>
          <a:p>
            <a:endParaRPr lang="en-US" dirty="0"/>
          </a:p>
        </p:txBody>
      </p:sp>
      <p:pic>
        <p:nvPicPr>
          <p:cNvPr id="11" name="Content Placeholder 10">
            <a:extLst>
              <a:ext uri="{FF2B5EF4-FFF2-40B4-BE49-F238E27FC236}">
                <a16:creationId xmlns:a16="http://schemas.microsoft.com/office/drawing/2014/main" id="{6DEE2803-4D2E-DC43-86EA-C3AC658232C6}"/>
              </a:ext>
            </a:extLst>
          </p:cNvPr>
          <p:cNvPicPr>
            <a:picLocks noGrp="1" noChangeAspect="1"/>
          </p:cNvPicPr>
          <p:nvPr>
            <p:ph idx="1"/>
          </p:nvPr>
        </p:nvPicPr>
        <p:blipFill>
          <a:blip r:embed="rId3"/>
          <a:stretch>
            <a:fillRect/>
          </a:stretch>
        </p:blipFill>
        <p:spPr>
          <a:xfrm>
            <a:off x="838200" y="135468"/>
            <a:ext cx="10515600" cy="4318000"/>
          </a:xfrm>
        </p:spPr>
      </p:pic>
      <p:pic>
        <p:nvPicPr>
          <p:cNvPr id="13" name="Picture 12">
            <a:extLst>
              <a:ext uri="{FF2B5EF4-FFF2-40B4-BE49-F238E27FC236}">
                <a16:creationId xmlns:a16="http://schemas.microsoft.com/office/drawing/2014/main" id="{85613A65-6800-7C47-96C5-5DBE7416E4CD}"/>
              </a:ext>
            </a:extLst>
          </p:cNvPr>
          <p:cNvPicPr>
            <a:picLocks noChangeAspect="1"/>
          </p:cNvPicPr>
          <p:nvPr/>
        </p:nvPicPr>
        <p:blipFill>
          <a:blip r:embed="rId4"/>
          <a:stretch>
            <a:fillRect/>
          </a:stretch>
        </p:blipFill>
        <p:spPr>
          <a:xfrm>
            <a:off x="838200" y="4453468"/>
            <a:ext cx="10515600" cy="2404532"/>
          </a:xfrm>
          <a:prstGeom prst="rect">
            <a:avLst/>
          </a:prstGeom>
        </p:spPr>
      </p:pic>
    </p:spTree>
    <p:extLst>
      <p:ext uri="{BB962C8B-B14F-4D97-AF65-F5344CB8AC3E}">
        <p14:creationId xmlns:p14="http://schemas.microsoft.com/office/powerpoint/2010/main" val="5591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A065-A2A8-284F-B92F-77191269B92E}"/>
              </a:ext>
            </a:extLst>
          </p:cNvPr>
          <p:cNvSpPr>
            <a:spLocks noGrp="1"/>
          </p:cNvSpPr>
          <p:nvPr>
            <p:ph type="title"/>
          </p:nvPr>
        </p:nvSpPr>
        <p:spPr/>
        <p:txBody>
          <a:bodyPr/>
          <a:lstStyle/>
          <a:p>
            <a:r>
              <a:rPr lang="en-US" b="1" dirty="0">
                <a:solidFill>
                  <a:schemeClr val="accent1"/>
                </a:solidFill>
              </a:rPr>
              <a:t>Feature Selection/Dimensionality Reduction Using Principal Component Analysis(PCA)</a:t>
            </a:r>
          </a:p>
        </p:txBody>
      </p:sp>
      <p:sp>
        <p:nvSpPr>
          <p:cNvPr id="3" name="Content Placeholder 2">
            <a:extLst>
              <a:ext uri="{FF2B5EF4-FFF2-40B4-BE49-F238E27FC236}">
                <a16:creationId xmlns:a16="http://schemas.microsoft.com/office/drawing/2014/main" id="{70CB2AAB-39E9-2040-876B-ECEB43FFAC4D}"/>
              </a:ext>
            </a:extLst>
          </p:cNvPr>
          <p:cNvSpPr>
            <a:spLocks noGrp="1"/>
          </p:cNvSpPr>
          <p:nvPr>
            <p:ph idx="1"/>
          </p:nvPr>
        </p:nvSpPr>
        <p:spPr/>
        <p:txBody>
          <a:bodyPr>
            <a:normAutofit lnSpcReduction="10000"/>
          </a:bodyPr>
          <a:lstStyle/>
          <a:p>
            <a:r>
              <a:rPr lang="en-US" dirty="0"/>
              <a:t>We are still left with around 312 variables after elimination, transformations and mapping of missing values on the variables we require for analysis. The number of attributes on which we perform predictive analysis to determine the response when we make offer is still large. This makes it complex to consider such a large number against just one response attribute </a:t>
            </a:r>
            <a:r>
              <a:rPr lang="en-US" b="1" dirty="0"/>
              <a:t>market</a:t>
            </a:r>
            <a:r>
              <a:rPr lang="en-US" dirty="0"/>
              <a:t>. Hence we perform PCA on 271 variables. </a:t>
            </a:r>
          </a:p>
          <a:p>
            <a:r>
              <a:rPr lang="en-US" dirty="0"/>
              <a:t>We divide the attributes in 3 categories for the PCA namely </a:t>
            </a:r>
          </a:p>
          <a:p>
            <a:pPr lvl="1"/>
            <a:r>
              <a:rPr lang="en-US" b="1" i="1" dirty="0"/>
              <a:t>PCA1</a:t>
            </a:r>
            <a:r>
              <a:rPr lang="en-US" dirty="0"/>
              <a:t>- Donor’s interests and hobbies </a:t>
            </a:r>
          </a:p>
          <a:p>
            <a:pPr lvl="1"/>
            <a:r>
              <a:rPr lang="en-US" b="1" i="1" dirty="0"/>
              <a:t>PCA2</a:t>
            </a:r>
            <a:r>
              <a:rPr lang="en-US" dirty="0"/>
              <a:t>- Donor’s giving abilities </a:t>
            </a:r>
          </a:p>
          <a:p>
            <a:pPr lvl="1"/>
            <a:r>
              <a:rPr lang="en-US" b="1" i="1" dirty="0"/>
              <a:t>PCA3</a:t>
            </a:r>
            <a:r>
              <a:rPr lang="en-US" dirty="0"/>
              <a:t>- Donor’s neighborhood </a:t>
            </a:r>
          </a:p>
          <a:p>
            <a:endParaRPr lang="en-US" dirty="0"/>
          </a:p>
          <a:p>
            <a:endParaRPr lang="en-US" dirty="0"/>
          </a:p>
        </p:txBody>
      </p:sp>
    </p:spTree>
    <p:extLst>
      <p:ext uri="{BB962C8B-B14F-4D97-AF65-F5344CB8AC3E}">
        <p14:creationId xmlns:p14="http://schemas.microsoft.com/office/powerpoint/2010/main" val="308024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92CC8A-AF3F-2049-8229-BBE161F5CA50}"/>
              </a:ext>
            </a:extLst>
          </p:cNvPr>
          <p:cNvPicPr>
            <a:picLocks noChangeAspect="1"/>
          </p:cNvPicPr>
          <p:nvPr/>
        </p:nvPicPr>
        <p:blipFill>
          <a:blip r:embed="rId2"/>
          <a:stretch>
            <a:fillRect/>
          </a:stretch>
        </p:blipFill>
        <p:spPr>
          <a:xfrm>
            <a:off x="1263650" y="425450"/>
            <a:ext cx="9664700" cy="6007100"/>
          </a:xfrm>
          <a:prstGeom prst="rect">
            <a:avLst/>
          </a:prstGeom>
        </p:spPr>
      </p:pic>
    </p:spTree>
    <p:extLst>
      <p:ext uri="{BB962C8B-B14F-4D97-AF65-F5344CB8AC3E}">
        <p14:creationId xmlns:p14="http://schemas.microsoft.com/office/powerpoint/2010/main" val="205647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CCC1-A4D1-BE44-ABFE-DCC66F96FFF6}"/>
              </a:ext>
            </a:extLst>
          </p:cNvPr>
          <p:cNvSpPr>
            <a:spLocks noGrp="1"/>
          </p:cNvSpPr>
          <p:nvPr>
            <p:ph type="title"/>
          </p:nvPr>
        </p:nvSpPr>
        <p:spPr/>
        <p:txBody>
          <a:bodyPr/>
          <a:lstStyle/>
          <a:p>
            <a:r>
              <a:rPr lang="en-US" b="1" dirty="0">
                <a:solidFill>
                  <a:schemeClr val="accent1"/>
                </a:solidFill>
              </a:rPr>
              <a:t>Application of Principal Component Analysis</a:t>
            </a:r>
          </a:p>
        </p:txBody>
      </p:sp>
      <p:sp>
        <p:nvSpPr>
          <p:cNvPr id="3" name="Content Placeholder 2">
            <a:extLst>
              <a:ext uri="{FF2B5EF4-FFF2-40B4-BE49-F238E27FC236}">
                <a16:creationId xmlns:a16="http://schemas.microsoft.com/office/drawing/2014/main" id="{74B6E2DE-29A1-CD42-850A-A20F422A749E}"/>
              </a:ext>
            </a:extLst>
          </p:cNvPr>
          <p:cNvSpPr>
            <a:spLocks noGrp="1"/>
          </p:cNvSpPr>
          <p:nvPr>
            <p:ph idx="1"/>
          </p:nvPr>
        </p:nvSpPr>
        <p:spPr/>
        <p:txBody>
          <a:bodyPr>
            <a:normAutofit fontScale="92500" lnSpcReduction="10000"/>
          </a:bodyPr>
          <a:lstStyle/>
          <a:p>
            <a:r>
              <a:rPr lang="en-US" dirty="0"/>
              <a:t>Applied PCA on the PCA1 set of attributes which contain information about interests and hobbies of donors. However not all of these attributes are necessary in prediction of donation from donor therefore we perform PCA on these attributes and get cumulative effect of number of attributes reduced to few reduced attributes.</a:t>
            </a:r>
          </a:p>
          <a:p>
            <a:r>
              <a:rPr lang="en-US" dirty="0"/>
              <a:t>Performed PCA on the PCA2 set of attributes which contain information about the different aspects of donations made by the donors in the past. </a:t>
            </a:r>
          </a:p>
          <a:p>
            <a:r>
              <a:rPr lang="en-US" dirty="0"/>
              <a:t>The PCA3 set of attributes contains 230 attributes and its time consuming to measure the effect of these attributes on the response variable. Hence PCA is performed and we reduce the number for attributes by using FIXED NUMBER OF COMPONENTS. </a:t>
            </a:r>
          </a:p>
          <a:p>
            <a:r>
              <a:rPr lang="en-US" dirty="0"/>
              <a:t>Finally we are able to reduce these 271 variables in 96 variables after PCA.</a:t>
            </a:r>
          </a:p>
          <a:p>
            <a:endParaRPr lang="en-US" dirty="0"/>
          </a:p>
        </p:txBody>
      </p:sp>
    </p:spTree>
    <p:extLst>
      <p:ext uri="{BB962C8B-B14F-4D97-AF65-F5344CB8AC3E}">
        <p14:creationId xmlns:p14="http://schemas.microsoft.com/office/powerpoint/2010/main" val="103624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0B35-C05D-EF47-831B-EE19CCD4F4B1}"/>
              </a:ext>
            </a:extLst>
          </p:cNvPr>
          <p:cNvSpPr>
            <a:spLocks noGrp="1"/>
          </p:cNvSpPr>
          <p:nvPr>
            <p:ph type="title"/>
          </p:nvPr>
        </p:nvSpPr>
        <p:spPr/>
        <p:txBody>
          <a:bodyPr/>
          <a:lstStyle/>
          <a:p>
            <a:r>
              <a:rPr lang="en-US" b="1" dirty="0">
                <a:solidFill>
                  <a:schemeClr val="accent1"/>
                </a:solidFill>
              </a:rPr>
              <a:t>Scope For Classification </a:t>
            </a:r>
          </a:p>
        </p:txBody>
      </p:sp>
      <p:sp>
        <p:nvSpPr>
          <p:cNvPr id="3" name="Content Placeholder 2">
            <a:extLst>
              <a:ext uri="{FF2B5EF4-FFF2-40B4-BE49-F238E27FC236}">
                <a16:creationId xmlns:a16="http://schemas.microsoft.com/office/drawing/2014/main" id="{81DEA55D-2121-1342-9DB8-B933E4922932}"/>
              </a:ext>
            </a:extLst>
          </p:cNvPr>
          <p:cNvSpPr>
            <a:spLocks noGrp="1"/>
          </p:cNvSpPr>
          <p:nvPr>
            <p:ph idx="1"/>
          </p:nvPr>
        </p:nvSpPr>
        <p:spPr/>
        <p:txBody>
          <a:bodyPr>
            <a:normAutofit fontScale="47500" lnSpcReduction="20000"/>
          </a:bodyPr>
          <a:lstStyle/>
          <a:p>
            <a:r>
              <a:rPr lang="en-US" sz="3300" dirty="0"/>
              <a:t>The dataset is divided into 60:40 split (60% for training and 40% for validation). Also for the </a:t>
            </a:r>
            <a:r>
              <a:rPr lang="en-US" sz="3300" b="1" dirty="0"/>
              <a:t>VALIDATION,</a:t>
            </a:r>
            <a:r>
              <a:rPr lang="en-US" sz="3300" dirty="0"/>
              <a:t> the random seed was set to 1234. </a:t>
            </a:r>
          </a:p>
          <a:p>
            <a:r>
              <a:rPr lang="en-US" sz="3300" dirty="0"/>
              <a:t>After elimination of useless variables, transformations, mapping and PCA on selected attributes we have a reduced set of attributes on which we apply different modelling techniques </a:t>
            </a:r>
          </a:p>
          <a:p>
            <a:r>
              <a:rPr lang="en-US" sz="3300" dirty="0"/>
              <a:t>We can even use Decision Trees, Random Forests, and Naïve Bayes in determining which of the remaining 41 attributes should be included in the predictive model for donors.</a:t>
            </a:r>
          </a:p>
          <a:p>
            <a:r>
              <a:rPr lang="en-US" sz="3300" dirty="0"/>
              <a:t>I also believe Logistic Regression, SVM’s, or Neural Nets can be applied for better classification accuracies. But here we will only try to stick to one</a:t>
            </a:r>
          </a:p>
          <a:p>
            <a:r>
              <a:rPr lang="en-US" sz="3300" dirty="0"/>
              <a:t>Few of the key attributes that will be use in final modelling are: </a:t>
            </a:r>
          </a:p>
          <a:p>
            <a:pPr lvl="1"/>
            <a:r>
              <a:rPr lang="en-US" sz="3300" dirty="0"/>
              <a:t>GENDER</a:t>
            </a:r>
          </a:p>
          <a:p>
            <a:pPr lvl="1"/>
            <a:r>
              <a:rPr lang="en-US" sz="3300" dirty="0"/>
              <a:t>INCOME </a:t>
            </a:r>
          </a:p>
          <a:p>
            <a:pPr lvl="1"/>
            <a:r>
              <a:rPr lang="en-US" sz="3300" dirty="0" err="1"/>
              <a:t>Numchild</a:t>
            </a:r>
            <a:r>
              <a:rPr lang="en-US" sz="3300" dirty="0"/>
              <a:t> </a:t>
            </a:r>
          </a:p>
          <a:p>
            <a:pPr lvl="1"/>
            <a:r>
              <a:rPr lang="en-US" sz="3300" dirty="0"/>
              <a:t>Major </a:t>
            </a:r>
          </a:p>
          <a:p>
            <a:pPr lvl="1"/>
            <a:r>
              <a:rPr lang="en-US" sz="3300" dirty="0" err="1"/>
              <a:t>Mailcode</a:t>
            </a:r>
            <a:r>
              <a:rPr lang="en-US" sz="3300" dirty="0"/>
              <a:t> </a:t>
            </a:r>
          </a:p>
          <a:p>
            <a:pPr lvl="1"/>
            <a:r>
              <a:rPr lang="en-US" sz="3300" dirty="0"/>
              <a:t>Child3, child7, child12, child18 </a:t>
            </a:r>
          </a:p>
          <a:p>
            <a:r>
              <a:rPr lang="en-US" sz="3300" dirty="0"/>
              <a:t>Also the marketing cost for different </a:t>
            </a:r>
            <a:r>
              <a:rPr lang="en-US" sz="3300" dirty="0" err="1"/>
              <a:t>zipcode</a:t>
            </a:r>
            <a:r>
              <a:rPr lang="en-US" sz="3300" dirty="0"/>
              <a:t> can be joined with zip column in train and test dataset for calculating the profitability of our campaign. Which will be helpful in calculating the probability of whether a person will donate or not.</a:t>
            </a:r>
          </a:p>
          <a:p>
            <a:pPr lvl="1"/>
            <a:endParaRPr lang="en-US" sz="3300" dirty="0"/>
          </a:p>
          <a:p>
            <a:endParaRPr lang="en-US" dirty="0"/>
          </a:p>
          <a:p>
            <a:endParaRPr lang="en-US" dirty="0"/>
          </a:p>
        </p:txBody>
      </p:sp>
    </p:spTree>
    <p:extLst>
      <p:ext uri="{BB962C8B-B14F-4D97-AF65-F5344CB8AC3E}">
        <p14:creationId xmlns:p14="http://schemas.microsoft.com/office/powerpoint/2010/main" val="8039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1D4F-052A-DB46-A76B-8750124DF6C2}"/>
              </a:ext>
            </a:extLst>
          </p:cNvPr>
          <p:cNvSpPr>
            <a:spLocks noGrp="1"/>
          </p:cNvSpPr>
          <p:nvPr>
            <p:ph type="title"/>
          </p:nvPr>
        </p:nvSpPr>
        <p:spPr/>
        <p:txBody>
          <a:bodyPr/>
          <a:lstStyle/>
          <a:p>
            <a:r>
              <a:rPr lang="en-US" b="1" dirty="0">
                <a:solidFill>
                  <a:schemeClr val="accent1"/>
                </a:solidFill>
              </a:rPr>
              <a:t>Scope For Classification </a:t>
            </a:r>
            <a:endParaRPr lang="en-US" dirty="0"/>
          </a:p>
        </p:txBody>
      </p:sp>
      <p:sp>
        <p:nvSpPr>
          <p:cNvPr id="3" name="Content Placeholder 2">
            <a:extLst>
              <a:ext uri="{FF2B5EF4-FFF2-40B4-BE49-F238E27FC236}">
                <a16:creationId xmlns:a16="http://schemas.microsoft.com/office/drawing/2014/main" id="{82E94F11-A8C1-1B48-B613-4EDCBFF0A842}"/>
              </a:ext>
            </a:extLst>
          </p:cNvPr>
          <p:cNvSpPr>
            <a:spLocks noGrp="1"/>
          </p:cNvSpPr>
          <p:nvPr>
            <p:ph idx="1"/>
          </p:nvPr>
        </p:nvSpPr>
        <p:spPr/>
        <p:txBody>
          <a:bodyPr>
            <a:normAutofit/>
          </a:bodyPr>
          <a:lstStyle/>
          <a:p>
            <a:r>
              <a:rPr lang="en-US" dirty="0"/>
              <a:t>Due to time constraint we were not able to cover classification and  performance comparison for different data mining models</a:t>
            </a:r>
          </a:p>
          <a:p>
            <a:r>
              <a:rPr lang="en-US" dirty="0"/>
              <a:t>The 5 different iterations on which we can perform predictive analysis are </a:t>
            </a:r>
          </a:p>
          <a:p>
            <a:pPr lvl="1"/>
            <a:r>
              <a:rPr lang="en-US" dirty="0"/>
              <a:t>Testing performance of base variables only </a:t>
            </a:r>
          </a:p>
          <a:p>
            <a:pPr lvl="1"/>
            <a:r>
              <a:rPr lang="en-US" dirty="0"/>
              <a:t>Testing performance of base variables along with PCA </a:t>
            </a:r>
          </a:p>
          <a:p>
            <a:pPr lvl="1"/>
            <a:r>
              <a:rPr lang="en-US" dirty="0"/>
              <a:t>Testing performance when PCA1 subset is not considered. </a:t>
            </a:r>
          </a:p>
          <a:p>
            <a:pPr lvl="1"/>
            <a:r>
              <a:rPr lang="en-US" dirty="0"/>
              <a:t>Testing performance when PCA2 subset is not considered. </a:t>
            </a:r>
          </a:p>
          <a:p>
            <a:pPr lvl="1"/>
            <a:r>
              <a:rPr lang="en-US" dirty="0"/>
              <a:t>Testing performance when PCA3 subset is not considered. </a:t>
            </a:r>
          </a:p>
          <a:p>
            <a:endParaRPr lang="en-US" dirty="0"/>
          </a:p>
        </p:txBody>
      </p:sp>
    </p:spTree>
    <p:extLst>
      <p:ext uri="{BB962C8B-B14F-4D97-AF65-F5344CB8AC3E}">
        <p14:creationId xmlns:p14="http://schemas.microsoft.com/office/powerpoint/2010/main" val="2211749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B23F-37B9-DC49-89CE-69F6514716B8}"/>
              </a:ext>
            </a:extLst>
          </p:cNvPr>
          <p:cNvSpPr>
            <a:spLocks noGrp="1"/>
          </p:cNvSpPr>
          <p:nvPr>
            <p:ph type="title"/>
          </p:nvPr>
        </p:nvSpPr>
        <p:spPr/>
        <p:txBody>
          <a:bodyPr/>
          <a:lstStyle/>
          <a:p>
            <a:r>
              <a:rPr lang="en-US" b="1" dirty="0">
                <a:solidFill>
                  <a:schemeClr val="accent1"/>
                </a:solidFill>
              </a:rPr>
              <a:t>Scope For Classification- Logistic Regression </a:t>
            </a:r>
            <a:endParaRPr lang="en-US" dirty="0"/>
          </a:p>
        </p:txBody>
      </p:sp>
      <p:sp>
        <p:nvSpPr>
          <p:cNvPr id="3" name="Content Placeholder 2">
            <a:extLst>
              <a:ext uri="{FF2B5EF4-FFF2-40B4-BE49-F238E27FC236}">
                <a16:creationId xmlns:a16="http://schemas.microsoft.com/office/drawing/2014/main" id="{3C776F41-1555-1444-AF0B-6FD7E7F71EE6}"/>
              </a:ext>
            </a:extLst>
          </p:cNvPr>
          <p:cNvSpPr>
            <a:spLocks noGrp="1"/>
          </p:cNvSpPr>
          <p:nvPr>
            <p:ph idx="1"/>
          </p:nvPr>
        </p:nvSpPr>
        <p:spPr/>
        <p:txBody>
          <a:bodyPr>
            <a:normAutofit/>
          </a:bodyPr>
          <a:lstStyle/>
          <a:p>
            <a:r>
              <a:rPr lang="en-US" dirty="0"/>
              <a:t>Although, I believe Logistic regression is the appropriate regression analysis to conduct when the dependent variable is categorical. Like all regression analyses, the logistic regression is a predictive analysis. Logistic regression is used to describe data and to explain the relationship between one dependent variable and one or more independent variables by estimating probabilities using logistic function.</a:t>
            </a:r>
          </a:p>
        </p:txBody>
      </p:sp>
    </p:spTree>
    <p:extLst>
      <p:ext uri="{BB962C8B-B14F-4D97-AF65-F5344CB8AC3E}">
        <p14:creationId xmlns:p14="http://schemas.microsoft.com/office/powerpoint/2010/main" val="3544409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29BC-D35A-244A-A4C9-3060D7C65F6A}"/>
              </a:ext>
            </a:extLst>
          </p:cNvPr>
          <p:cNvSpPr>
            <a:spLocks noGrp="1"/>
          </p:cNvSpPr>
          <p:nvPr>
            <p:ph type="title"/>
          </p:nvPr>
        </p:nvSpPr>
        <p:spPr/>
        <p:txBody>
          <a:bodyPr/>
          <a:lstStyle/>
          <a:p>
            <a:r>
              <a:rPr lang="en-US" b="1" dirty="0">
                <a:solidFill>
                  <a:schemeClr val="accent1"/>
                </a:solidFill>
              </a:rPr>
              <a:t>Scope For Classification - Tree Methods </a:t>
            </a:r>
            <a:endParaRPr lang="en-US" dirty="0"/>
          </a:p>
        </p:txBody>
      </p:sp>
      <p:sp>
        <p:nvSpPr>
          <p:cNvPr id="3" name="Content Placeholder 2">
            <a:extLst>
              <a:ext uri="{FF2B5EF4-FFF2-40B4-BE49-F238E27FC236}">
                <a16:creationId xmlns:a16="http://schemas.microsoft.com/office/drawing/2014/main" id="{2606B9F8-AE90-514B-95F2-58E8732AD8BE}"/>
              </a:ext>
            </a:extLst>
          </p:cNvPr>
          <p:cNvSpPr>
            <a:spLocks noGrp="1"/>
          </p:cNvSpPr>
          <p:nvPr>
            <p:ph idx="1"/>
          </p:nvPr>
        </p:nvSpPr>
        <p:spPr/>
        <p:txBody>
          <a:bodyPr>
            <a:normAutofit fontScale="85000" lnSpcReduction="20000"/>
          </a:bodyPr>
          <a:lstStyle/>
          <a:p>
            <a:r>
              <a:rPr lang="en-US" dirty="0"/>
              <a:t>To evaluate the expected values of conflicting options we use decision trees. </a:t>
            </a:r>
            <a:r>
              <a:rPr lang="en-US" b="1" dirty="0"/>
              <a:t>Decision tress</a:t>
            </a:r>
            <a:r>
              <a:rPr lang="en-US" dirty="0"/>
              <a:t> are used as graphical and analytical decision support tool.</a:t>
            </a:r>
            <a:br>
              <a:rPr lang="en-US" dirty="0"/>
            </a:br>
            <a:r>
              <a:rPr lang="en-US" dirty="0"/>
              <a:t>In our analysis we use the following parameters </a:t>
            </a:r>
          </a:p>
          <a:p>
            <a:pPr lvl="1"/>
            <a:r>
              <a:rPr lang="en-US" dirty="0"/>
              <a:t>U-Unpruned tree parameter </a:t>
            </a:r>
          </a:p>
          <a:p>
            <a:pPr lvl="1"/>
            <a:r>
              <a:rPr lang="en-US" dirty="0"/>
              <a:t>L - Do not clean up after the tree has been built </a:t>
            </a:r>
          </a:p>
          <a:p>
            <a:pPr lvl="1"/>
            <a:r>
              <a:rPr lang="en-US" dirty="0"/>
              <a:t>A – Laplace Smoothing for predicted probabilities </a:t>
            </a:r>
          </a:p>
          <a:p>
            <a:r>
              <a:rPr lang="en-US" b="1" dirty="0"/>
              <a:t>Random Forests:</a:t>
            </a:r>
            <a:r>
              <a:rPr lang="en-US" dirty="0"/>
              <a:t> are methods for classification and regression that run on constructing a congregation of decision trees at the training time and outputting the class that is the node of the classes or mean prediction of individual trees.</a:t>
            </a:r>
          </a:p>
          <a:p>
            <a:r>
              <a:rPr lang="en-US" dirty="0"/>
              <a:t>The general idea in </a:t>
            </a:r>
            <a:r>
              <a:rPr lang="en-US" b="1" dirty="0"/>
              <a:t>Boosted Trees</a:t>
            </a:r>
            <a:r>
              <a:rPr lang="en-US" dirty="0"/>
              <a:t> is to compute a sequence of simple trees, where each successive tree is built for the prediction residuals of the preceding tree. The algorithm for Boosting Trees evolved from the application of boosting methods to regression trees. Over the past few years, this technique has emerged as one of the most powerful methods for predictive data mining. </a:t>
            </a:r>
          </a:p>
          <a:p>
            <a:endParaRPr lang="en-US" dirty="0"/>
          </a:p>
          <a:p>
            <a:endParaRPr lang="en-US" dirty="0"/>
          </a:p>
        </p:txBody>
      </p:sp>
    </p:spTree>
    <p:extLst>
      <p:ext uri="{BB962C8B-B14F-4D97-AF65-F5344CB8AC3E}">
        <p14:creationId xmlns:p14="http://schemas.microsoft.com/office/powerpoint/2010/main" val="1682433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6B4-D7E1-0F48-8241-E8242C5CF126}"/>
              </a:ext>
            </a:extLst>
          </p:cNvPr>
          <p:cNvSpPr>
            <a:spLocks noGrp="1"/>
          </p:cNvSpPr>
          <p:nvPr>
            <p:ph type="title"/>
          </p:nvPr>
        </p:nvSpPr>
        <p:spPr/>
        <p:txBody>
          <a:bodyPr/>
          <a:lstStyle/>
          <a:p>
            <a:r>
              <a:rPr lang="en-US" b="1" dirty="0">
                <a:solidFill>
                  <a:schemeClr val="accent1"/>
                </a:solidFill>
              </a:rPr>
              <a:t>Scope For Classification – Naïve Bayes</a:t>
            </a:r>
            <a:endParaRPr lang="en-US" dirty="0"/>
          </a:p>
        </p:txBody>
      </p:sp>
      <p:sp>
        <p:nvSpPr>
          <p:cNvPr id="3" name="Content Placeholder 2">
            <a:extLst>
              <a:ext uri="{FF2B5EF4-FFF2-40B4-BE49-F238E27FC236}">
                <a16:creationId xmlns:a16="http://schemas.microsoft.com/office/drawing/2014/main" id="{FBD77B28-A0C7-134B-AE73-23FE2D573063}"/>
              </a:ext>
            </a:extLst>
          </p:cNvPr>
          <p:cNvSpPr>
            <a:spLocks noGrp="1"/>
          </p:cNvSpPr>
          <p:nvPr>
            <p:ph idx="1"/>
          </p:nvPr>
        </p:nvSpPr>
        <p:spPr/>
        <p:txBody>
          <a:bodyPr/>
          <a:lstStyle/>
          <a:p>
            <a:r>
              <a:rPr lang="en-US" dirty="0"/>
              <a:t>Naive Bayes methods are a set of supervised learning algorithms based on applying Bayes’ theorem with the “naive” assumption of independence between every pair of features. </a:t>
            </a:r>
          </a:p>
          <a:p>
            <a:r>
              <a:rPr lang="en-US" dirty="0"/>
              <a:t>We can perform </a:t>
            </a:r>
            <a:r>
              <a:rPr lang="en-US" dirty="0" err="1"/>
              <a:t>Naïve</a:t>
            </a:r>
            <a:r>
              <a:rPr lang="en-US" dirty="0"/>
              <a:t> Bayes model on the 5 iterations with the following parameters </a:t>
            </a:r>
          </a:p>
          <a:p>
            <a:pPr lvl="1"/>
            <a:r>
              <a:rPr lang="en-US" dirty="0"/>
              <a:t>Laplace correction </a:t>
            </a:r>
          </a:p>
          <a:p>
            <a:endParaRPr lang="en-US" dirty="0"/>
          </a:p>
          <a:p>
            <a:pPr marL="0" indent="0">
              <a:buNone/>
            </a:pPr>
            <a:endParaRPr lang="en-US" dirty="0"/>
          </a:p>
        </p:txBody>
      </p:sp>
    </p:spTree>
    <p:extLst>
      <p:ext uri="{BB962C8B-B14F-4D97-AF65-F5344CB8AC3E}">
        <p14:creationId xmlns:p14="http://schemas.microsoft.com/office/powerpoint/2010/main" val="244245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372D8A-B455-344C-A2E2-FFEA41CEFC7C}"/>
              </a:ext>
            </a:extLst>
          </p:cNvPr>
          <p:cNvSpPr txBox="1"/>
          <p:nvPr/>
        </p:nvSpPr>
        <p:spPr>
          <a:xfrm>
            <a:off x="3237470" y="1680519"/>
            <a:ext cx="5498757" cy="1631216"/>
          </a:xfrm>
          <a:prstGeom prst="rect">
            <a:avLst/>
          </a:prstGeom>
          <a:noFill/>
        </p:spPr>
        <p:txBody>
          <a:bodyPr wrap="square" rtlCol="0">
            <a:spAutoFit/>
          </a:bodyPr>
          <a:lstStyle/>
          <a:p>
            <a:pPr algn="ctr"/>
            <a:r>
              <a:rPr lang="en-US" sz="10000" dirty="0"/>
              <a:t>Thank You</a:t>
            </a:r>
          </a:p>
        </p:txBody>
      </p:sp>
    </p:spTree>
    <p:extLst>
      <p:ext uri="{BB962C8B-B14F-4D97-AF65-F5344CB8AC3E}">
        <p14:creationId xmlns:p14="http://schemas.microsoft.com/office/powerpoint/2010/main" val="322307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ED8D-4F93-1A41-94ED-3A70C7274D91}"/>
              </a:ext>
            </a:extLst>
          </p:cNvPr>
          <p:cNvSpPr>
            <a:spLocks noGrp="1"/>
          </p:cNvSpPr>
          <p:nvPr>
            <p:ph type="title"/>
          </p:nvPr>
        </p:nvSpPr>
        <p:spPr/>
        <p:txBody>
          <a:bodyPr/>
          <a:lstStyle/>
          <a:p>
            <a:r>
              <a:rPr lang="en-US" b="1" dirty="0">
                <a:solidFill>
                  <a:schemeClr val="accent1"/>
                </a:solidFill>
              </a:rPr>
              <a:t>Target Marketing -Fundraising </a:t>
            </a:r>
            <a:endParaRPr lang="en-US" dirty="0">
              <a:solidFill>
                <a:schemeClr val="accent1"/>
              </a:solidFill>
            </a:endParaRPr>
          </a:p>
        </p:txBody>
      </p:sp>
      <p:sp>
        <p:nvSpPr>
          <p:cNvPr id="3" name="Content Placeholder 2">
            <a:extLst>
              <a:ext uri="{FF2B5EF4-FFF2-40B4-BE49-F238E27FC236}">
                <a16:creationId xmlns:a16="http://schemas.microsoft.com/office/drawing/2014/main" id="{48A2BFD1-1EB4-424C-A36B-1CBC09A87DDC}"/>
              </a:ext>
            </a:extLst>
          </p:cNvPr>
          <p:cNvSpPr>
            <a:spLocks noGrp="1"/>
          </p:cNvSpPr>
          <p:nvPr>
            <p:ph idx="1"/>
          </p:nvPr>
        </p:nvSpPr>
        <p:spPr/>
        <p:txBody>
          <a:bodyPr>
            <a:normAutofit lnSpcReduction="10000"/>
          </a:bodyPr>
          <a:lstStyle/>
          <a:p>
            <a:r>
              <a:rPr lang="en-US" b="1" dirty="0"/>
              <a:t>Goal:</a:t>
            </a:r>
            <a:r>
              <a:rPr lang="en-US" dirty="0"/>
              <a:t> Develop a data mining model to improve the cost- effectiveness of the direct marketing campaign. </a:t>
            </a:r>
          </a:p>
          <a:p>
            <a:r>
              <a:rPr lang="en-US" dirty="0"/>
              <a:t>The organization, has its in-house database of over </a:t>
            </a:r>
            <a:r>
              <a:rPr lang="en-US" b="1" dirty="0"/>
              <a:t>1.82 </a:t>
            </a:r>
            <a:r>
              <a:rPr lang="en-US" dirty="0"/>
              <a:t>million donors, According to their recent mailing records, the overall response rate is </a:t>
            </a:r>
            <a:r>
              <a:rPr lang="en-US" b="1" dirty="0"/>
              <a:t>5.1%</a:t>
            </a:r>
            <a:r>
              <a:rPr lang="en-US" dirty="0"/>
              <a:t>. Out of those who responded (donated), the average donation is </a:t>
            </a:r>
            <a:r>
              <a:rPr lang="en-US" b="1" dirty="0"/>
              <a:t>$13.33</a:t>
            </a:r>
            <a:r>
              <a:rPr lang="en-US" dirty="0"/>
              <a:t>. </a:t>
            </a:r>
          </a:p>
          <a:p>
            <a:r>
              <a:rPr lang="en-US" dirty="0"/>
              <a:t>Using these facts, we will try to take a sample of this dataset to develop a classification model that can effectively capture donors so that the expected net profit is maximized. Weighted sampling is used, under-representing the non-responders so that the sample has a more balanced numbers of donors and non-donors. </a:t>
            </a:r>
          </a:p>
          <a:p>
            <a:endParaRPr lang="en-US" dirty="0"/>
          </a:p>
        </p:txBody>
      </p:sp>
    </p:spTree>
    <p:extLst>
      <p:ext uri="{BB962C8B-B14F-4D97-AF65-F5344CB8AC3E}">
        <p14:creationId xmlns:p14="http://schemas.microsoft.com/office/powerpoint/2010/main" val="246240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95A95-6E06-D04F-AE08-3F9A0AEA0604}"/>
              </a:ext>
            </a:extLst>
          </p:cNvPr>
          <p:cNvPicPr>
            <a:picLocks noChangeAspect="1"/>
          </p:cNvPicPr>
          <p:nvPr/>
        </p:nvPicPr>
        <p:blipFill>
          <a:blip r:embed="rId2"/>
          <a:stretch>
            <a:fillRect/>
          </a:stretch>
        </p:blipFill>
        <p:spPr>
          <a:xfrm>
            <a:off x="0" y="238125"/>
            <a:ext cx="12192000" cy="6381750"/>
          </a:xfrm>
          <a:prstGeom prst="rect">
            <a:avLst/>
          </a:prstGeom>
        </p:spPr>
      </p:pic>
    </p:spTree>
    <p:extLst>
      <p:ext uri="{BB962C8B-B14F-4D97-AF65-F5344CB8AC3E}">
        <p14:creationId xmlns:p14="http://schemas.microsoft.com/office/powerpoint/2010/main" val="291106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C02F-95F4-8E4F-B957-737BCAD43591}"/>
              </a:ext>
            </a:extLst>
          </p:cNvPr>
          <p:cNvSpPr>
            <a:spLocks noGrp="1"/>
          </p:cNvSpPr>
          <p:nvPr>
            <p:ph type="title"/>
          </p:nvPr>
        </p:nvSpPr>
        <p:spPr/>
        <p:txBody>
          <a:bodyPr/>
          <a:lstStyle/>
          <a:p>
            <a:r>
              <a:rPr lang="en-US" b="1" dirty="0">
                <a:solidFill>
                  <a:schemeClr val="accent1"/>
                </a:solidFill>
              </a:rPr>
              <a:t>Data Cleaning</a:t>
            </a:r>
          </a:p>
        </p:txBody>
      </p:sp>
      <p:sp>
        <p:nvSpPr>
          <p:cNvPr id="3" name="Content Placeholder 2">
            <a:extLst>
              <a:ext uri="{FF2B5EF4-FFF2-40B4-BE49-F238E27FC236}">
                <a16:creationId xmlns:a16="http://schemas.microsoft.com/office/drawing/2014/main" id="{FF654FE8-002D-6A4D-908F-BA9909CCC10F}"/>
              </a:ext>
            </a:extLst>
          </p:cNvPr>
          <p:cNvSpPr>
            <a:spLocks noGrp="1"/>
          </p:cNvSpPr>
          <p:nvPr>
            <p:ph idx="1"/>
          </p:nvPr>
        </p:nvSpPr>
        <p:spPr/>
        <p:txBody>
          <a:bodyPr>
            <a:normAutofit fontScale="85000" lnSpcReduction="20000"/>
          </a:bodyPr>
          <a:lstStyle/>
          <a:p>
            <a:r>
              <a:rPr lang="en-US" dirty="0"/>
              <a:t>Our first step in cleaning the data was to make sure we understood all of the attributes available to us for analysis. We began by reading the attribute definitions and how they were measured using the variable description file.</a:t>
            </a:r>
          </a:p>
          <a:p>
            <a:r>
              <a:rPr lang="en-US" dirty="0"/>
              <a:t> We then categorized attributes that we thought would aid in model construction; identified those whose effect we weren’t sure of for PCA and eliminated the balance. Our categorization can be found in the tables in the APPENDIX. The attributes we kept focused mainly on factors of wealth and recent history of giving. </a:t>
            </a:r>
          </a:p>
          <a:p>
            <a:r>
              <a:rPr lang="en-US" dirty="0"/>
              <a:t>We found demographic attributes to be less important. Census data and government/military backgrounds were eliminated as well. Our logic is that someone who has the means to give is more likely to give than someone who doesn’t, irrespective of demographics. The demographic data also had a lot of holes in it, meaning we would have to make more assumptions than we were comfortable. </a:t>
            </a:r>
          </a:p>
          <a:p>
            <a:endParaRPr lang="en-US" dirty="0"/>
          </a:p>
        </p:txBody>
      </p:sp>
    </p:spTree>
    <p:extLst>
      <p:ext uri="{BB962C8B-B14F-4D97-AF65-F5344CB8AC3E}">
        <p14:creationId xmlns:p14="http://schemas.microsoft.com/office/powerpoint/2010/main" val="49864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64C3-93A0-514F-BB76-AF08CC90A6F3}"/>
              </a:ext>
            </a:extLst>
          </p:cNvPr>
          <p:cNvSpPr>
            <a:spLocks noGrp="1"/>
          </p:cNvSpPr>
          <p:nvPr>
            <p:ph type="title"/>
          </p:nvPr>
        </p:nvSpPr>
        <p:spPr/>
        <p:txBody>
          <a:bodyPr/>
          <a:lstStyle/>
          <a:p>
            <a:r>
              <a:rPr lang="en-US" b="1" dirty="0">
                <a:solidFill>
                  <a:schemeClr val="accent1"/>
                </a:solidFill>
              </a:rPr>
              <a:t>Significant Variable For Our Analysis</a:t>
            </a:r>
            <a:endParaRPr lang="en-US" dirty="0"/>
          </a:p>
        </p:txBody>
      </p:sp>
      <p:sp>
        <p:nvSpPr>
          <p:cNvPr id="3" name="Content Placeholder 2">
            <a:extLst>
              <a:ext uri="{FF2B5EF4-FFF2-40B4-BE49-F238E27FC236}">
                <a16:creationId xmlns:a16="http://schemas.microsoft.com/office/drawing/2014/main" id="{F531292F-A8EF-2E4B-AE6D-259DFB753AC9}"/>
              </a:ext>
            </a:extLst>
          </p:cNvPr>
          <p:cNvSpPr>
            <a:spLocks noGrp="1"/>
          </p:cNvSpPr>
          <p:nvPr>
            <p:ph idx="1"/>
          </p:nvPr>
        </p:nvSpPr>
        <p:spPr/>
        <p:txBody>
          <a:bodyPr/>
          <a:lstStyle/>
          <a:p>
            <a:r>
              <a:rPr lang="en-US" dirty="0"/>
              <a:t>One of the most important variable is </a:t>
            </a:r>
            <a:r>
              <a:rPr lang="en-US" b="1" dirty="0"/>
              <a:t>INCOME </a:t>
            </a:r>
            <a:r>
              <a:rPr lang="en-US" dirty="0"/>
              <a:t>as it helps us in determining the donating capability of individuals. A person with high income might be willing to donate than a person with a low income. </a:t>
            </a:r>
          </a:p>
          <a:p>
            <a:r>
              <a:rPr lang="en-US" b="1" dirty="0"/>
              <a:t>AGE </a:t>
            </a:r>
            <a:r>
              <a:rPr lang="en-US" dirty="0"/>
              <a:t>would also be helpful for us to know which age group to target. Like people with age more than 30 are more likely to donate as compared to teenagers who are less likely to donate . </a:t>
            </a:r>
          </a:p>
          <a:p>
            <a:endParaRPr lang="en-US" dirty="0"/>
          </a:p>
        </p:txBody>
      </p:sp>
    </p:spTree>
    <p:extLst>
      <p:ext uri="{BB962C8B-B14F-4D97-AF65-F5344CB8AC3E}">
        <p14:creationId xmlns:p14="http://schemas.microsoft.com/office/powerpoint/2010/main" val="283064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D450-71F5-AB42-92C8-166C81E253E7}"/>
              </a:ext>
            </a:extLst>
          </p:cNvPr>
          <p:cNvSpPr>
            <a:spLocks noGrp="1"/>
          </p:cNvSpPr>
          <p:nvPr>
            <p:ph type="title"/>
          </p:nvPr>
        </p:nvSpPr>
        <p:spPr>
          <a:xfrm>
            <a:off x="838200" y="365125"/>
            <a:ext cx="10515600" cy="2904649"/>
          </a:xfrm>
        </p:spPr>
        <p:txBody>
          <a:bodyPr>
            <a:noAutofit/>
          </a:bodyPr>
          <a:lstStyle/>
          <a:p>
            <a:r>
              <a:rPr lang="en-US" sz="2400" dirty="0"/>
              <a:t>Exploring further, we observe that donors’ vs non donors are evenly distributed among the age ranges. Since there are almost no donors below the age of 25, so no solicitation should be sent to this group. Most of the people who make donation are above the age of 25 therefore we have to send them solicitation. </a:t>
            </a:r>
            <a:br>
              <a:rPr lang="en-US" sz="2400" dirty="0"/>
            </a:br>
            <a:endParaRPr lang="en-US" sz="2400" dirty="0"/>
          </a:p>
        </p:txBody>
      </p:sp>
      <p:graphicFrame>
        <p:nvGraphicFramePr>
          <p:cNvPr id="5" name="Content Placeholder 4">
            <a:extLst>
              <a:ext uri="{FF2B5EF4-FFF2-40B4-BE49-F238E27FC236}">
                <a16:creationId xmlns:a16="http://schemas.microsoft.com/office/drawing/2014/main" id="{85A6A473-FFC9-1E48-A635-11A4CF421604}"/>
              </a:ext>
            </a:extLst>
          </p:cNvPr>
          <p:cNvGraphicFramePr>
            <a:graphicFrameLocks noGrp="1"/>
          </p:cNvGraphicFramePr>
          <p:nvPr>
            <p:ph idx="1"/>
          </p:nvPr>
        </p:nvGraphicFramePr>
        <p:xfrm>
          <a:off x="838200" y="3269774"/>
          <a:ext cx="10515600" cy="1463040"/>
        </p:xfrm>
        <a:graphic>
          <a:graphicData uri="http://schemas.openxmlformats.org/drawingml/2006/table">
            <a:tbl>
              <a:tblPr/>
              <a:tblGrid>
                <a:gridCol w="2103120">
                  <a:extLst>
                    <a:ext uri="{9D8B030D-6E8A-4147-A177-3AD203B41FA5}">
                      <a16:colId xmlns:a16="http://schemas.microsoft.com/office/drawing/2014/main" val="2328469388"/>
                    </a:ext>
                  </a:extLst>
                </a:gridCol>
                <a:gridCol w="2103120">
                  <a:extLst>
                    <a:ext uri="{9D8B030D-6E8A-4147-A177-3AD203B41FA5}">
                      <a16:colId xmlns:a16="http://schemas.microsoft.com/office/drawing/2014/main" val="1713266706"/>
                    </a:ext>
                  </a:extLst>
                </a:gridCol>
                <a:gridCol w="2103120">
                  <a:extLst>
                    <a:ext uri="{9D8B030D-6E8A-4147-A177-3AD203B41FA5}">
                      <a16:colId xmlns:a16="http://schemas.microsoft.com/office/drawing/2014/main" val="2291050129"/>
                    </a:ext>
                  </a:extLst>
                </a:gridCol>
                <a:gridCol w="2103120">
                  <a:extLst>
                    <a:ext uri="{9D8B030D-6E8A-4147-A177-3AD203B41FA5}">
                      <a16:colId xmlns:a16="http://schemas.microsoft.com/office/drawing/2014/main" val="1708048227"/>
                    </a:ext>
                  </a:extLst>
                </a:gridCol>
                <a:gridCol w="2103120">
                  <a:extLst>
                    <a:ext uri="{9D8B030D-6E8A-4147-A177-3AD203B41FA5}">
                      <a16:colId xmlns:a16="http://schemas.microsoft.com/office/drawing/2014/main" val="954033674"/>
                    </a:ext>
                  </a:extLst>
                </a:gridCol>
              </a:tblGrid>
              <a:tr h="0">
                <a:tc>
                  <a:txBody>
                    <a:bodyPr/>
                    <a:lstStyle/>
                    <a:p>
                      <a:r>
                        <a:rPr lang="en-US" sz="1000" b="1">
                          <a:solidFill>
                            <a:srgbClr val="FFFFFF"/>
                          </a:solidFill>
                          <a:effectLst/>
                          <a:latin typeface="Calibri" panose="020F0502020204030204" pitchFamily="34" charset="0"/>
                        </a:rPr>
                        <a:t>Variable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006DBF"/>
                    </a:solidFill>
                  </a:tcPr>
                </a:tc>
                <a:tc>
                  <a:txBody>
                    <a:bodyPr/>
                    <a:lstStyle/>
                    <a:p>
                      <a:r>
                        <a:rPr lang="en-US" sz="1000" b="1">
                          <a:solidFill>
                            <a:srgbClr val="FFFFFF"/>
                          </a:solidFill>
                          <a:effectLst/>
                          <a:latin typeface="Calibri" panose="020F0502020204030204" pitchFamily="34" charset="0"/>
                        </a:rPr>
                        <a:t>Min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006DBF"/>
                    </a:solidFill>
                  </a:tcPr>
                </a:tc>
                <a:tc>
                  <a:txBody>
                    <a:bodyPr/>
                    <a:lstStyle/>
                    <a:p>
                      <a:r>
                        <a:rPr lang="en-US" sz="1000" b="1">
                          <a:solidFill>
                            <a:srgbClr val="FFFFFF"/>
                          </a:solidFill>
                          <a:effectLst/>
                          <a:latin typeface="Calibri" panose="020F0502020204030204" pitchFamily="34" charset="0"/>
                        </a:rPr>
                        <a:t>Max </a:t>
                      </a:r>
                      <a:endParaRPr lang="en-US">
                        <a:effectLst/>
                      </a:endParaRPr>
                    </a:p>
                  </a:txBody>
                  <a:tcPr anchor="ctr">
                    <a:lnL w="6096"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006DBF"/>
                    </a:solidFill>
                  </a:tcPr>
                </a:tc>
                <a:tc>
                  <a:txBody>
                    <a:bodyPr/>
                    <a:lstStyle/>
                    <a:p>
                      <a:r>
                        <a:rPr lang="en-US" sz="1000" b="1">
                          <a:solidFill>
                            <a:srgbClr val="FFFFFF"/>
                          </a:solidFill>
                          <a:effectLst/>
                          <a:latin typeface="Calibri" panose="020F0502020204030204" pitchFamily="34" charset="0"/>
                        </a:rPr>
                        <a:t>Mean </a:t>
                      </a:r>
                      <a:endParaRPr lang="en-US">
                        <a:effectLst/>
                      </a:endParaRPr>
                    </a:p>
                  </a:txBody>
                  <a:tcPr anchor="ctr">
                    <a:lnL w="9144"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006DBF"/>
                    </a:solidFill>
                  </a:tcPr>
                </a:tc>
                <a:tc>
                  <a:txBody>
                    <a:bodyPr/>
                    <a:lstStyle/>
                    <a:p>
                      <a:r>
                        <a:rPr lang="en-US" sz="1000" b="1">
                          <a:solidFill>
                            <a:srgbClr val="FFFFFF"/>
                          </a:solidFill>
                          <a:effectLst/>
                          <a:latin typeface="Calibri" panose="020F0502020204030204" pitchFamily="34" charset="0"/>
                        </a:rPr>
                        <a:t>Std. Deviation </a:t>
                      </a:r>
                      <a:endParaRPr lang="en-US">
                        <a:effectLst/>
                      </a:endParaRPr>
                    </a:p>
                  </a:txBody>
                  <a:tcPr anchor="ctr">
                    <a:lnL w="9144"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006DBF"/>
                    </a:solidFill>
                  </a:tcPr>
                </a:tc>
                <a:extLst>
                  <a:ext uri="{0D108BD9-81ED-4DB2-BD59-A6C34878D82A}">
                    <a16:rowId xmlns:a16="http://schemas.microsoft.com/office/drawing/2014/main" val="344258280"/>
                  </a:ext>
                </a:extLst>
              </a:tr>
              <a:tr h="0">
                <a:tc>
                  <a:txBody>
                    <a:bodyPr/>
                    <a:lstStyle/>
                    <a:p>
                      <a:r>
                        <a:rPr lang="en-US" sz="1000">
                          <a:effectLst/>
                          <a:latin typeface="Calibri" panose="020F0502020204030204" pitchFamily="34" charset="0"/>
                        </a:rPr>
                        <a:t>AGE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2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dirty="0">
                          <a:effectLst/>
                          <a:latin typeface="Calibri" panose="020F0502020204030204" pitchFamily="34" charset="0"/>
                        </a:rPr>
                        <a:t>98 </a:t>
                      </a:r>
                      <a:endParaRPr lang="en-US" dirty="0">
                        <a:effectLst/>
                      </a:endParaRPr>
                    </a:p>
                  </a:txBody>
                  <a:tcPr anchor="ctr">
                    <a:lnL w="6096"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61.652 </a:t>
                      </a:r>
                      <a:endParaRPr lang="en-US">
                        <a:effectLst/>
                      </a:endParaRPr>
                    </a:p>
                  </a:txBody>
                  <a:tcPr anchor="ctr">
                    <a:lnL w="9144"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16.390 </a:t>
                      </a:r>
                      <a:endParaRPr lang="en-US">
                        <a:effectLst/>
                      </a:endParaRPr>
                    </a:p>
                  </a:txBody>
                  <a:tcPr anchor="ctr">
                    <a:lnL w="9144"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3895793"/>
                  </a:ext>
                </a:extLst>
              </a:tr>
              <a:tr h="0">
                <a:tc>
                  <a:txBody>
                    <a:bodyPr/>
                    <a:lstStyle/>
                    <a:p>
                      <a:r>
                        <a:rPr lang="en-US" sz="1000">
                          <a:effectLst/>
                          <a:latin typeface="Calibri" panose="020F0502020204030204" pitchFamily="34" charset="0"/>
                        </a:rPr>
                        <a:t>INCOME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1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7 </a:t>
                      </a:r>
                      <a:endParaRPr lang="en-US">
                        <a:effectLst/>
                      </a:endParaRPr>
                    </a:p>
                  </a:txBody>
                  <a:tcPr anchor="ctr">
                    <a:lnL w="6096"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3.920 </a:t>
                      </a:r>
                      <a:endParaRPr lang="en-US">
                        <a:effectLst/>
                      </a:endParaRPr>
                    </a:p>
                  </a:txBody>
                  <a:tcPr anchor="ctr">
                    <a:lnL w="9144"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1.859 </a:t>
                      </a:r>
                      <a:endParaRPr lang="en-US">
                        <a:effectLst/>
                      </a:endParaRPr>
                    </a:p>
                  </a:txBody>
                  <a:tcPr anchor="ctr">
                    <a:lnL w="9144"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6414438"/>
                  </a:ext>
                </a:extLst>
              </a:tr>
              <a:tr h="0">
                <a:tc>
                  <a:txBody>
                    <a:bodyPr/>
                    <a:lstStyle/>
                    <a:p>
                      <a:r>
                        <a:rPr lang="en-US" sz="1000">
                          <a:effectLst/>
                          <a:latin typeface="Calibri" panose="020F0502020204030204" pitchFamily="34" charset="0"/>
                        </a:rPr>
                        <a:t>WEALTH1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0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9 </a:t>
                      </a:r>
                      <a:endParaRPr lang="en-US">
                        <a:effectLst/>
                      </a:endParaRPr>
                    </a:p>
                  </a:txBody>
                  <a:tcPr anchor="ctr">
                    <a:lnL w="6096"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5.396 </a:t>
                      </a:r>
                      <a:endParaRPr lang="en-US">
                        <a:effectLst/>
                      </a:endParaRPr>
                    </a:p>
                  </a:txBody>
                  <a:tcPr anchor="ctr">
                    <a:lnL w="9144"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2.746 </a:t>
                      </a:r>
                      <a:endParaRPr lang="en-US">
                        <a:effectLst/>
                      </a:endParaRPr>
                    </a:p>
                  </a:txBody>
                  <a:tcPr anchor="ctr">
                    <a:lnL w="9144"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7819129"/>
                  </a:ext>
                </a:extLst>
              </a:tr>
              <a:tr h="0">
                <a:tc>
                  <a:txBody>
                    <a:bodyPr/>
                    <a:lstStyle/>
                    <a:p>
                      <a:r>
                        <a:rPr lang="en-US" sz="1000">
                          <a:effectLst/>
                          <a:latin typeface="Calibri" panose="020F0502020204030204" pitchFamily="34" charset="0"/>
                        </a:rPr>
                        <a:t>LASTGIFT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0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450 </a:t>
                      </a:r>
                      <a:endParaRPr lang="en-US">
                        <a:effectLst/>
                      </a:endParaRPr>
                    </a:p>
                  </a:txBody>
                  <a:tcPr anchor="ctr">
                    <a:lnL w="6096"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16.765 </a:t>
                      </a:r>
                      <a:endParaRPr lang="en-US">
                        <a:effectLst/>
                      </a:endParaRPr>
                    </a:p>
                  </a:txBody>
                  <a:tcPr anchor="ctr">
                    <a:lnL w="9144"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12.771 </a:t>
                      </a:r>
                      <a:endParaRPr lang="en-US">
                        <a:effectLst/>
                      </a:endParaRPr>
                    </a:p>
                  </a:txBody>
                  <a:tcPr anchor="ctr">
                    <a:lnL w="9144"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424932"/>
                  </a:ext>
                </a:extLst>
              </a:tr>
              <a:tr h="0">
                <a:tc>
                  <a:txBody>
                    <a:bodyPr/>
                    <a:lstStyle/>
                    <a:p>
                      <a:r>
                        <a:rPr lang="en-US" sz="1000">
                          <a:effectLst/>
                          <a:latin typeface="Calibri" panose="020F0502020204030204" pitchFamily="34" charset="0"/>
                        </a:rPr>
                        <a:t>AVGGIFT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2.261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450 </a:t>
                      </a:r>
                      <a:endParaRPr lang="en-US">
                        <a:effectLst/>
                      </a:endParaRPr>
                    </a:p>
                  </a:txBody>
                  <a:tcPr anchor="ctr">
                    <a:lnL w="6096"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13.038 </a:t>
                      </a:r>
                      <a:endParaRPr lang="en-US">
                        <a:effectLst/>
                      </a:endParaRPr>
                    </a:p>
                  </a:txBody>
                  <a:tcPr anchor="ctr">
                    <a:lnL w="9144" cap="flat" cmpd="sng" algn="ctr">
                      <a:solidFill>
                        <a:srgbClr val="000000"/>
                      </a:solidFill>
                      <a:prstDash val="solid"/>
                      <a:round/>
                      <a:headEnd type="none" w="med" len="med"/>
                      <a:tailEnd type="none" w="med" len="med"/>
                    </a:lnL>
                    <a:lnR w="9144"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dirty="0">
                          <a:effectLst/>
                          <a:latin typeface="Calibri" panose="020F0502020204030204" pitchFamily="34" charset="0"/>
                        </a:rPr>
                        <a:t>10.398 </a:t>
                      </a:r>
                      <a:endParaRPr lang="en-US" dirty="0">
                        <a:effectLst/>
                      </a:endParaRPr>
                    </a:p>
                  </a:txBody>
                  <a:tcPr anchor="ctr">
                    <a:lnL w="9144"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2574022"/>
                  </a:ext>
                </a:extLst>
              </a:tr>
            </a:tbl>
          </a:graphicData>
        </a:graphic>
      </p:graphicFrame>
      <p:pic>
        <p:nvPicPr>
          <p:cNvPr id="1025" name="Picture 1" descr="page3image3716608">
            <a:extLst>
              <a:ext uri="{FF2B5EF4-FFF2-40B4-BE49-F238E27FC236}">
                <a16:creationId xmlns:a16="http://schemas.microsoft.com/office/drawing/2014/main" id="{3D78B4DE-E93F-E546-8052-49AFF2694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3image3711408">
            <a:extLst>
              <a:ext uri="{FF2B5EF4-FFF2-40B4-BE49-F238E27FC236}">
                <a16:creationId xmlns:a16="http://schemas.microsoft.com/office/drawing/2014/main" id="{49F6754C-319D-E643-8E5C-B0B9DC640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3image3726176">
            <a:extLst>
              <a:ext uri="{FF2B5EF4-FFF2-40B4-BE49-F238E27FC236}">
                <a16:creationId xmlns:a16="http://schemas.microsoft.com/office/drawing/2014/main" id="{88FBA325-8F91-DD4B-82EB-4E81C86FA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3image3003424">
            <a:extLst>
              <a:ext uri="{FF2B5EF4-FFF2-40B4-BE49-F238E27FC236}">
                <a16:creationId xmlns:a16="http://schemas.microsoft.com/office/drawing/2014/main" id="{3E316661-CA45-EE4B-80BA-799B7069C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age3image3727424">
            <a:extLst>
              <a:ext uri="{FF2B5EF4-FFF2-40B4-BE49-F238E27FC236}">
                <a16:creationId xmlns:a16="http://schemas.microsoft.com/office/drawing/2014/main" id="{88D5FE84-C1B3-D749-A0AD-5AE2F6554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ge3image3728464">
            <a:extLst>
              <a:ext uri="{FF2B5EF4-FFF2-40B4-BE49-F238E27FC236}">
                <a16:creationId xmlns:a16="http://schemas.microsoft.com/office/drawing/2014/main" id="{B4DF0C63-6C66-434B-9227-86D650513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3image3729088">
            <a:extLst>
              <a:ext uri="{FF2B5EF4-FFF2-40B4-BE49-F238E27FC236}">
                <a16:creationId xmlns:a16="http://schemas.microsoft.com/office/drawing/2014/main" id="{2312D2DB-65F7-4A45-B747-7C6C5531C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3image3729504">
            <a:extLst>
              <a:ext uri="{FF2B5EF4-FFF2-40B4-BE49-F238E27FC236}">
                <a16:creationId xmlns:a16="http://schemas.microsoft.com/office/drawing/2014/main" id="{825FF5AB-BA7B-3D4D-9202-71CEF82A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3image3730128">
            <a:extLst>
              <a:ext uri="{FF2B5EF4-FFF2-40B4-BE49-F238E27FC236}">
                <a16:creationId xmlns:a16="http://schemas.microsoft.com/office/drawing/2014/main" id="{26F7FE9E-8D9A-7348-B7AC-424F324B8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ge3image3730544">
            <a:extLst>
              <a:ext uri="{FF2B5EF4-FFF2-40B4-BE49-F238E27FC236}">
                <a16:creationId xmlns:a16="http://schemas.microsoft.com/office/drawing/2014/main" id="{14CFEA08-DCAF-EB43-B3C5-C56540A49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page3image3730960">
            <a:extLst>
              <a:ext uri="{FF2B5EF4-FFF2-40B4-BE49-F238E27FC236}">
                <a16:creationId xmlns:a16="http://schemas.microsoft.com/office/drawing/2014/main" id="{DC820AC6-1017-8644-8735-14CAEE34B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ge3image3731584">
            <a:extLst>
              <a:ext uri="{FF2B5EF4-FFF2-40B4-BE49-F238E27FC236}">
                <a16:creationId xmlns:a16="http://schemas.microsoft.com/office/drawing/2014/main" id="{79AF65C6-3FC3-D245-B485-9B58CB9E6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page3image3734080">
            <a:extLst>
              <a:ext uri="{FF2B5EF4-FFF2-40B4-BE49-F238E27FC236}">
                <a16:creationId xmlns:a16="http://schemas.microsoft.com/office/drawing/2014/main" id="{8C9F8B42-A33F-8140-8133-75FC3DFAD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ge3image3734912">
            <a:extLst>
              <a:ext uri="{FF2B5EF4-FFF2-40B4-BE49-F238E27FC236}">
                <a16:creationId xmlns:a16="http://schemas.microsoft.com/office/drawing/2014/main" id="{2F5024B6-29EB-CA46-96FF-33D438AA9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page3image3735328">
            <a:extLst>
              <a:ext uri="{FF2B5EF4-FFF2-40B4-BE49-F238E27FC236}">
                <a16:creationId xmlns:a16="http://schemas.microsoft.com/office/drawing/2014/main" id="{71C182D5-F441-D34A-82FA-E0D9E0B21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ge3image3736160">
            <a:extLst>
              <a:ext uri="{FF2B5EF4-FFF2-40B4-BE49-F238E27FC236}">
                <a16:creationId xmlns:a16="http://schemas.microsoft.com/office/drawing/2014/main" id="{486C84A2-AE25-C549-BB73-23451DE33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page3image3737616">
            <a:extLst>
              <a:ext uri="{FF2B5EF4-FFF2-40B4-BE49-F238E27FC236}">
                <a16:creationId xmlns:a16="http://schemas.microsoft.com/office/drawing/2014/main" id="{FF985932-F168-3347-8B48-058949509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age3image3738240">
            <a:extLst>
              <a:ext uri="{FF2B5EF4-FFF2-40B4-BE49-F238E27FC236}">
                <a16:creationId xmlns:a16="http://schemas.microsoft.com/office/drawing/2014/main" id="{DEFDAEC8-A568-1946-9B22-7854152EB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page3image3738656">
            <a:extLst>
              <a:ext uri="{FF2B5EF4-FFF2-40B4-BE49-F238E27FC236}">
                <a16:creationId xmlns:a16="http://schemas.microsoft.com/office/drawing/2014/main" id="{E59BF95D-C1E4-584B-A69B-2ADE1FE1F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page3image3739488">
            <a:extLst>
              <a:ext uri="{FF2B5EF4-FFF2-40B4-BE49-F238E27FC236}">
                <a16:creationId xmlns:a16="http://schemas.microsoft.com/office/drawing/2014/main" id="{436847BC-8F31-8C4B-A873-32F0AE5AB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page3image3741568">
            <a:extLst>
              <a:ext uri="{FF2B5EF4-FFF2-40B4-BE49-F238E27FC236}">
                <a16:creationId xmlns:a16="http://schemas.microsoft.com/office/drawing/2014/main" id="{7CDF8135-A991-BA49-986C-D6B146EB1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ge3image3742608">
            <a:extLst>
              <a:ext uri="{FF2B5EF4-FFF2-40B4-BE49-F238E27FC236}">
                <a16:creationId xmlns:a16="http://schemas.microsoft.com/office/drawing/2014/main" id="{67996BDA-E417-644B-B072-108A467DD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page3image3743232">
            <a:extLst>
              <a:ext uri="{FF2B5EF4-FFF2-40B4-BE49-F238E27FC236}">
                <a16:creationId xmlns:a16="http://schemas.microsoft.com/office/drawing/2014/main" id="{764DDF5D-C79F-9F45-9DC5-9D21E81ED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age3image3743648">
            <a:extLst>
              <a:ext uri="{FF2B5EF4-FFF2-40B4-BE49-F238E27FC236}">
                <a16:creationId xmlns:a16="http://schemas.microsoft.com/office/drawing/2014/main" id="{D17CF3A3-A634-9845-842E-C57E95DEF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page3image3744272">
            <a:extLst>
              <a:ext uri="{FF2B5EF4-FFF2-40B4-BE49-F238E27FC236}">
                <a16:creationId xmlns:a16="http://schemas.microsoft.com/office/drawing/2014/main" id="{ED09EF41-E767-B94A-A835-1E8FF15DE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age3image3744688">
            <a:extLst>
              <a:ext uri="{FF2B5EF4-FFF2-40B4-BE49-F238E27FC236}">
                <a16:creationId xmlns:a16="http://schemas.microsoft.com/office/drawing/2014/main" id="{CDA2B2A1-0D09-DB4A-964E-F15E1F7D2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page3image3745104">
            <a:extLst>
              <a:ext uri="{FF2B5EF4-FFF2-40B4-BE49-F238E27FC236}">
                <a16:creationId xmlns:a16="http://schemas.microsoft.com/office/drawing/2014/main" id="{8011BB69-33FC-5E4D-8A8E-693B53B0A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0250"/>
            <a:ext cx="127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72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740E-AC52-1942-B3B6-7C7192DA2C6F}"/>
              </a:ext>
            </a:extLst>
          </p:cNvPr>
          <p:cNvSpPr>
            <a:spLocks noGrp="1"/>
          </p:cNvSpPr>
          <p:nvPr>
            <p:ph type="title"/>
          </p:nvPr>
        </p:nvSpPr>
        <p:spPr/>
        <p:txBody>
          <a:bodyPr/>
          <a:lstStyle/>
          <a:p>
            <a:r>
              <a:rPr lang="en-US" b="1" dirty="0">
                <a:solidFill>
                  <a:schemeClr val="accent1"/>
                </a:solidFill>
              </a:rPr>
              <a:t>Key Observations From the Previous Table</a:t>
            </a:r>
          </a:p>
        </p:txBody>
      </p:sp>
      <p:sp>
        <p:nvSpPr>
          <p:cNvPr id="3" name="Content Placeholder 2">
            <a:extLst>
              <a:ext uri="{FF2B5EF4-FFF2-40B4-BE49-F238E27FC236}">
                <a16:creationId xmlns:a16="http://schemas.microsoft.com/office/drawing/2014/main" id="{149ECE1B-883C-804C-A628-78BF1AB6C840}"/>
              </a:ext>
            </a:extLst>
          </p:cNvPr>
          <p:cNvSpPr>
            <a:spLocks noGrp="1"/>
          </p:cNvSpPr>
          <p:nvPr>
            <p:ph idx="1"/>
          </p:nvPr>
        </p:nvSpPr>
        <p:spPr/>
        <p:txBody>
          <a:bodyPr>
            <a:normAutofit fontScale="92500" lnSpcReduction="10000"/>
          </a:bodyPr>
          <a:lstStyle/>
          <a:p>
            <a:r>
              <a:rPr lang="en-US" b="1" dirty="0"/>
              <a:t>AVGGIFT </a:t>
            </a:r>
            <a:r>
              <a:rPr lang="en-US" dirty="0"/>
              <a:t>– Average Gift is the amount of donation which we can expect from potential donors. </a:t>
            </a:r>
          </a:p>
          <a:p>
            <a:r>
              <a:rPr lang="en-US" dirty="0"/>
              <a:t>Offers should be sent to people with high income that is people with income greater than the mean income. </a:t>
            </a:r>
          </a:p>
          <a:p>
            <a:r>
              <a:rPr lang="en-US" dirty="0"/>
              <a:t>The average </a:t>
            </a:r>
            <a:r>
              <a:rPr lang="en-US" b="1" dirty="0"/>
              <a:t>INCOME </a:t>
            </a:r>
            <a:r>
              <a:rPr lang="en-US" dirty="0"/>
              <a:t>of the group is 3.920 </a:t>
            </a:r>
          </a:p>
          <a:p>
            <a:r>
              <a:rPr lang="en-US" dirty="0"/>
              <a:t>The histogram above shows that major donors are people of age between 40 and 80. </a:t>
            </a:r>
            <a:r>
              <a:rPr lang="en-US" b="1" dirty="0"/>
              <a:t>AGE </a:t>
            </a:r>
            <a:r>
              <a:rPr lang="en-US" dirty="0"/>
              <a:t>lies between 2 and 98. </a:t>
            </a:r>
          </a:p>
          <a:p>
            <a:r>
              <a:rPr lang="en-US" dirty="0"/>
              <a:t>There are a total of 480 attributes provided to us. A lot of these variables are not useful to us and also quite a few of them have missing values. Hence we clean the data and also normalize as required. On the new dataset we apply the models. </a:t>
            </a:r>
            <a:endParaRPr lang="en-US" dirty="0">
              <a:effectLst/>
            </a:endParaRPr>
          </a:p>
          <a:p>
            <a:endParaRPr lang="en-US" dirty="0"/>
          </a:p>
        </p:txBody>
      </p:sp>
    </p:spTree>
    <p:extLst>
      <p:ext uri="{BB962C8B-B14F-4D97-AF65-F5344CB8AC3E}">
        <p14:creationId xmlns:p14="http://schemas.microsoft.com/office/powerpoint/2010/main" val="2882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66D7-F69B-BE43-9A38-5035421DEB45}"/>
              </a:ext>
            </a:extLst>
          </p:cNvPr>
          <p:cNvSpPr>
            <a:spLocks noGrp="1"/>
          </p:cNvSpPr>
          <p:nvPr>
            <p:ph type="title"/>
          </p:nvPr>
        </p:nvSpPr>
        <p:spPr/>
        <p:txBody>
          <a:bodyPr/>
          <a:lstStyle/>
          <a:p>
            <a:r>
              <a:rPr lang="en-US" b="1" dirty="0">
                <a:solidFill>
                  <a:schemeClr val="accent1"/>
                </a:solidFill>
              </a:rPr>
              <a:t>Elimination of Useless variables</a:t>
            </a:r>
          </a:p>
        </p:txBody>
      </p:sp>
      <p:sp>
        <p:nvSpPr>
          <p:cNvPr id="3" name="Content Placeholder 2">
            <a:extLst>
              <a:ext uri="{FF2B5EF4-FFF2-40B4-BE49-F238E27FC236}">
                <a16:creationId xmlns:a16="http://schemas.microsoft.com/office/drawing/2014/main" id="{107E8EA6-E7E7-DC47-86AC-A13B21F41E0A}"/>
              </a:ext>
            </a:extLst>
          </p:cNvPr>
          <p:cNvSpPr>
            <a:spLocks noGrp="1"/>
          </p:cNvSpPr>
          <p:nvPr>
            <p:ph idx="1"/>
          </p:nvPr>
        </p:nvSpPr>
        <p:spPr/>
        <p:txBody>
          <a:bodyPr/>
          <a:lstStyle/>
          <a:p>
            <a:r>
              <a:rPr lang="en-US" dirty="0"/>
              <a:t>The following 167 variables were eliminated as they weren’t as useful as the others in guessing donor and non-donors. </a:t>
            </a:r>
          </a:p>
        </p:txBody>
      </p:sp>
      <p:graphicFrame>
        <p:nvGraphicFramePr>
          <p:cNvPr id="7" name="Table 6">
            <a:extLst>
              <a:ext uri="{FF2B5EF4-FFF2-40B4-BE49-F238E27FC236}">
                <a16:creationId xmlns:a16="http://schemas.microsoft.com/office/drawing/2014/main" id="{CD8A8AAA-BA6F-2145-A844-C9D19C3D110A}"/>
              </a:ext>
            </a:extLst>
          </p:cNvPr>
          <p:cNvGraphicFramePr>
            <a:graphicFrameLocks noGrp="1"/>
          </p:cNvGraphicFramePr>
          <p:nvPr>
            <p:extLst>
              <p:ext uri="{D42A27DB-BD31-4B8C-83A1-F6EECF244321}">
                <p14:modId xmlns:p14="http://schemas.microsoft.com/office/powerpoint/2010/main" val="934445511"/>
              </p:ext>
            </p:extLst>
          </p:nvPr>
        </p:nvGraphicFramePr>
        <p:xfrm>
          <a:off x="838200" y="2686051"/>
          <a:ext cx="9951720" cy="4289177"/>
        </p:xfrm>
        <a:graphic>
          <a:graphicData uri="http://schemas.openxmlformats.org/drawingml/2006/table">
            <a:tbl>
              <a:tblPr/>
              <a:tblGrid>
                <a:gridCol w="4975860">
                  <a:extLst>
                    <a:ext uri="{9D8B030D-6E8A-4147-A177-3AD203B41FA5}">
                      <a16:colId xmlns:a16="http://schemas.microsoft.com/office/drawing/2014/main" val="3654034835"/>
                    </a:ext>
                  </a:extLst>
                </a:gridCol>
                <a:gridCol w="4975860">
                  <a:extLst>
                    <a:ext uri="{9D8B030D-6E8A-4147-A177-3AD203B41FA5}">
                      <a16:colId xmlns:a16="http://schemas.microsoft.com/office/drawing/2014/main" val="4192100444"/>
                    </a:ext>
                  </a:extLst>
                </a:gridCol>
              </a:tblGrid>
              <a:tr h="274507">
                <a:tc>
                  <a:txBody>
                    <a:bodyPr/>
                    <a:lstStyle/>
                    <a:p>
                      <a:r>
                        <a:rPr lang="en-US" sz="1000" b="1">
                          <a:solidFill>
                            <a:srgbClr val="FFFFFF"/>
                          </a:solidFill>
                          <a:effectLst/>
                          <a:latin typeface="Calibri" panose="020F0502020204030204" pitchFamily="34" charset="0"/>
                        </a:rPr>
                        <a:t>Attributes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006DBF"/>
                    </a:solidFill>
                  </a:tcPr>
                </a:tc>
                <a:tc>
                  <a:txBody>
                    <a:bodyPr/>
                    <a:lstStyle/>
                    <a:p>
                      <a:r>
                        <a:rPr lang="en-US" sz="1000" b="1">
                          <a:solidFill>
                            <a:srgbClr val="FFFFFF"/>
                          </a:solidFill>
                          <a:effectLst/>
                          <a:latin typeface="Calibri" panose="020F0502020204030204" pitchFamily="34" charset="0"/>
                        </a:rPr>
                        <a:t>Reason for removal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006DBF"/>
                    </a:solidFill>
                  </a:tcPr>
                </a:tc>
                <a:extLst>
                  <a:ext uri="{0D108BD9-81ED-4DB2-BD59-A6C34878D82A}">
                    <a16:rowId xmlns:a16="http://schemas.microsoft.com/office/drawing/2014/main" val="3948846240"/>
                  </a:ext>
                </a:extLst>
              </a:tr>
              <a:tr h="446075">
                <a:tc>
                  <a:txBody>
                    <a:bodyPr/>
                    <a:lstStyle/>
                    <a:p>
                      <a:r>
                        <a:rPr lang="en-US" sz="1000">
                          <a:solidFill>
                            <a:srgbClr val="212121"/>
                          </a:solidFill>
                          <a:effectLst/>
                          <a:latin typeface="Calibri" panose="020F0502020204030204" pitchFamily="34" charset="0"/>
                        </a:rPr>
                        <a:t>ADATE_2 - ADATE_24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Date of previous promotions are of no significance. Here the exercise is to predict the right donor.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0671036"/>
                  </a:ext>
                </a:extLst>
              </a:tr>
              <a:tr h="274507">
                <a:tc>
                  <a:txBody>
                    <a:bodyPr/>
                    <a:lstStyle/>
                    <a:p>
                      <a:r>
                        <a:rPr lang="en-US" sz="1000">
                          <a:solidFill>
                            <a:srgbClr val="212121"/>
                          </a:solidFill>
                          <a:effectLst/>
                          <a:latin typeface="Calibri" panose="020F0502020204030204" pitchFamily="34" charset="0"/>
                        </a:rPr>
                        <a:t>ANC1 - ANC15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Ancestry of persons is of no significance in predicting donors and non-donors.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879003"/>
                  </a:ext>
                </a:extLst>
              </a:tr>
              <a:tr h="446075">
                <a:tc>
                  <a:txBody>
                    <a:bodyPr/>
                    <a:lstStyle/>
                    <a:p>
                      <a:r>
                        <a:rPr lang="en-US" sz="1000" dirty="0">
                          <a:solidFill>
                            <a:srgbClr val="212121"/>
                          </a:solidFill>
                          <a:effectLst/>
                          <a:latin typeface="Calibri" panose="020F0502020204030204" pitchFamily="34" charset="0"/>
                        </a:rPr>
                        <a:t>(CHIL1 - CHIL3), (CHILC1-CHILC5) </a:t>
                      </a:r>
                      <a:endParaRPr lang="en-US"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These defines age of children and are of no use. In the age distribution chart we examined that no significant donors are below age 25.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1313483"/>
                  </a:ext>
                </a:extLst>
              </a:tr>
              <a:tr h="274507">
                <a:tc>
                  <a:txBody>
                    <a:bodyPr/>
                    <a:lstStyle/>
                    <a:p>
                      <a:r>
                        <a:rPr lang="en-US" sz="1000">
                          <a:solidFill>
                            <a:srgbClr val="212121"/>
                          </a:solidFill>
                          <a:effectLst/>
                          <a:latin typeface="Calibri" panose="020F0502020204030204" pitchFamily="34" charset="0"/>
                        </a:rPr>
                        <a:t>ETHC1 - ETHC6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Ethnicity of persons is of no significance in predicting donors and non-donors.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9866551"/>
                  </a:ext>
                </a:extLst>
              </a:tr>
              <a:tr h="274507">
                <a:tc>
                  <a:txBody>
                    <a:bodyPr/>
                    <a:lstStyle/>
                    <a:p>
                      <a:r>
                        <a:rPr lang="en-US" sz="1000">
                          <a:solidFill>
                            <a:srgbClr val="212121"/>
                          </a:solidFill>
                          <a:effectLst/>
                          <a:latin typeface="Calibri" panose="020F0502020204030204" pitchFamily="34" charset="0"/>
                        </a:rPr>
                        <a:t>HC1-HC21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Information regarding residence makes no sense in predicting donors and non-donors.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3838933"/>
                  </a:ext>
                </a:extLst>
              </a:tr>
              <a:tr h="274507">
                <a:tc>
                  <a:txBody>
                    <a:bodyPr/>
                    <a:lstStyle/>
                    <a:p>
                      <a:r>
                        <a:rPr lang="en-US" sz="1000">
                          <a:solidFill>
                            <a:srgbClr val="212121"/>
                          </a:solidFill>
                          <a:effectLst/>
                          <a:latin typeface="Calibri" panose="020F0502020204030204" pitchFamily="34" charset="0"/>
                        </a:rPr>
                        <a:t>HPHONE_D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Phone Number is of no significance in predicting donors and non-donors.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432430"/>
                  </a:ext>
                </a:extLst>
              </a:tr>
              <a:tr h="446075">
                <a:tc>
                  <a:txBody>
                    <a:bodyPr/>
                    <a:lstStyle/>
                    <a:p>
                      <a:r>
                        <a:rPr lang="en-US" sz="1000" dirty="0">
                          <a:solidFill>
                            <a:srgbClr val="212121"/>
                          </a:solidFill>
                          <a:effectLst/>
                          <a:latin typeface="Calibri" panose="020F0502020204030204" pitchFamily="34" charset="0"/>
                        </a:rPr>
                        <a:t>ODATEDW, OSOURCE, TCODE, DOB, NOEXCH, AGEFLAG, DATASOURCE, GEOCODE, LIFESRC </a:t>
                      </a:r>
                      <a:endParaRPr lang="en-US"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000">
                          <a:effectLst/>
                          <a:latin typeface="Calibri" panose="020F0502020204030204" pitchFamily="34" charset="0"/>
                        </a:rPr>
                        <a:t>These are donor's basic information which may not be helpful in predicting his future actions.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469103"/>
                  </a:ext>
                </a:extLst>
              </a:tr>
              <a:tr h="617642">
                <a:tc>
                  <a:txBody>
                    <a:bodyPr/>
                    <a:lstStyle/>
                    <a:p>
                      <a:r>
                        <a:rPr lang="en-US" sz="1000">
                          <a:solidFill>
                            <a:srgbClr val="212121"/>
                          </a:solidFill>
                          <a:effectLst/>
                          <a:latin typeface="Calibri" panose="020F0502020204030204" pitchFamily="34" charset="0"/>
                        </a:rPr>
                        <a:t>MDMAUD, (OEDC1 - OEDC7), (EC1 - EC8), (RFA_2 - RFA_24), MDMAUD_R, MDMAUD_F, MDMAUD_A, (RDATE_3 - RDATE_24), (RAMNT_3 - RAMNT_24), TIMELAG, RFA_2R, RFA_2F, RFA_2A, (AGE901- AGE907), RAMNTALL, CLUSTER,CLUSTER2,GEOCODE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US" sz="1000">
                          <a:effectLst/>
                          <a:latin typeface="Calibri" panose="020F0502020204030204" pitchFamily="34" charset="0"/>
                        </a:rPr>
                        <a:t>No help in performance improvement of the model by these variables.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864004"/>
                  </a:ext>
                </a:extLst>
              </a:tr>
              <a:tr h="274507">
                <a:tc>
                  <a:txBody>
                    <a:bodyPr/>
                    <a:lstStyle/>
                    <a:p>
                      <a:r>
                        <a:rPr lang="en-US" sz="1000">
                          <a:solidFill>
                            <a:srgbClr val="212121"/>
                          </a:solidFill>
                          <a:effectLst/>
                          <a:latin typeface="Calibri" panose="020F0502020204030204" pitchFamily="34" charset="0"/>
                        </a:rPr>
                        <a:t>WEALTH2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US" sz="1000">
                          <a:effectLst/>
                          <a:latin typeface="Calibri" panose="020F0502020204030204" pitchFamily="34" charset="0"/>
                        </a:rPr>
                        <a:t>Considering WEALTH1 instead of this variable.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72923"/>
                  </a:ext>
                </a:extLst>
              </a:tr>
              <a:tr h="274507">
                <a:tc>
                  <a:txBody>
                    <a:bodyPr/>
                    <a:lstStyle/>
                    <a:p>
                      <a:r>
                        <a:rPr lang="en-US" sz="1000">
                          <a:solidFill>
                            <a:srgbClr val="212121"/>
                          </a:solidFill>
                          <a:effectLst/>
                          <a:latin typeface="Calibri" panose="020F0502020204030204" pitchFamily="34" charset="0"/>
                        </a:rPr>
                        <a:t>LSC1 - LSC4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US" sz="1000">
                          <a:effectLst/>
                          <a:latin typeface="Calibri" panose="020F0502020204030204" pitchFamily="34" charset="0"/>
                        </a:rPr>
                        <a:t>Language of persons is of no significance in predicting donors and non-donors.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80877855"/>
                  </a:ext>
                </a:extLst>
              </a:tr>
              <a:tr h="411761">
                <a:tc>
                  <a:txBody>
                    <a:bodyPr/>
                    <a:lstStyle/>
                    <a:p>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endParaRPr lang="en-US"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5661873"/>
                  </a:ext>
                </a:extLst>
              </a:tr>
            </a:tbl>
          </a:graphicData>
        </a:graphic>
      </p:graphicFrame>
      <p:pic>
        <p:nvPicPr>
          <p:cNvPr id="2083" name="Picture 35" descr="page4image3699968">
            <a:extLst>
              <a:ext uri="{FF2B5EF4-FFF2-40B4-BE49-F238E27FC236}">
                <a16:creationId xmlns:a16="http://schemas.microsoft.com/office/drawing/2014/main" id="{C42326ED-142B-A94C-844F-5F973A42D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page4image2984048">
            <a:extLst>
              <a:ext uri="{FF2B5EF4-FFF2-40B4-BE49-F238E27FC236}">
                <a16:creationId xmlns:a16="http://schemas.microsoft.com/office/drawing/2014/main" id="{3AAF192D-EBD7-D543-9784-66E289D21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85" name="Picture 37" descr="page4image3720768">
            <a:extLst>
              <a:ext uri="{FF2B5EF4-FFF2-40B4-BE49-F238E27FC236}">
                <a16:creationId xmlns:a16="http://schemas.microsoft.com/office/drawing/2014/main" id="{6BF3A505-0BB2-D447-BA11-F8CBF5A6A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page4image1679984">
            <a:extLst>
              <a:ext uri="{FF2B5EF4-FFF2-40B4-BE49-F238E27FC236}">
                <a16:creationId xmlns:a16="http://schemas.microsoft.com/office/drawing/2014/main" id="{23A838A2-CEDF-CE48-9504-1DA2DD39A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87" name="Picture 39" descr="page4image3725344">
            <a:extLst>
              <a:ext uri="{FF2B5EF4-FFF2-40B4-BE49-F238E27FC236}">
                <a16:creationId xmlns:a16="http://schemas.microsoft.com/office/drawing/2014/main" id="{BA0BC4C5-FBA9-7E46-B177-557CB00D2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page4image3747600">
            <a:extLst>
              <a:ext uri="{FF2B5EF4-FFF2-40B4-BE49-F238E27FC236}">
                <a16:creationId xmlns:a16="http://schemas.microsoft.com/office/drawing/2014/main" id="{B88405F1-8269-AB43-9178-D41ACF66B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89" name="Picture 41" descr="page4image3748224">
            <a:extLst>
              <a:ext uri="{FF2B5EF4-FFF2-40B4-BE49-F238E27FC236}">
                <a16:creationId xmlns:a16="http://schemas.microsoft.com/office/drawing/2014/main" id="{B6B95528-BEC3-D84C-99D2-23F9C88FE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page4image3749472">
            <a:extLst>
              <a:ext uri="{FF2B5EF4-FFF2-40B4-BE49-F238E27FC236}">
                <a16:creationId xmlns:a16="http://schemas.microsoft.com/office/drawing/2014/main" id="{5B49A01F-9585-9D45-B4FF-82C9D73CF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91" name="Picture 43" descr="page4image3750304">
            <a:extLst>
              <a:ext uri="{FF2B5EF4-FFF2-40B4-BE49-F238E27FC236}">
                <a16:creationId xmlns:a16="http://schemas.microsoft.com/office/drawing/2014/main" id="{CEC89F3C-58D0-D446-B1A9-3FD6F9207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descr="page4image3751136">
            <a:extLst>
              <a:ext uri="{FF2B5EF4-FFF2-40B4-BE49-F238E27FC236}">
                <a16:creationId xmlns:a16="http://schemas.microsoft.com/office/drawing/2014/main" id="{9CEC8170-A05B-994B-AE33-A548D04A5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93" name="Picture 45" descr="page4image3752176">
            <a:extLst>
              <a:ext uri="{FF2B5EF4-FFF2-40B4-BE49-F238E27FC236}">
                <a16:creationId xmlns:a16="http://schemas.microsoft.com/office/drawing/2014/main" id="{61B0DBAC-3AB5-BE42-8BCC-96AE50A45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page4image3752592">
            <a:extLst>
              <a:ext uri="{FF2B5EF4-FFF2-40B4-BE49-F238E27FC236}">
                <a16:creationId xmlns:a16="http://schemas.microsoft.com/office/drawing/2014/main" id="{11FE39C7-3760-6D49-9B6A-662FFD76E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95" name="Picture 47" descr="page4image3753216">
            <a:extLst>
              <a:ext uri="{FF2B5EF4-FFF2-40B4-BE49-F238E27FC236}">
                <a16:creationId xmlns:a16="http://schemas.microsoft.com/office/drawing/2014/main" id="{06EFB776-EFD5-9349-8F4C-49993C8D5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48" descr="page4image3754464">
            <a:extLst>
              <a:ext uri="{FF2B5EF4-FFF2-40B4-BE49-F238E27FC236}">
                <a16:creationId xmlns:a16="http://schemas.microsoft.com/office/drawing/2014/main" id="{62C1A314-9B10-554A-9E14-B4DA6984A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97" name="Picture 49" descr="page4image3755504">
            <a:extLst>
              <a:ext uri="{FF2B5EF4-FFF2-40B4-BE49-F238E27FC236}">
                <a16:creationId xmlns:a16="http://schemas.microsoft.com/office/drawing/2014/main" id="{9219068D-04FE-4149-8954-0C5F8D4CF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page4image3755920">
            <a:extLst>
              <a:ext uri="{FF2B5EF4-FFF2-40B4-BE49-F238E27FC236}">
                <a16:creationId xmlns:a16="http://schemas.microsoft.com/office/drawing/2014/main" id="{22247F83-FB11-C640-9A61-C6777FF5A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099" name="Picture 51" descr="page4image3756544">
            <a:extLst>
              <a:ext uri="{FF2B5EF4-FFF2-40B4-BE49-F238E27FC236}">
                <a16:creationId xmlns:a16="http://schemas.microsoft.com/office/drawing/2014/main" id="{50CB3F2F-2C1B-C849-9CC5-41BA7A643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100" name="Picture 52" descr="page4image3758000">
            <a:extLst>
              <a:ext uri="{FF2B5EF4-FFF2-40B4-BE49-F238E27FC236}">
                <a16:creationId xmlns:a16="http://schemas.microsoft.com/office/drawing/2014/main" id="{8A3BC12B-C7D2-2D44-BB29-B1DFED41B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101" name="Picture 53" descr="page4image3759248">
            <a:extLst>
              <a:ext uri="{FF2B5EF4-FFF2-40B4-BE49-F238E27FC236}">
                <a16:creationId xmlns:a16="http://schemas.microsoft.com/office/drawing/2014/main" id="{0F7EBB73-A990-9B48-8BA4-F25F3B48C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102" name="Picture 54" descr="page4image3759664">
            <a:extLst>
              <a:ext uri="{FF2B5EF4-FFF2-40B4-BE49-F238E27FC236}">
                <a16:creationId xmlns:a16="http://schemas.microsoft.com/office/drawing/2014/main" id="{729188A1-90CC-0941-B3DB-D235ACD71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2103" name="Picture 55" descr="page4image3760288">
            <a:extLst>
              <a:ext uri="{FF2B5EF4-FFF2-40B4-BE49-F238E27FC236}">
                <a16:creationId xmlns:a16="http://schemas.microsoft.com/office/drawing/2014/main" id="{1C7610F0-7301-2B4E-8285-98A432783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9488"/>
            <a:ext cx="127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55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583C-39E0-FB43-8BC8-8464C6EB43F7}"/>
              </a:ext>
            </a:extLst>
          </p:cNvPr>
          <p:cNvSpPr>
            <a:spLocks noGrp="1"/>
          </p:cNvSpPr>
          <p:nvPr>
            <p:ph type="title"/>
          </p:nvPr>
        </p:nvSpPr>
        <p:spPr/>
        <p:txBody>
          <a:bodyPr/>
          <a:lstStyle/>
          <a:p>
            <a:r>
              <a:rPr lang="en-US" b="1" dirty="0">
                <a:solidFill>
                  <a:schemeClr val="accent1"/>
                </a:solidFill>
              </a:rPr>
              <a:t>Transformations and Missing values</a:t>
            </a:r>
          </a:p>
        </p:txBody>
      </p:sp>
      <p:sp>
        <p:nvSpPr>
          <p:cNvPr id="3" name="Content Placeholder 2">
            <a:extLst>
              <a:ext uri="{FF2B5EF4-FFF2-40B4-BE49-F238E27FC236}">
                <a16:creationId xmlns:a16="http://schemas.microsoft.com/office/drawing/2014/main" id="{5A6EC3B1-D894-D145-B813-EDBA5C1F691F}"/>
              </a:ext>
            </a:extLst>
          </p:cNvPr>
          <p:cNvSpPr>
            <a:spLocks noGrp="1"/>
          </p:cNvSpPr>
          <p:nvPr>
            <p:ph idx="1"/>
          </p:nvPr>
        </p:nvSpPr>
        <p:spPr/>
        <p:txBody>
          <a:bodyPr/>
          <a:lstStyle/>
          <a:p>
            <a:r>
              <a:rPr lang="en-US" dirty="0"/>
              <a:t>Missing values like “?” are replaced and mapped to N. </a:t>
            </a:r>
          </a:p>
          <a:p>
            <a:r>
              <a:rPr lang="en-US" dirty="0"/>
              <a:t>This is done using transformations where if value exist 1 is replaced and for no values 0 is replaced. </a:t>
            </a:r>
          </a:p>
          <a:p>
            <a:r>
              <a:rPr lang="en-US" dirty="0"/>
              <a:t>After the new attribute is created we need to delete the old attributes in order to avoid redundancy. </a:t>
            </a:r>
          </a:p>
          <a:p>
            <a:endParaRPr lang="en-US" dirty="0"/>
          </a:p>
        </p:txBody>
      </p:sp>
    </p:spTree>
    <p:extLst>
      <p:ext uri="{BB962C8B-B14F-4D97-AF65-F5344CB8AC3E}">
        <p14:creationId xmlns:p14="http://schemas.microsoft.com/office/powerpoint/2010/main" val="2127130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1621</Words>
  <Application>Microsoft Macintosh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Target Marketing -Fundraising </vt:lpstr>
      <vt:lpstr>PowerPoint Presentation</vt:lpstr>
      <vt:lpstr>Data Cleaning</vt:lpstr>
      <vt:lpstr>Significant Variable For Our Analysis</vt:lpstr>
      <vt:lpstr>Exploring further, we observe that donors’ vs non donors are evenly distributed among the age ranges. Since there are almost no donors below the age of 25, so no solicitation should be sent to this group. Most of the people who make donation are above the age of 25 therefore we have to send them solicitation.  </vt:lpstr>
      <vt:lpstr>Key Observations From the Previous Table</vt:lpstr>
      <vt:lpstr>Elimination of Useless variables</vt:lpstr>
      <vt:lpstr>Transformations and Missing values</vt:lpstr>
      <vt:lpstr>PowerPoint Presentation</vt:lpstr>
      <vt:lpstr>Feature Selection/Dimensionality Reduction Using Principal Component Analysis(PCA)</vt:lpstr>
      <vt:lpstr>PowerPoint Presentation</vt:lpstr>
      <vt:lpstr>Application of Principal Component Analysis</vt:lpstr>
      <vt:lpstr>Scope For Classification </vt:lpstr>
      <vt:lpstr>Scope For Classification </vt:lpstr>
      <vt:lpstr>Scope For Classification- Logistic Regression </vt:lpstr>
      <vt:lpstr>Scope For Classification - Tree Methods </vt:lpstr>
      <vt:lpstr>Scope For Classification – Naïve Bayes</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Bhandari, Aditya</dc:creator>
  <cp:lastModifiedBy>Bhandari, Aditya</cp:lastModifiedBy>
  <cp:revision>29</cp:revision>
  <dcterms:created xsi:type="dcterms:W3CDTF">2018-04-07T19:55:38Z</dcterms:created>
  <dcterms:modified xsi:type="dcterms:W3CDTF">2018-04-08T00:16:03Z</dcterms:modified>
</cp:coreProperties>
</file>