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Economica"/>
      <p:regular r:id="rId30"/>
      <p:bold r:id="rId31"/>
      <p:italic r:id="rId32"/>
      <p:boldItalic r:id="rId33"/>
    </p:embeddedFont>
    <p:embeddedFont>
      <p:font typeface="Roboto"/>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AB2A231-228A-4F5F-B358-FC3FA3F4EC9B}">
  <a:tblStyle styleId="{8AB2A231-228A-4F5F-B358-FC3FA3F4EC9B}"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5.xml"/><Relationship Id="rId41" Type="http://schemas.openxmlformats.org/officeDocument/2006/relationships/font" Target="fonts/Open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bold.fntdata"/><Relationship Id="rId30" Type="http://schemas.openxmlformats.org/officeDocument/2006/relationships/font" Target="fonts/Economica-regular.fntdata"/><Relationship Id="rId11" Type="http://schemas.openxmlformats.org/officeDocument/2006/relationships/slide" Target="slides/slide6.xml"/><Relationship Id="rId33" Type="http://schemas.openxmlformats.org/officeDocument/2006/relationships/font" Target="fonts/Economica-boldItalic.fntdata"/><Relationship Id="rId10" Type="http://schemas.openxmlformats.org/officeDocument/2006/relationships/slide" Target="slides/slide5.xml"/><Relationship Id="rId32" Type="http://schemas.openxmlformats.org/officeDocument/2006/relationships/font" Target="fonts/Economica-italic.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OpenSans-bold.fntdata"/><Relationship Id="rId16" Type="http://schemas.openxmlformats.org/officeDocument/2006/relationships/slide" Target="slides/slide11.xml"/><Relationship Id="rId38" Type="http://schemas.openxmlformats.org/officeDocument/2006/relationships/font" Target="fonts/Open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4012"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2" name="Shape 12"/>
          <p:cNvSpPr txBox="1"/>
          <p:nvPr>
            <p:ph type="ctrTitle"/>
          </p:nvPr>
        </p:nvSpPr>
        <p:spPr>
          <a:xfrm>
            <a:off x="3044700" y="1444255"/>
            <a:ext cx="3054600" cy="1537199"/>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p:nvPr/>
        </p:nvSpPr>
        <p:spPr>
          <a:xfrm flipH="1">
            <a:off x="7595937"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8" name="Shape 18"/>
          <p:cNvSpPr txBox="1"/>
          <p:nvPr>
            <p:ph type="title"/>
          </p:nvPr>
        </p:nvSpPr>
        <p:spPr>
          <a:xfrm>
            <a:off x="773700" y="1806450"/>
            <a:ext cx="7596600" cy="15306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5" name="Shape 35"/>
          <p:cNvSpPr txBox="1"/>
          <p:nvPr>
            <p:ph idx="1" type="body"/>
          </p:nvPr>
        </p:nvSpPr>
        <p:spPr>
          <a:xfrm>
            <a:off x="311700" y="1399399"/>
            <a:ext cx="2808000" cy="27849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6" name="Shape 3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4" name="Shape 44"/>
          <p:cNvSpPr txBox="1"/>
          <p:nvPr>
            <p:ph type="title"/>
          </p:nvPr>
        </p:nvSpPr>
        <p:spPr>
          <a:xfrm>
            <a:off x="265500" y="929275"/>
            <a:ext cx="4045200" cy="17862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5" name="Shape 45"/>
          <p:cNvSpPr txBox="1"/>
          <p:nvPr>
            <p:ph idx="1" type="subTitle"/>
          </p:nvPr>
        </p:nvSpPr>
        <p:spPr>
          <a:xfrm>
            <a:off x="265500" y="2769000"/>
            <a:ext cx="4045200" cy="1574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7.jpg"/><Relationship Id="rId5" Type="http://schemas.openxmlformats.org/officeDocument/2006/relationships/image" Target="../media/image1.png"/><Relationship Id="rId6"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1" name="Shape 61"/>
        <p:cNvGrpSpPr/>
        <p:nvPr/>
      </p:nvGrpSpPr>
      <p:grpSpPr>
        <a:xfrm>
          <a:off x="0" y="0"/>
          <a:ext cx="0" cy="0"/>
          <a:chOff x="0" y="0"/>
          <a:chExt cx="0" cy="0"/>
        </a:xfrm>
      </p:grpSpPr>
      <p:sp>
        <p:nvSpPr>
          <p:cNvPr id="62" name="Shape 62"/>
          <p:cNvSpPr txBox="1"/>
          <p:nvPr/>
        </p:nvSpPr>
        <p:spPr>
          <a:xfrm>
            <a:off x="2308675" y="139600"/>
            <a:ext cx="4230900" cy="429600"/>
          </a:xfrm>
          <a:prstGeom prst="rect">
            <a:avLst/>
          </a:prstGeom>
          <a:noFill/>
          <a:ln>
            <a:noFill/>
          </a:ln>
        </p:spPr>
        <p:txBody>
          <a:bodyPr anchorCtr="0" anchor="t" bIns="91425" lIns="91425" rIns="91425" tIns="91425">
            <a:noAutofit/>
          </a:bodyPr>
          <a:lstStyle/>
          <a:p>
            <a:pPr lvl="0" algn="ctr">
              <a:spcBef>
                <a:spcPts val="0"/>
              </a:spcBef>
              <a:buNone/>
            </a:pPr>
            <a:r>
              <a:rPr lang="en-GB" sz="1800">
                <a:solidFill>
                  <a:schemeClr val="dk1"/>
                </a:solidFill>
                <a:latin typeface="Roboto Slab"/>
                <a:ea typeface="Roboto Slab"/>
                <a:cs typeface="Roboto Slab"/>
                <a:sym typeface="Roboto Slab"/>
              </a:rPr>
              <a:t>BIA - 672</a:t>
            </a:r>
            <a:r>
              <a:rPr lang="en-GB" sz="1800"/>
              <a:t>  </a:t>
            </a:r>
            <a:r>
              <a:rPr lang="en-GB" sz="1800">
                <a:solidFill>
                  <a:schemeClr val="dk1"/>
                </a:solidFill>
                <a:latin typeface="Roboto Slab"/>
                <a:ea typeface="Roboto Slab"/>
                <a:cs typeface="Roboto Slab"/>
                <a:sym typeface="Roboto Slab"/>
              </a:rPr>
              <a:t>Marketing</a:t>
            </a:r>
            <a:r>
              <a:rPr lang="en-GB" sz="1800"/>
              <a:t> </a:t>
            </a:r>
            <a:r>
              <a:rPr lang="en-GB" sz="1800">
                <a:solidFill>
                  <a:schemeClr val="dk1"/>
                </a:solidFill>
                <a:latin typeface="Roboto Slab"/>
                <a:ea typeface="Roboto Slab"/>
                <a:cs typeface="Roboto Slab"/>
                <a:sym typeface="Roboto Slab"/>
              </a:rPr>
              <a:t>Analytics</a:t>
            </a:r>
          </a:p>
        </p:txBody>
      </p:sp>
      <p:sp>
        <p:nvSpPr>
          <p:cNvPr id="63" name="Shape 63"/>
          <p:cNvSpPr txBox="1"/>
          <p:nvPr/>
        </p:nvSpPr>
        <p:spPr>
          <a:xfrm>
            <a:off x="3012025" y="1292925"/>
            <a:ext cx="2824200" cy="300600"/>
          </a:xfrm>
          <a:prstGeom prst="rect">
            <a:avLst/>
          </a:prstGeom>
          <a:noFill/>
          <a:ln>
            <a:noFill/>
          </a:ln>
        </p:spPr>
        <p:txBody>
          <a:bodyPr anchorCtr="0" anchor="t" bIns="91425" lIns="91425" rIns="91425" tIns="91425">
            <a:noAutofit/>
          </a:bodyPr>
          <a:lstStyle/>
          <a:p>
            <a:pPr lvl="0" algn="ctr">
              <a:spcBef>
                <a:spcPts val="0"/>
              </a:spcBef>
              <a:buNone/>
            </a:pPr>
            <a:r>
              <a:rPr lang="en-GB" sz="1800">
                <a:solidFill>
                  <a:schemeClr val="dk1"/>
                </a:solidFill>
                <a:latin typeface="Roboto Slab"/>
                <a:ea typeface="Roboto Slab"/>
                <a:cs typeface="Roboto Slab"/>
                <a:sym typeface="Roboto Slab"/>
              </a:rPr>
              <a:t>Presented by:</a:t>
            </a:r>
          </a:p>
        </p:txBody>
      </p:sp>
      <p:sp>
        <p:nvSpPr>
          <p:cNvPr id="64" name="Shape 64"/>
          <p:cNvSpPr txBox="1"/>
          <p:nvPr/>
        </p:nvSpPr>
        <p:spPr>
          <a:xfrm>
            <a:off x="789700" y="3511175"/>
            <a:ext cx="1481700" cy="493800"/>
          </a:xfrm>
          <a:prstGeom prst="rect">
            <a:avLst/>
          </a:prstGeom>
          <a:noFill/>
          <a:ln>
            <a:noFill/>
          </a:ln>
        </p:spPr>
        <p:txBody>
          <a:bodyPr anchorCtr="0" anchor="t" bIns="91425" lIns="91425" rIns="91425" tIns="91425">
            <a:noAutofit/>
          </a:bodyPr>
          <a:lstStyle/>
          <a:p>
            <a:pPr lvl="0">
              <a:spcBef>
                <a:spcPts val="0"/>
              </a:spcBef>
              <a:buNone/>
            </a:pPr>
            <a:r>
              <a:rPr lang="en-GB" sz="1200">
                <a:solidFill>
                  <a:schemeClr val="dk1"/>
                </a:solidFill>
                <a:latin typeface="Roboto Slab"/>
                <a:ea typeface="Roboto Slab"/>
                <a:cs typeface="Roboto Slab"/>
                <a:sym typeface="Roboto Slab"/>
              </a:rPr>
              <a:t>Sourabh Gune</a:t>
            </a:r>
          </a:p>
          <a:p>
            <a:pPr lvl="0">
              <a:spcBef>
                <a:spcPts val="0"/>
              </a:spcBef>
              <a:buNone/>
            </a:pPr>
            <a:r>
              <a:rPr lang="en-GB" sz="1200">
                <a:solidFill>
                  <a:schemeClr val="dk1"/>
                </a:solidFill>
                <a:latin typeface="Roboto Slab"/>
                <a:ea typeface="Roboto Slab"/>
                <a:cs typeface="Roboto Slab"/>
                <a:sym typeface="Roboto Slab"/>
              </a:rPr>
              <a:t>CWID :10415591</a:t>
            </a:r>
          </a:p>
        </p:txBody>
      </p:sp>
      <p:sp>
        <p:nvSpPr>
          <p:cNvPr id="65" name="Shape 65"/>
          <p:cNvSpPr txBox="1"/>
          <p:nvPr/>
        </p:nvSpPr>
        <p:spPr>
          <a:xfrm>
            <a:off x="2645225" y="3511175"/>
            <a:ext cx="1481700" cy="493800"/>
          </a:xfrm>
          <a:prstGeom prst="rect">
            <a:avLst/>
          </a:prstGeom>
          <a:noFill/>
          <a:ln>
            <a:noFill/>
          </a:ln>
        </p:spPr>
        <p:txBody>
          <a:bodyPr anchorCtr="0" anchor="t" bIns="91425" lIns="91425" rIns="91425" tIns="91425">
            <a:noAutofit/>
          </a:bodyPr>
          <a:lstStyle/>
          <a:p>
            <a:pPr lvl="0" rtl="0">
              <a:spcBef>
                <a:spcPts val="0"/>
              </a:spcBef>
              <a:buNone/>
            </a:pPr>
            <a:r>
              <a:rPr lang="en-GB" sz="1200">
                <a:solidFill>
                  <a:schemeClr val="dk1"/>
                </a:solidFill>
                <a:latin typeface="Roboto Slab"/>
                <a:ea typeface="Roboto Slab"/>
                <a:cs typeface="Roboto Slab"/>
                <a:sym typeface="Roboto Slab"/>
              </a:rPr>
              <a:t>Disha Chaudhari</a:t>
            </a:r>
          </a:p>
          <a:p>
            <a:pPr lvl="0" rtl="0">
              <a:spcBef>
                <a:spcPts val="0"/>
              </a:spcBef>
              <a:buNone/>
            </a:pPr>
            <a:r>
              <a:rPr lang="en-GB" sz="1200">
                <a:solidFill>
                  <a:schemeClr val="dk1"/>
                </a:solidFill>
                <a:latin typeface="Roboto Slab"/>
                <a:ea typeface="Roboto Slab"/>
                <a:cs typeface="Roboto Slab"/>
                <a:sym typeface="Roboto Slab"/>
              </a:rPr>
              <a:t>CWID :10414540</a:t>
            </a:r>
          </a:p>
        </p:txBody>
      </p:sp>
      <p:sp>
        <p:nvSpPr>
          <p:cNvPr id="66" name="Shape 66"/>
          <p:cNvSpPr txBox="1"/>
          <p:nvPr/>
        </p:nvSpPr>
        <p:spPr>
          <a:xfrm>
            <a:off x="3571625" y="2728325"/>
            <a:ext cx="7341600" cy="8565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descr="IMG_8700.JPG" id="67" name="Shape 67"/>
          <p:cNvPicPr preferRelativeResize="0"/>
          <p:nvPr/>
        </p:nvPicPr>
        <p:blipFill rotWithShape="1">
          <a:blip r:embed="rId3">
            <a:alphaModFix/>
          </a:blip>
          <a:srcRect b="15180" l="0" r="0" t="10035"/>
          <a:stretch/>
        </p:blipFill>
        <p:spPr>
          <a:xfrm>
            <a:off x="2578950" y="1971325"/>
            <a:ext cx="1481700" cy="1408624"/>
          </a:xfrm>
          <a:prstGeom prst="rect">
            <a:avLst/>
          </a:prstGeom>
          <a:noFill/>
          <a:ln>
            <a:noFill/>
          </a:ln>
        </p:spPr>
      </p:pic>
      <p:pic>
        <p:nvPicPr>
          <p:cNvPr descr="FullSizeRender.jpg" id="68" name="Shape 68"/>
          <p:cNvPicPr preferRelativeResize="0"/>
          <p:nvPr/>
        </p:nvPicPr>
        <p:blipFill rotWithShape="1">
          <a:blip r:embed="rId4">
            <a:alphaModFix/>
          </a:blip>
          <a:srcRect b="40073" l="36618" r="7578" t="12825"/>
          <a:stretch/>
        </p:blipFill>
        <p:spPr>
          <a:xfrm>
            <a:off x="4649325" y="1971325"/>
            <a:ext cx="1386848" cy="1408624"/>
          </a:xfrm>
          <a:prstGeom prst="rect">
            <a:avLst/>
          </a:prstGeom>
          <a:noFill/>
          <a:ln>
            <a:noFill/>
          </a:ln>
        </p:spPr>
      </p:pic>
      <p:sp>
        <p:nvSpPr>
          <p:cNvPr id="69" name="Shape 69"/>
          <p:cNvSpPr txBox="1"/>
          <p:nvPr/>
        </p:nvSpPr>
        <p:spPr>
          <a:xfrm>
            <a:off x="4649300" y="3511175"/>
            <a:ext cx="1386900" cy="300600"/>
          </a:xfrm>
          <a:prstGeom prst="rect">
            <a:avLst/>
          </a:prstGeom>
          <a:noFill/>
          <a:ln>
            <a:noFill/>
          </a:ln>
        </p:spPr>
        <p:txBody>
          <a:bodyPr anchorCtr="0" anchor="t" bIns="91425" lIns="91425" rIns="91425" tIns="91425">
            <a:noAutofit/>
          </a:bodyPr>
          <a:lstStyle/>
          <a:p>
            <a:pPr lvl="0">
              <a:spcBef>
                <a:spcPts val="0"/>
              </a:spcBef>
              <a:buNone/>
            </a:pPr>
            <a:r>
              <a:t/>
            </a:r>
            <a:endParaRPr sz="1200">
              <a:latin typeface="Roboto"/>
              <a:ea typeface="Roboto"/>
              <a:cs typeface="Roboto"/>
              <a:sym typeface="Roboto"/>
            </a:endParaRPr>
          </a:p>
        </p:txBody>
      </p:sp>
      <p:sp>
        <p:nvSpPr>
          <p:cNvPr id="70" name="Shape 70"/>
          <p:cNvSpPr txBox="1"/>
          <p:nvPr/>
        </p:nvSpPr>
        <p:spPr>
          <a:xfrm>
            <a:off x="4649300" y="3511175"/>
            <a:ext cx="1481700" cy="493800"/>
          </a:xfrm>
          <a:prstGeom prst="rect">
            <a:avLst/>
          </a:prstGeom>
          <a:noFill/>
          <a:ln>
            <a:noFill/>
          </a:ln>
        </p:spPr>
        <p:txBody>
          <a:bodyPr anchorCtr="0" anchor="t" bIns="91425" lIns="91425" rIns="91425" tIns="91425">
            <a:noAutofit/>
          </a:bodyPr>
          <a:lstStyle/>
          <a:p>
            <a:pPr lvl="0">
              <a:spcBef>
                <a:spcPts val="0"/>
              </a:spcBef>
              <a:buClr>
                <a:schemeClr val="dk1"/>
              </a:buClr>
              <a:buSzPct val="91666"/>
              <a:buFont typeface="Arial"/>
              <a:buNone/>
            </a:pPr>
            <a:r>
              <a:rPr lang="en-GB" sz="1200">
                <a:solidFill>
                  <a:schemeClr val="dk1"/>
                </a:solidFill>
                <a:latin typeface="Roboto"/>
                <a:ea typeface="Roboto"/>
                <a:cs typeface="Roboto"/>
                <a:sym typeface="Roboto"/>
              </a:rPr>
              <a:t>Abigail Nicols</a:t>
            </a:r>
          </a:p>
          <a:p>
            <a:pPr lvl="0">
              <a:spcBef>
                <a:spcPts val="0"/>
              </a:spcBef>
              <a:buClr>
                <a:schemeClr val="dk1"/>
              </a:buClr>
              <a:buSzPct val="91666"/>
              <a:buFont typeface="Arial"/>
              <a:buNone/>
            </a:pPr>
            <a:r>
              <a:rPr lang="en-GB" sz="1200">
                <a:solidFill>
                  <a:schemeClr val="dk1"/>
                </a:solidFill>
                <a:latin typeface="Roboto"/>
                <a:ea typeface="Roboto"/>
                <a:cs typeface="Roboto"/>
                <a:sym typeface="Roboto"/>
              </a:rPr>
              <a:t>CWID:10420386</a:t>
            </a:r>
          </a:p>
          <a:p>
            <a:pPr lvl="0" rtl="0">
              <a:spcBef>
                <a:spcPts val="0"/>
              </a:spcBef>
              <a:buNone/>
            </a:pPr>
            <a:r>
              <a:t/>
            </a:r>
            <a:endParaRPr sz="1200">
              <a:solidFill>
                <a:schemeClr val="dk1"/>
              </a:solidFill>
              <a:latin typeface="Roboto Slab"/>
              <a:ea typeface="Roboto Slab"/>
              <a:cs typeface="Roboto Slab"/>
              <a:sym typeface="Roboto Slab"/>
            </a:endParaRPr>
          </a:p>
        </p:txBody>
      </p:sp>
      <p:sp>
        <p:nvSpPr>
          <p:cNvPr id="71" name="Shape 71"/>
          <p:cNvSpPr txBox="1"/>
          <p:nvPr/>
        </p:nvSpPr>
        <p:spPr>
          <a:xfrm>
            <a:off x="6653375" y="3511175"/>
            <a:ext cx="1481700" cy="493800"/>
          </a:xfrm>
          <a:prstGeom prst="rect">
            <a:avLst/>
          </a:prstGeom>
          <a:noFill/>
          <a:ln>
            <a:noFill/>
          </a:ln>
        </p:spPr>
        <p:txBody>
          <a:bodyPr anchorCtr="0" anchor="t" bIns="91425" lIns="91425" rIns="91425" tIns="91425">
            <a:noAutofit/>
          </a:bodyPr>
          <a:lstStyle/>
          <a:p>
            <a:pPr lvl="0" rtl="0">
              <a:spcBef>
                <a:spcPts val="0"/>
              </a:spcBef>
              <a:buNone/>
            </a:pPr>
            <a:r>
              <a:rPr lang="en-GB" sz="1200">
                <a:solidFill>
                  <a:schemeClr val="dk1"/>
                </a:solidFill>
                <a:latin typeface="Roboto Slab"/>
                <a:ea typeface="Roboto Slab"/>
                <a:cs typeface="Roboto Slab"/>
                <a:sym typeface="Roboto Slab"/>
              </a:rPr>
              <a:t>Tejas Bhandari</a:t>
            </a:r>
          </a:p>
          <a:p>
            <a:pPr lvl="0" rtl="0">
              <a:spcBef>
                <a:spcPts val="0"/>
              </a:spcBef>
              <a:buNone/>
            </a:pPr>
            <a:r>
              <a:rPr lang="en-GB" sz="1200">
                <a:solidFill>
                  <a:schemeClr val="dk1"/>
                </a:solidFill>
                <a:latin typeface="Roboto Slab"/>
                <a:ea typeface="Roboto Slab"/>
                <a:cs typeface="Roboto Slab"/>
                <a:sym typeface="Roboto Slab"/>
              </a:rPr>
              <a:t>CWID :10411995</a:t>
            </a:r>
          </a:p>
        </p:txBody>
      </p:sp>
      <p:pic>
        <p:nvPicPr>
          <p:cNvPr id="72" name="Shape 72"/>
          <p:cNvPicPr preferRelativeResize="0"/>
          <p:nvPr/>
        </p:nvPicPr>
        <p:blipFill>
          <a:blip r:embed="rId5">
            <a:alphaModFix/>
          </a:blip>
          <a:stretch>
            <a:fillRect/>
          </a:stretch>
        </p:blipFill>
        <p:spPr>
          <a:xfrm>
            <a:off x="6624850" y="1971325"/>
            <a:ext cx="1386900" cy="1408624"/>
          </a:xfrm>
          <a:prstGeom prst="rect">
            <a:avLst/>
          </a:prstGeom>
          <a:noFill/>
          <a:ln>
            <a:noFill/>
          </a:ln>
        </p:spPr>
      </p:pic>
      <p:pic>
        <p:nvPicPr>
          <p:cNvPr descr="copy.jpg" id="73" name="Shape 73"/>
          <p:cNvPicPr preferRelativeResize="0"/>
          <p:nvPr/>
        </p:nvPicPr>
        <p:blipFill>
          <a:blip r:embed="rId6">
            <a:alphaModFix/>
          </a:blip>
          <a:stretch>
            <a:fillRect/>
          </a:stretch>
        </p:blipFill>
        <p:spPr>
          <a:xfrm>
            <a:off x="650975" y="1982875"/>
            <a:ext cx="1481699" cy="14086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GB"/>
              <a:t>Cluster Means</a:t>
            </a:r>
          </a:p>
        </p:txBody>
      </p:sp>
      <p:sp>
        <p:nvSpPr>
          <p:cNvPr id="132" name="Shape 132"/>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GB"/>
              <a:t>Consider cluster 4 :</a:t>
            </a:r>
          </a:p>
          <a:p>
            <a:pPr lvl="0">
              <a:spcBef>
                <a:spcPts val="0"/>
              </a:spcBef>
              <a:buNone/>
            </a:pPr>
            <a:r>
              <a:rPr lang="en-GB"/>
              <a:t>Gender = Female</a:t>
            </a:r>
          </a:p>
          <a:p>
            <a:pPr lvl="0">
              <a:spcBef>
                <a:spcPts val="0"/>
              </a:spcBef>
              <a:buNone/>
            </a:pPr>
            <a:r>
              <a:rPr lang="en-GB"/>
              <a:t>Education = Less than high school</a:t>
            </a:r>
          </a:p>
          <a:p>
            <a:pPr lvl="0">
              <a:spcBef>
                <a:spcPts val="0"/>
              </a:spcBef>
              <a:buNone/>
            </a:pPr>
            <a:r>
              <a:rPr lang="en-GB"/>
              <a:t>Ethnicity  = Hispanic</a:t>
            </a:r>
          </a:p>
          <a:p>
            <a:pPr lvl="0">
              <a:spcBef>
                <a:spcPts val="0"/>
              </a:spcBef>
              <a:buNone/>
            </a:pPr>
            <a:r>
              <a:rPr lang="en-GB"/>
              <a:t>Age = 34 - 54</a:t>
            </a:r>
          </a:p>
          <a:p>
            <a:pPr lvl="0">
              <a:spcBef>
                <a:spcPts val="0"/>
              </a:spcBef>
              <a:buNone/>
            </a:pPr>
            <a:r>
              <a:rPr lang="en-GB"/>
              <a:t>Income = 25K - 50K $</a:t>
            </a:r>
          </a:p>
          <a:p>
            <a:pPr lvl="0" rtl="0">
              <a:spcBef>
                <a:spcPts val="0"/>
              </a:spcBef>
              <a:buNone/>
            </a:pPr>
            <a:r>
              <a:rPr lang="en-GB"/>
              <a:t>Class = less physical activity</a:t>
            </a:r>
          </a:p>
        </p:txBody>
      </p:sp>
      <p:pic>
        <p:nvPicPr>
          <p:cNvPr id="133" name="Shape 133"/>
          <p:cNvPicPr preferRelativeResize="0"/>
          <p:nvPr/>
        </p:nvPicPr>
        <p:blipFill>
          <a:blip r:embed="rId3">
            <a:alphaModFix/>
          </a:blip>
          <a:stretch>
            <a:fillRect/>
          </a:stretch>
        </p:blipFill>
        <p:spPr>
          <a:xfrm>
            <a:off x="3679275" y="2617500"/>
            <a:ext cx="5153025" cy="1961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GB"/>
              <a:t>Frequency Distribution</a:t>
            </a:r>
          </a:p>
        </p:txBody>
      </p:sp>
      <p:pic>
        <p:nvPicPr>
          <p:cNvPr id="139" name="Shape 139"/>
          <p:cNvPicPr preferRelativeResize="0"/>
          <p:nvPr/>
        </p:nvPicPr>
        <p:blipFill>
          <a:blip r:embed="rId3">
            <a:alphaModFix/>
          </a:blip>
          <a:stretch>
            <a:fillRect/>
          </a:stretch>
        </p:blipFill>
        <p:spPr>
          <a:xfrm>
            <a:off x="4792614" y="1406700"/>
            <a:ext cx="3765560" cy="2802799"/>
          </a:xfrm>
          <a:prstGeom prst="rect">
            <a:avLst/>
          </a:prstGeom>
          <a:noFill/>
          <a:ln>
            <a:noFill/>
          </a:ln>
        </p:spPr>
      </p:pic>
      <p:pic>
        <p:nvPicPr>
          <p:cNvPr descr="123312123.PNG" id="140" name="Shape 140"/>
          <p:cNvPicPr preferRelativeResize="0"/>
          <p:nvPr/>
        </p:nvPicPr>
        <p:blipFill>
          <a:blip r:embed="rId4">
            <a:alphaModFix/>
          </a:blip>
          <a:stretch>
            <a:fillRect/>
          </a:stretch>
        </p:blipFill>
        <p:spPr>
          <a:xfrm>
            <a:off x="526150" y="1417222"/>
            <a:ext cx="3740825" cy="2802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GB"/>
              <a:t>Marketing Strategy (East coast)</a:t>
            </a:r>
          </a:p>
        </p:txBody>
      </p:sp>
      <p:sp>
        <p:nvSpPr>
          <p:cNvPr id="146" name="Shape 146"/>
          <p:cNvSpPr/>
          <p:nvPr/>
        </p:nvSpPr>
        <p:spPr>
          <a:xfrm>
            <a:off x="49812" y="1326775"/>
            <a:ext cx="1428900" cy="609900"/>
          </a:xfrm>
          <a:prstGeom prst="rect">
            <a:avLst/>
          </a:prstGeom>
          <a:solidFill>
            <a:srgbClr val="6FA8D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1200">
                <a:latin typeface="Open Sans"/>
                <a:ea typeface="Open Sans"/>
                <a:cs typeface="Open Sans"/>
                <a:sym typeface="Open Sans"/>
              </a:rPr>
              <a:t>DIFFERENT AGE GROUP</a:t>
            </a:r>
          </a:p>
        </p:txBody>
      </p:sp>
      <p:sp>
        <p:nvSpPr>
          <p:cNvPr id="147" name="Shape 147"/>
          <p:cNvSpPr/>
          <p:nvPr/>
        </p:nvSpPr>
        <p:spPr>
          <a:xfrm>
            <a:off x="49812" y="2474625"/>
            <a:ext cx="1428900" cy="609900"/>
          </a:xfrm>
          <a:prstGeom prst="rect">
            <a:avLst/>
          </a:prstGeom>
          <a:solidFill>
            <a:srgbClr val="6AA84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GB" sz="1200">
                <a:latin typeface="Open Sans"/>
                <a:ea typeface="Open Sans"/>
                <a:cs typeface="Open Sans"/>
                <a:sym typeface="Open Sans"/>
              </a:rPr>
              <a:t>DIFFERENT</a:t>
            </a:r>
          </a:p>
          <a:p>
            <a:pPr lvl="0" rtl="0" algn="ctr">
              <a:spcBef>
                <a:spcPts val="0"/>
              </a:spcBef>
              <a:buNone/>
            </a:pPr>
            <a:r>
              <a:rPr lang="en-GB" sz="1200">
                <a:latin typeface="Open Sans"/>
                <a:ea typeface="Open Sans"/>
                <a:cs typeface="Open Sans"/>
                <a:sym typeface="Open Sans"/>
              </a:rPr>
              <a:t>INCOME</a:t>
            </a:r>
          </a:p>
        </p:txBody>
      </p:sp>
      <p:sp>
        <p:nvSpPr>
          <p:cNvPr id="148" name="Shape 148"/>
          <p:cNvSpPr txBox="1"/>
          <p:nvPr/>
        </p:nvSpPr>
        <p:spPr>
          <a:xfrm>
            <a:off x="2708425" y="1205125"/>
            <a:ext cx="5391900" cy="9690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49" name="Shape 149"/>
          <p:cNvSpPr txBox="1"/>
          <p:nvPr/>
        </p:nvSpPr>
        <p:spPr>
          <a:xfrm>
            <a:off x="2860825" y="1357525"/>
            <a:ext cx="5391900" cy="9690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50" name="Shape 150"/>
          <p:cNvSpPr txBox="1"/>
          <p:nvPr/>
        </p:nvSpPr>
        <p:spPr>
          <a:xfrm>
            <a:off x="1721150" y="1857800"/>
            <a:ext cx="5391900" cy="9690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51" name="Shape 151"/>
          <p:cNvSpPr txBox="1"/>
          <p:nvPr/>
        </p:nvSpPr>
        <p:spPr>
          <a:xfrm>
            <a:off x="2546900" y="1147225"/>
            <a:ext cx="5553300" cy="9690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52" name="Shape 152"/>
          <p:cNvSpPr txBox="1"/>
          <p:nvPr/>
        </p:nvSpPr>
        <p:spPr>
          <a:xfrm>
            <a:off x="1540700" y="1105375"/>
            <a:ext cx="7565700" cy="969000"/>
          </a:xfrm>
          <a:prstGeom prst="rect">
            <a:avLst/>
          </a:prstGeom>
          <a:noFill/>
          <a:ln cap="flat" cmpd="sng" w="9525">
            <a:solidFill>
              <a:srgbClr val="FF0000"/>
            </a:solidFill>
            <a:prstDash val="solid"/>
            <a:round/>
            <a:headEnd len="med" w="med" type="none"/>
            <a:tailEnd len="med" w="med" type="none"/>
          </a:ln>
        </p:spPr>
        <p:txBody>
          <a:bodyPr anchorCtr="0" anchor="t" bIns="91425" lIns="91425" rIns="91425" tIns="91425">
            <a:noAutofit/>
          </a:bodyPr>
          <a:lstStyle/>
          <a:p>
            <a:pPr lvl="0">
              <a:spcBef>
                <a:spcPts val="0"/>
              </a:spcBef>
              <a:buNone/>
            </a:pPr>
            <a:r>
              <a:rPr b="1" lang="en-GB">
                <a:latin typeface="Open Sans"/>
                <a:ea typeface="Open Sans"/>
                <a:cs typeface="Open Sans"/>
                <a:sym typeface="Open Sans"/>
              </a:rPr>
              <a:t>18-34 </a:t>
            </a:r>
            <a:r>
              <a:rPr lang="en-GB">
                <a:latin typeface="Open Sans"/>
                <a:ea typeface="Open Sans"/>
                <a:cs typeface="Open Sans"/>
                <a:sym typeface="Open Sans"/>
              </a:rPr>
              <a:t>: Introduction of fitbits which are economical, Newer energy drinks, healthy meals , Introduction of high intensity physical activity</a:t>
            </a:r>
          </a:p>
          <a:p>
            <a:pPr lvl="0">
              <a:spcBef>
                <a:spcPts val="0"/>
              </a:spcBef>
              <a:buNone/>
            </a:pPr>
            <a:r>
              <a:rPr b="1" lang="en-GB">
                <a:latin typeface="Open Sans"/>
                <a:ea typeface="Open Sans"/>
                <a:cs typeface="Open Sans"/>
                <a:sym typeface="Open Sans"/>
              </a:rPr>
              <a:t>34-54</a:t>
            </a:r>
            <a:r>
              <a:rPr lang="en-GB">
                <a:latin typeface="Open Sans"/>
                <a:ea typeface="Open Sans"/>
                <a:cs typeface="Open Sans"/>
                <a:sym typeface="Open Sans"/>
              </a:rPr>
              <a:t> : Introduction of </a:t>
            </a:r>
            <a:r>
              <a:rPr lang="en-GB">
                <a:latin typeface="Open Sans"/>
                <a:ea typeface="Open Sans"/>
                <a:cs typeface="Open Sans"/>
                <a:sym typeface="Open Sans"/>
              </a:rPr>
              <a:t>Moderate Intensity Physical activity, Introduction of nutrition food  </a:t>
            </a:r>
          </a:p>
          <a:p>
            <a:pPr lvl="0">
              <a:spcBef>
                <a:spcPts val="0"/>
              </a:spcBef>
              <a:buNone/>
            </a:pPr>
            <a:r>
              <a:rPr b="1" lang="en-GB">
                <a:latin typeface="Open Sans"/>
                <a:ea typeface="Open Sans"/>
                <a:cs typeface="Open Sans"/>
                <a:sym typeface="Open Sans"/>
              </a:rPr>
              <a:t>54+    </a:t>
            </a:r>
            <a:r>
              <a:rPr lang="en-GB">
                <a:latin typeface="Open Sans"/>
                <a:ea typeface="Open Sans"/>
                <a:cs typeface="Open Sans"/>
                <a:sym typeface="Open Sans"/>
              </a:rPr>
              <a:t>: Nutrition Surveillance System, Health groups etc</a:t>
            </a:r>
          </a:p>
        </p:txBody>
      </p:sp>
      <p:sp>
        <p:nvSpPr>
          <p:cNvPr id="153" name="Shape 153"/>
          <p:cNvSpPr txBox="1"/>
          <p:nvPr/>
        </p:nvSpPr>
        <p:spPr>
          <a:xfrm>
            <a:off x="1540700" y="2252950"/>
            <a:ext cx="7565700" cy="969000"/>
          </a:xfrm>
          <a:prstGeom prst="rect">
            <a:avLst/>
          </a:prstGeom>
          <a:noFill/>
          <a:ln cap="flat" cmpd="sng" w="9525">
            <a:solidFill>
              <a:srgbClr val="FF0000"/>
            </a:solidFill>
            <a:prstDash val="solid"/>
            <a:round/>
            <a:headEnd len="med" w="med" type="none"/>
            <a:tailEnd len="med" w="med" type="none"/>
          </a:ln>
        </p:spPr>
        <p:txBody>
          <a:bodyPr anchorCtr="0" anchor="t" bIns="91425" lIns="91425" rIns="91425" tIns="91425">
            <a:noAutofit/>
          </a:bodyPr>
          <a:lstStyle/>
          <a:p>
            <a:pPr lvl="0">
              <a:spcBef>
                <a:spcPts val="0"/>
              </a:spcBef>
              <a:buNone/>
            </a:pPr>
            <a:r>
              <a:rPr b="1" lang="en-GB">
                <a:latin typeface="Open Sans"/>
                <a:ea typeface="Open Sans"/>
                <a:cs typeface="Open Sans"/>
                <a:sym typeface="Open Sans"/>
              </a:rPr>
              <a:t>l</a:t>
            </a:r>
            <a:r>
              <a:rPr b="1" lang="en-GB">
                <a:latin typeface="Open Sans"/>
                <a:ea typeface="Open Sans"/>
                <a:cs typeface="Open Sans"/>
                <a:sym typeface="Open Sans"/>
              </a:rPr>
              <a:t>ess than 25k</a:t>
            </a:r>
            <a:r>
              <a:rPr lang="en-GB">
                <a:latin typeface="Open Sans"/>
                <a:ea typeface="Open Sans"/>
                <a:cs typeface="Open Sans"/>
                <a:sym typeface="Open Sans"/>
              </a:rPr>
              <a:t> : </a:t>
            </a:r>
            <a:r>
              <a:rPr lang="en-GB">
                <a:latin typeface="Open Sans"/>
                <a:ea typeface="Open Sans"/>
                <a:cs typeface="Open Sans"/>
                <a:sym typeface="Open Sans"/>
              </a:rPr>
              <a:t>Encourage government to organize free health sessions like Yoga,</a:t>
            </a:r>
          </a:p>
          <a:p>
            <a:pPr lvl="0">
              <a:spcBef>
                <a:spcPts val="0"/>
              </a:spcBef>
              <a:buNone/>
            </a:pPr>
            <a:r>
              <a:rPr b="1" lang="en-GB">
                <a:latin typeface="Open Sans"/>
                <a:ea typeface="Open Sans"/>
                <a:cs typeface="Open Sans"/>
                <a:sym typeface="Open Sans"/>
              </a:rPr>
              <a:t>25k to 50</a:t>
            </a:r>
            <a:r>
              <a:rPr b="1" lang="en-GB">
                <a:latin typeface="Open Sans"/>
                <a:ea typeface="Open Sans"/>
                <a:cs typeface="Open Sans"/>
                <a:sym typeface="Open Sans"/>
              </a:rPr>
              <a:t> </a:t>
            </a:r>
            <a:r>
              <a:rPr lang="en-GB">
                <a:latin typeface="Open Sans"/>
                <a:ea typeface="Open Sans"/>
                <a:cs typeface="Open Sans"/>
                <a:sym typeface="Open Sans"/>
              </a:rPr>
              <a:t>: </a:t>
            </a:r>
            <a:r>
              <a:rPr lang="en-GB">
                <a:latin typeface="Open Sans"/>
                <a:ea typeface="Open Sans"/>
                <a:cs typeface="Open Sans"/>
                <a:sym typeface="Open Sans"/>
              </a:rPr>
              <a:t>Approaching gyms for reducing membership cost, Introduction of new gyms</a:t>
            </a:r>
          </a:p>
          <a:p>
            <a:pPr lvl="0">
              <a:spcBef>
                <a:spcPts val="0"/>
              </a:spcBef>
              <a:buNone/>
            </a:pPr>
            <a:r>
              <a:rPr b="1" lang="en-GB">
                <a:latin typeface="Open Sans"/>
                <a:ea typeface="Open Sans"/>
                <a:cs typeface="Open Sans"/>
                <a:sym typeface="Open Sans"/>
              </a:rPr>
              <a:t>50k and above</a:t>
            </a:r>
            <a:r>
              <a:rPr lang="en-GB">
                <a:latin typeface="Open Sans"/>
                <a:ea typeface="Open Sans"/>
                <a:cs typeface="Open Sans"/>
                <a:sym typeface="Open Sans"/>
              </a:rPr>
              <a:t> : </a:t>
            </a:r>
            <a:r>
              <a:rPr lang="en-GB">
                <a:latin typeface="Open Sans"/>
                <a:ea typeface="Open Sans"/>
                <a:cs typeface="Open Sans"/>
                <a:sym typeface="Open Sans"/>
              </a:rPr>
              <a:t>Personal Trainers, Nutrition rich diet,Encouraging them for stress free sessions.</a:t>
            </a:r>
          </a:p>
          <a:p>
            <a:pPr lvl="0" rtl="0">
              <a:spcBef>
                <a:spcPts val="0"/>
              </a:spcBef>
              <a:buNone/>
            </a:pPr>
            <a:r>
              <a:t/>
            </a:r>
            <a:endParaRPr/>
          </a:p>
        </p:txBody>
      </p:sp>
      <p:sp>
        <p:nvSpPr>
          <p:cNvPr id="154" name="Shape 154"/>
          <p:cNvSpPr txBox="1"/>
          <p:nvPr/>
        </p:nvSpPr>
        <p:spPr>
          <a:xfrm>
            <a:off x="217700" y="3358675"/>
            <a:ext cx="8520600" cy="1073700"/>
          </a:xfrm>
          <a:prstGeom prst="rect">
            <a:avLst/>
          </a:prstGeom>
          <a:noFill/>
          <a:ln cap="flat" cmpd="sng" w="9525">
            <a:solidFill>
              <a:srgbClr val="F3F3F3"/>
            </a:solidFill>
            <a:prstDash val="solid"/>
            <a:round/>
            <a:headEnd len="med" w="med" type="none"/>
            <a:tailEnd len="med" w="med" type="none"/>
          </a:ln>
        </p:spPr>
        <p:txBody>
          <a:bodyPr anchorCtr="0" anchor="t" bIns="91425" lIns="91425" rIns="91425" tIns="91425">
            <a:noAutofit/>
          </a:bodyPr>
          <a:lstStyle/>
          <a:p>
            <a:pPr indent="-228600" lvl="0" marL="457200">
              <a:spcBef>
                <a:spcPts val="0"/>
              </a:spcBef>
              <a:buFont typeface="Open Sans"/>
              <a:buChar char="●"/>
            </a:pPr>
            <a:r>
              <a:rPr lang="en-GB">
                <a:latin typeface="Open Sans"/>
                <a:ea typeface="Open Sans"/>
                <a:cs typeface="Open Sans"/>
                <a:sym typeface="Open Sans"/>
              </a:rPr>
              <a:t>Government can introduce p</a:t>
            </a:r>
            <a:r>
              <a:rPr lang="en-GB">
                <a:latin typeface="Open Sans"/>
                <a:ea typeface="Open Sans"/>
                <a:cs typeface="Open Sans"/>
                <a:sym typeface="Open Sans"/>
              </a:rPr>
              <a:t>rograms, initiatives or activities that are considered leading edge. </a:t>
            </a:r>
          </a:p>
          <a:p>
            <a:pPr indent="-228600" lvl="0" marL="457200">
              <a:spcBef>
                <a:spcPts val="0"/>
              </a:spcBef>
              <a:buFont typeface="Open Sans"/>
              <a:buChar char="●"/>
            </a:pPr>
            <a:r>
              <a:rPr lang="en-GB">
                <a:latin typeface="Open Sans"/>
                <a:ea typeface="Open Sans"/>
                <a:cs typeface="Open Sans"/>
                <a:sym typeface="Open Sans"/>
              </a:rPr>
              <a:t>They can post awareness on social media like facebook, twitter , instagram etc.</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GB"/>
              <a:t>New York cluster</a:t>
            </a:r>
          </a:p>
        </p:txBody>
      </p:sp>
      <p:sp>
        <p:nvSpPr>
          <p:cNvPr id="160" name="Shape 160"/>
          <p:cNvSpPr txBox="1"/>
          <p:nvPr>
            <p:ph idx="1" type="body"/>
          </p:nvPr>
        </p:nvSpPr>
        <p:spPr>
          <a:xfrm>
            <a:off x="311700" y="1225225"/>
            <a:ext cx="8520600" cy="3354000"/>
          </a:xfrm>
          <a:prstGeom prst="rect">
            <a:avLst/>
          </a:prstGeom>
        </p:spPr>
        <p:txBody>
          <a:bodyPr anchorCtr="0" anchor="t" bIns="91425" lIns="91425" rIns="91425" tIns="91425">
            <a:noAutofit/>
          </a:bodyPr>
          <a:lstStyle/>
          <a:p>
            <a:pPr lvl="0" rtl="0">
              <a:spcBef>
                <a:spcPts val="0"/>
              </a:spcBef>
              <a:buNone/>
            </a:pPr>
            <a:r>
              <a:rPr lang="en-GB"/>
              <a:t>In the NY cluster, we acquired the following results:</a:t>
            </a:r>
          </a:p>
        </p:txBody>
      </p:sp>
      <p:pic>
        <p:nvPicPr>
          <p:cNvPr id="161" name="Shape 161"/>
          <p:cNvPicPr preferRelativeResize="0"/>
          <p:nvPr/>
        </p:nvPicPr>
        <p:blipFill>
          <a:blip r:embed="rId3">
            <a:alphaModFix/>
          </a:blip>
          <a:stretch>
            <a:fillRect/>
          </a:stretch>
        </p:blipFill>
        <p:spPr>
          <a:xfrm>
            <a:off x="247650" y="3913878"/>
            <a:ext cx="8648700" cy="847675"/>
          </a:xfrm>
          <a:prstGeom prst="rect">
            <a:avLst/>
          </a:prstGeom>
          <a:noFill/>
          <a:ln>
            <a:noFill/>
          </a:ln>
        </p:spPr>
      </p:pic>
      <p:pic>
        <p:nvPicPr>
          <p:cNvPr id="162" name="Shape 162"/>
          <p:cNvPicPr preferRelativeResize="0"/>
          <p:nvPr/>
        </p:nvPicPr>
        <p:blipFill rotWithShape="1">
          <a:blip r:embed="rId4">
            <a:alphaModFix/>
          </a:blip>
          <a:srcRect b="0" l="0" r="0" t="2008"/>
          <a:stretch/>
        </p:blipFill>
        <p:spPr>
          <a:xfrm>
            <a:off x="212375" y="1760349"/>
            <a:ext cx="8719249" cy="1572625"/>
          </a:xfrm>
          <a:prstGeom prst="rect">
            <a:avLst/>
          </a:prstGeom>
          <a:noFill/>
          <a:ln>
            <a:noFill/>
          </a:ln>
        </p:spPr>
      </p:pic>
      <p:sp>
        <p:nvSpPr>
          <p:cNvPr id="163" name="Shape 163"/>
          <p:cNvSpPr txBox="1"/>
          <p:nvPr/>
        </p:nvSpPr>
        <p:spPr>
          <a:xfrm>
            <a:off x="325925" y="3513875"/>
            <a:ext cx="4176000" cy="356400"/>
          </a:xfrm>
          <a:prstGeom prst="rect">
            <a:avLst/>
          </a:prstGeom>
          <a:noFill/>
          <a:ln>
            <a:noFill/>
          </a:ln>
        </p:spPr>
        <p:txBody>
          <a:bodyPr anchorCtr="0" anchor="t" bIns="91425" lIns="91425" rIns="91425" tIns="91425">
            <a:noAutofit/>
          </a:bodyPr>
          <a:lstStyle/>
          <a:p>
            <a:pPr lvl="0">
              <a:spcBef>
                <a:spcPts val="0"/>
              </a:spcBef>
              <a:buNone/>
            </a:pPr>
            <a:r>
              <a:rPr lang="en-GB"/>
              <a:t>In general, these are the overall observations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GB"/>
              <a:t>Marketing Strategy(NY)</a:t>
            </a:r>
          </a:p>
        </p:txBody>
      </p:sp>
      <p:sp>
        <p:nvSpPr>
          <p:cNvPr id="169" name="Shape 169"/>
          <p:cNvSpPr txBox="1"/>
          <p:nvPr>
            <p:ph idx="1" type="body"/>
          </p:nvPr>
        </p:nvSpPr>
        <p:spPr>
          <a:xfrm>
            <a:off x="311700" y="1225225"/>
            <a:ext cx="8520600" cy="3585300"/>
          </a:xfrm>
          <a:prstGeom prst="rect">
            <a:avLst/>
          </a:prstGeom>
        </p:spPr>
        <p:txBody>
          <a:bodyPr anchorCtr="0" anchor="t" bIns="91425" lIns="91425" rIns="91425" tIns="91425">
            <a:noAutofit/>
          </a:bodyPr>
          <a:lstStyle/>
          <a:p>
            <a:pPr lvl="0">
              <a:spcBef>
                <a:spcPts val="0"/>
              </a:spcBef>
              <a:buNone/>
            </a:pPr>
            <a:r>
              <a:rPr lang="en-GB" sz="1400"/>
              <a:t>Target Age Group(18-54)</a:t>
            </a:r>
          </a:p>
          <a:p>
            <a:pPr indent="-317500" lvl="0" marL="457200" rtl="0" algn="just">
              <a:spcBef>
                <a:spcPts val="0"/>
              </a:spcBef>
              <a:buSzPct val="100000"/>
            </a:pPr>
            <a:r>
              <a:rPr lang="en-GB" sz="1400"/>
              <a:t>NY</a:t>
            </a:r>
            <a:r>
              <a:rPr lang="en-GB"/>
              <a:t> </a:t>
            </a:r>
            <a:r>
              <a:rPr lang="en-GB" sz="1400"/>
              <a:t>has a large number of individuals living in a fast paced, high stress environment.</a:t>
            </a:r>
          </a:p>
          <a:p>
            <a:pPr indent="-317500" lvl="0" marL="457200" rtl="0" algn="just">
              <a:spcBef>
                <a:spcPts val="0"/>
              </a:spcBef>
              <a:buSzPct val="100000"/>
            </a:pPr>
            <a:r>
              <a:rPr lang="en-GB" sz="1400"/>
              <a:t>Considering the NY cluster, we can target the age group mentioned in this cluster by selling a strategy that offers a combination of various healthy alternatives.</a:t>
            </a:r>
          </a:p>
          <a:p>
            <a:pPr indent="-317500" lvl="0" marL="457200" rtl="0" algn="just">
              <a:spcBef>
                <a:spcPts val="0"/>
              </a:spcBef>
              <a:buSzPct val="100000"/>
            </a:pPr>
            <a:r>
              <a:rPr lang="en-GB" sz="1400"/>
              <a:t>Since this age group is also gadget conscious, Fitbit and other fitness tracking devices can be sold to this target group.</a:t>
            </a:r>
          </a:p>
          <a:p>
            <a:pPr indent="-317500" lvl="0" marL="457200" rtl="0" algn="just">
              <a:spcBef>
                <a:spcPts val="0"/>
              </a:spcBef>
              <a:buSzPct val="100000"/>
            </a:pPr>
            <a:r>
              <a:rPr lang="en-GB" sz="1400"/>
              <a:t>Companies can also propose mixed workout plans like Zumba, crossfit and other forms of workouts apart from the traditional options.</a:t>
            </a:r>
          </a:p>
          <a:p>
            <a:pPr indent="-317500" lvl="0" marL="457200" rtl="0" algn="just">
              <a:spcBef>
                <a:spcPts val="0"/>
              </a:spcBef>
              <a:buSzPct val="100000"/>
            </a:pPr>
            <a:r>
              <a:rPr lang="en-GB" sz="1400"/>
              <a:t>This age and income group form a good combination of people who will be likely to choose these options and even invest some amount of money in them.</a:t>
            </a:r>
          </a:p>
          <a:p>
            <a:pPr indent="-317500" lvl="0" marL="457200" rtl="0" algn="just">
              <a:spcBef>
                <a:spcPts val="0"/>
              </a:spcBef>
              <a:buSzPct val="100000"/>
            </a:pPr>
            <a:r>
              <a:rPr lang="en-GB" sz="1400"/>
              <a:t>Encourage people to walk or use bikes that will be an healthier option for them along with being cheaper.</a:t>
            </a:r>
          </a:p>
          <a:p>
            <a:pPr lvl="0" rtl="0">
              <a:spcBef>
                <a:spcPts val="0"/>
              </a:spcBef>
              <a:buNone/>
            </a:pPr>
            <a:r>
              <a:t/>
            </a:r>
            <a:endParaRPr sz="1400"/>
          </a:p>
          <a:p>
            <a:pPr lvl="0" rtl="0">
              <a:spcBef>
                <a:spcPts val="0"/>
              </a:spcBef>
              <a:buNone/>
            </a:pPr>
            <a:r>
              <a:rPr lang="en-GB"/>
              <a:t>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GB"/>
              <a:t>North Carolina Cluster</a:t>
            </a:r>
          </a:p>
        </p:txBody>
      </p:sp>
      <p:sp>
        <p:nvSpPr>
          <p:cNvPr id="175" name="Shape 175"/>
          <p:cNvSpPr txBox="1"/>
          <p:nvPr>
            <p:ph idx="1" type="body"/>
          </p:nvPr>
        </p:nvSpPr>
        <p:spPr>
          <a:xfrm>
            <a:off x="311700" y="1072450"/>
            <a:ext cx="8520600" cy="33540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GB"/>
              <a:t>I</a:t>
            </a:r>
            <a:r>
              <a:rPr lang="en-GB"/>
              <a:t>n the NC cluster, we acquired the following results:</a:t>
            </a:r>
          </a:p>
          <a:p>
            <a:pPr lvl="0">
              <a:spcBef>
                <a:spcPts val="0"/>
              </a:spcBef>
              <a:buNone/>
            </a:pPr>
            <a:r>
              <a:t/>
            </a:r>
            <a:endParaRPr/>
          </a:p>
        </p:txBody>
      </p:sp>
      <p:pic>
        <p:nvPicPr>
          <p:cNvPr id="176" name="Shape 176"/>
          <p:cNvPicPr preferRelativeResize="0"/>
          <p:nvPr/>
        </p:nvPicPr>
        <p:blipFill rotWithShape="1">
          <a:blip r:embed="rId3">
            <a:alphaModFix/>
          </a:blip>
          <a:srcRect b="3725" l="0" r="1176" t="3147"/>
          <a:stretch/>
        </p:blipFill>
        <p:spPr>
          <a:xfrm>
            <a:off x="311700" y="1537949"/>
            <a:ext cx="8637898" cy="1408150"/>
          </a:xfrm>
          <a:prstGeom prst="rect">
            <a:avLst/>
          </a:prstGeom>
          <a:noFill/>
          <a:ln>
            <a:noFill/>
          </a:ln>
        </p:spPr>
      </p:pic>
      <p:sp>
        <p:nvSpPr>
          <p:cNvPr id="177" name="Shape 177"/>
          <p:cNvSpPr txBox="1"/>
          <p:nvPr/>
        </p:nvSpPr>
        <p:spPr>
          <a:xfrm>
            <a:off x="311700" y="3058175"/>
            <a:ext cx="4176000" cy="356400"/>
          </a:xfrm>
          <a:prstGeom prst="rect">
            <a:avLst/>
          </a:prstGeom>
          <a:noFill/>
          <a:ln>
            <a:noFill/>
          </a:ln>
        </p:spPr>
        <p:txBody>
          <a:bodyPr anchorCtr="0" anchor="t" bIns="91425" lIns="91425" rIns="91425" tIns="91425">
            <a:noAutofit/>
          </a:bodyPr>
          <a:lstStyle/>
          <a:p>
            <a:pPr lvl="0" rtl="0">
              <a:spcBef>
                <a:spcPts val="0"/>
              </a:spcBef>
              <a:buNone/>
            </a:pPr>
            <a:r>
              <a:rPr lang="en-GB"/>
              <a:t>In general, these are the overall observations</a:t>
            </a:r>
          </a:p>
        </p:txBody>
      </p:sp>
      <p:pic>
        <p:nvPicPr>
          <p:cNvPr id="178" name="Shape 178"/>
          <p:cNvPicPr preferRelativeResize="0"/>
          <p:nvPr/>
        </p:nvPicPr>
        <p:blipFill>
          <a:blip r:embed="rId4">
            <a:alphaModFix/>
          </a:blip>
          <a:stretch>
            <a:fillRect/>
          </a:stretch>
        </p:blipFill>
        <p:spPr>
          <a:xfrm>
            <a:off x="301525" y="3526650"/>
            <a:ext cx="8658225" cy="1251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GB"/>
              <a:t>Marketing Strategy(NC)</a:t>
            </a:r>
          </a:p>
        </p:txBody>
      </p:sp>
      <p:sp>
        <p:nvSpPr>
          <p:cNvPr id="184" name="Shape 184"/>
          <p:cNvSpPr txBox="1"/>
          <p:nvPr>
            <p:ph idx="1" type="body"/>
          </p:nvPr>
        </p:nvSpPr>
        <p:spPr>
          <a:xfrm>
            <a:off x="311700" y="1225225"/>
            <a:ext cx="8520600" cy="3354000"/>
          </a:xfrm>
          <a:prstGeom prst="rect">
            <a:avLst/>
          </a:prstGeom>
        </p:spPr>
        <p:txBody>
          <a:bodyPr anchorCtr="0" anchor="t" bIns="91425" lIns="91425" rIns="91425" tIns="91425">
            <a:noAutofit/>
          </a:bodyPr>
          <a:lstStyle/>
          <a:p>
            <a:pPr lvl="0" rtl="0">
              <a:spcBef>
                <a:spcPts val="0"/>
              </a:spcBef>
              <a:buNone/>
            </a:pPr>
            <a:r>
              <a:rPr lang="en-GB" sz="1400"/>
              <a:t>Target Age Group(34-54)</a:t>
            </a:r>
          </a:p>
          <a:p>
            <a:pPr indent="-317500" lvl="0" marL="457200" rtl="0">
              <a:spcBef>
                <a:spcPts val="0"/>
              </a:spcBef>
              <a:buSzPct val="100000"/>
            </a:pPr>
            <a:r>
              <a:rPr lang="en-GB" sz="1400"/>
              <a:t>This cluster in North Carolina has a large number of middle aged to elder aged individuals. Though their income group is lesser as compared to NY, so these individuals will prefer better and healthier food options at a cheaper rate.</a:t>
            </a:r>
          </a:p>
          <a:p>
            <a:pPr indent="-317500" lvl="0" marL="457200" rtl="0">
              <a:spcBef>
                <a:spcPts val="0"/>
              </a:spcBef>
              <a:buSzPct val="100000"/>
            </a:pPr>
            <a:r>
              <a:rPr lang="en-GB" sz="1400"/>
              <a:t>Reducing the cost and advocating the health benefits of eating right needs to be expanded. Nutritionists and Trainers who offer their services at a lower price will encourage people to get fit.</a:t>
            </a:r>
          </a:p>
          <a:p>
            <a:pPr indent="-317500" lvl="0" marL="457200" rtl="0">
              <a:spcBef>
                <a:spcPts val="0"/>
              </a:spcBef>
              <a:buSzPct val="100000"/>
            </a:pPr>
            <a:r>
              <a:rPr lang="en-GB" sz="1400"/>
              <a:t>Governments can introduce free physical activity plans for individuals and also motivate them to choose healthier alternatives.</a:t>
            </a:r>
          </a:p>
          <a:p>
            <a:pPr indent="-317500" lvl="0" marL="457200" rtl="0">
              <a:spcBef>
                <a:spcPts val="0"/>
              </a:spcBef>
              <a:buSzPct val="100000"/>
            </a:pPr>
            <a:r>
              <a:rPr lang="en-GB" sz="1400"/>
              <a:t>Increase nutritional options at fast food chains and cater them at a cheaper rate to encourage healthier options. </a:t>
            </a:r>
          </a:p>
          <a:p>
            <a:pPr lvl="0" rtl="0">
              <a:spcBef>
                <a:spcPts val="0"/>
              </a:spcBef>
              <a:buNone/>
            </a:pPr>
            <a:r>
              <a:t/>
            </a:r>
            <a:endParaRPr sz="1400"/>
          </a:p>
          <a:p>
            <a:pPr lvl="0" rtl="0">
              <a:spcBef>
                <a:spcPts val="0"/>
              </a:spcBef>
              <a:buNone/>
            </a:pPr>
            <a:r>
              <a:rPr lang="en-GB"/>
              <a:t>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GB"/>
              <a:t>New Jersey Cluster</a:t>
            </a:r>
          </a:p>
        </p:txBody>
      </p:sp>
      <p:pic>
        <p:nvPicPr>
          <p:cNvPr id="190" name="Shape 190"/>
          <p:cNvPicPr preferRelativeResize="0"/>
          <p:nvPr/>
        </p:nvPicPr>
        <p:blipFill>
          <a:blip r:embed="rId3">
            <a:alphaModFix/>
          </a:blip>
          <a:stretch>
            <a:fillRect/>
          </a:stretch>
        </p:blipFill>
        <p:spPr>
          <a:xfrm>
            <a:off x="155850" y="1147225"/>
            <a:ext cx="8832299" cy="1458324"/>
          </a:xfrm>
          <a:prstGeom prst="rect">
            <a:avLst/>
          </a:prstGeom>
          <a:noFill/>
          <a:ln>
            <a:noFill/>
          </a:ln>
        </p:spPr>
      </p:pic>
      <p:pic>
        <p:nvPicPr>
          <p:cNvPr id="191" name="Shape 191"/>
          <p:cNvPicPr preferRelativeResize="0"/>
          <p:nvPr/>
        </p:nvPicPr>
        <p:blipFill>
          <a:blip r:embed="rId4">
            <a:alphaModFix/>
          </a:blip>
          <a:stretch>
            <a:fillRect/>
          </a:stretch>
        </p:blipFill>
        <p:spPr>
          <a:xfrm>
            <a:off x="247650" y="3382474"/>
            <a:ext cx="8648700" cy="1043600"/>
          </a:xfrm>
          <a:prstGeom prst="rect">
            <a:avLst/>
          </a:prstGeom>
          <a:noFill/>
          <a:ln>
            <a:noFill/>
          </a:ln>
        </p:spPr>
      </p:pic>
      <p:sp>
        <p:nvSpPr>
          <p:cNvPr id="192" name="Shape 192"/>
          <p:cNvSpPr txBox="1"/>
          <p:nvPr/>
        </p:nvSpPr>
        <p:spPr>
          <a:xfrm>
            <a:off x="206900" y="2720362"/>
            <a:ext cx="4929600" cy="662100"/>
          </a:xfrm>
          <a:prstGeom prst="rect">
            <a:avLst/>
          </a:prstGeom>
          <a:noFill/>
          <a:ln>
            <a:noFill/>
          </a:ln>
        </p:spPr>
        <p:txBody>
          <a:bodyPr anchorCtr="0" anchor="ctr" bIns="91425" lIns="91425" rIns="91425" tIns="91425">
            <a:noAutofit/>
          </a:bodyPr>
          <a:lstStyle/>
          <a:p>
            <a:pPr lvl="0" rtl="0">
              <a:spcBef>
                <a:spcPts val="0"/>
              </a:spcBef>
              <a:buNone/>
            </a:pPr>
            <a:r>
              <a:rPr lang="en-GB"/>
              <a:t>In general, these are the overall observations</a:t>
            </a:r>
            <a:br>
              <a:rPr lang="en-GB"/>
            </a:b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294162" y="299425"/>
            <a:ext cx="8520600" cy="831300"/>
          </a:xfrm>
          <a:prstGeom prst="rect">
            <a:avLst/>
          </a:prstGeom>
        </p:spPr>
        <p:txBody>
          <a:bodyPr anchorCtr="0" anchor="b" bIns="91425" lIns="91425" rIns="91425" tIns="91425">
            <a:noAutofit/>
          </a:bodyPr>
          <a:lstStyle/>
          <a:p>
            <a:pPr lvl="0" rtl="0">
              <a:spcBef>
                <a:spcPts val="0"/>
              </a:spcBef>
              <a:buNone/>
            </a:pPr>
            <a:r>
              <a:rPr lang="en-GB" u="sng"/>
              <a:t>Marketing Strategy (NJ)</a:t>
            </a:r>
          </a:p>
        </p:txBody>
      </p:sp>
      <p:sp>
        <p:nvSpPr>
          <p:cNvPr id="198" name="Shape 198"/>
          <p:cNvSpPr txBox="1"/>
          <p:nvPr/>
        </p:nvSpPr>
        <p:spPr>
          <a:xfrm>
            <a:off x="461650" y="1993150"/>
            <a:ext cx="8246700" cy="831300"/>
          </a:xfrm>
          <a:prstGeom prst="rect">
            <a:avLst/>
          </a:prstGeom>
          <a:noFill/>
          <a:ln>
            <a:noFill/>
          </a:ln>
        </p:spPr>
        <p:txBody>
          <a:bodyPr anchorCtr="0" anchor="t" bIns="91425" lIns="91425" rIns="91425" tIns="91425">
            <a:noAutofit/>
          </a:bodyPr>
          <a:lstStyle/>
          <a:p>
            <a:pPr lvl="0">
              <a:spcBef>
                <a:spcPts val="0"/>
              </a:spcBef>
              <a:buNone/>
            </a:pPr>
            <a:r>
              <a:rPr b="1" lang="en-GB">
                <a:solidFill>
                  <a:schemeClr val="dk1"/>
                </a:solidFill>
                <a:latin typeface="Open Sans"/>
                <a:ea typeface="Open Sans"/>
                <a:cs typeface="Open Sans"/>
                <a:sym typeface="Open Sans"/>
              </a:rPr>
              <a:t>Pricing</a:t>
            </a:r>
            <a:r>
              <a:rPr lang="en-GB">
                <a:solidFill>
                  <a:schemeClr val="dk1"/>
                </a:solidFill>
                <a:latin typeface="Open Sans"/>
                <a:ea typeface="Open Sans"/>
                <a:cs typeface="Open Sans"/>
                <a:sym typeface="Open Sans"/>
              </a:rPr>
              <a:t> : The pricing should be different for different age groups, for ex: Protein shakes are interesting at 18 - 34, but 35-55 age group would like to build core strength for daily tasks &amp; longevity</a:t>
            </a:r>
          </a:p>
        </p:txBody>
      </p:sp>
      <p:sp>
        <p:nvSpPr>
          <p:cNvPr id="199" name="Shape 199"/>
          <p:cNvSpPr txBox="1"/>
          <p:nvPr/>
        </p:nvSpPr>
        <p:spPr>
          <a:xfrm>
            <a:off x="461850" y="1268825"/>
            <a:ext cx="8246700" cy="831300"/>
          </a:xfrm>
          <a:prstGeom prst="rect">
            <a:avLst/>
          </a:prstGeom>
          <a:noFill/>
          <a:ln>
            <a:noFill/>
          </a:ln>
        </p:spPr>
        <p:txBody>
          <a:bodyPr anchorCtr="0" anchor="t" bIns="91425" lIns="91425" rIns="91425" tIns="91425">
            <a:noAutofit/>
          </a:bodyPr>
          <a:lstStyle/>
          <a:p>
            <a:pPr lvl="0" rtl="0">
              <a:spcBef>
                <a:spcPts val="0"/>
              </a:spcBef>
              <a:buNone/>
            </a:pPr>
            <a:r>
              <a:rPr b="1" lang="en-GB">
                <a:solidFill>
                  <a:schemeClr val="dk1"/>
                </a:solidFill>
                <a:latin typeface="Open Sans"/>
                <a:ea typeface="Open Sans"/>
                <a:cs typeface="Open Sans"/>
                <a:sym typeface="Open Sans"/>
              </a:rPr>
              <a:t>Target Audience : </a:t>
            </a:r>
            <a:r>
              <a:rPr lang="en-GB">
                <a:solidFill>
                  <a:schemeClr val="dk1"/>
                </a:solidFill>
                <a:latin typeface="Open Sans"/>
                <a:ea typeface="Open Sans"/>
                <a:cs typeface="Open Sans"/>
                <a:sym typeface="Open Sans"/>
              </a:rPr>
              <a:t>We would recommend that the organizations target the customer segment on the demographic basis of age. The segmentation would be: 18-34 and 35-54</a:t>
            </a:r>
          </a:p>
        </p:txBody>
      </p:sp>
      <p:sp>
        <p:nvSpPr>
          <p:cNvPr id="200" name="Shape 200"/>
          <p:cNvSpPr txBox="1"/>
          <p:nvPr/>
        </p:nvSpPr>
        <p:spPr>
          <a:xfrm>
            <a:off x="461850" y="2824450"/>
            <a:ext cx="8246700" cy="1044900"/>
          </a:xfrm>
          <a:prstGeom prst="rect">
            <a:avLst/>
          </a:prstGeom>
          <a:noFill/>
          <a:ln>
            <a:noFill/>
          </a:ln>
        </p:spPr>
        <p:txBody>
          <a:bodyPr anchorCtr="0" anchor="t" bIns="91425" lIns="91425" rIns="91425" tIns="91425">
            <a:noAutofit/>
          </a:bodyPr>
          <a:lstStyle/>
          <a:p>
            <a:pPr indent="-228600" lvl="0" marL="457200" rtl="0">
              <a:spcBef>
                <a:spcPts val="0"/>
              </a:spcBef>
              <a:buClr>
                <a:schemeClr val="dk1"/>
              </a:buClr>
              <a:buFont typeface="Open Sans"/>
              <a:buChar char="●"/>
            </a:pPr>
            <a:r>
              <a:rPr lang="en-GB">
                <a:solidFill>
                  <a:schemeClr val="dk1"/>
                </a:solidFill>
                <a:latin typeface="Open Sans"/>
                <a:ea typeface="Open Sans"/>
                <a:cs typeface="Open Sans"/>
                <a:sym typeface="Open Sans"/>
              </a:rPr>
              <a:t>What our clients bring to our customers will be: a plethora of tailormade offerings for their health needs, and efficient customer service. One size doesn’t fit all, and customers want a more personal approach, especially health &amp; wellbeing matters</a:t>
            </a:r>
          </a:p>
        </p:txBody>
      </p:sp>
      <p:sp>
        <p:nvSpPr>
          <p:cNvPr id="201" name="Shape 201"/>
          <p:cNvSpPr txBox="1"/>
          <p:nvPr/>
        </p:nvSpPr>
        <p:spPr>
          <a:xfrm>
            <a:off x="512575" y="3593275"/>
            <a:ext cx="8246700" cy="555000"/>
          </a:xfrm>
          <a:prstGeom prst="rect">
            <a:avLst/>
          </a:prstGeom>
          <a:noFill/>
          <a:ln>
            <a:noFill/>
          </a:ln>
        </p:spPr>
        <p:txBody>
          <a:bodyPr anchorCtr="0" anchor="t" bIns="91425" lIns="91425" rIns="91425" tIns="91425">
            <a:noAutofit/>
          </a:bodyPr>
          <a:lstStyle/>
          <a:p>
            <a:pPr indent="-228600" lvl="0" marL="457200" rtl="0">
              <a:spcBef>
                <a:spcPts val="0"/>
              </a:spcBef>
              <a:buClr>
                <a:schemeClr val="dk1"/>
              </a:buClr>
              <a:buFont typeface="Open Sans"/>
              <a:buChar char="●"/>
            </a:pPr>
            <a:r>
              <a:rPr lang="en-GB">
                <a:solidFill>
                  <a:schemeClr val="dk1"/>
                </a:solidFill>
                <a:latin typeface="Open Sans"/>
                <a:ea typeface="Open Sans"/>
                <a:cs typeface="Open Sans"/>
                <a:sym typeface="Open Sans"/>
              </a:rPr>
              <a:t>Cross selling, Bundle Pricing Packs, Training Modules, Digital Marketing (B2B, B2C)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GB"/>
              <a:t>Analysis(All 3 states)</a:t>
            </a:r>
          </a:p>
        </p:txBody>
      </p:sp>
      <p:sp>
        <p:nvSpPr>
          <p:cNvPr id="207" name="Shape 207"/>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rPr lang="en-GB"/>
              <a:t>After perfo</a:t>
            </a:r>
            <a:r>
              <a:rPr lang="en-GB"/>
              <a:t>rming</a:t>
            </a:r>
            <a:r>
              <a:rPr lang="en-GB"/>
              <a:t> individual analysis, we will focus on the age group 35-54 and </a:t>
            </a:r>
            <a:r>
              <a:rPr lang="en-GB"/>
              <a:t>contrast</a:t>
            </a:r>
            <a:r>
              <a:rPr lang="en-GB"/>
              <a:t> them across the three states:</a:t>
            </a:r>
          </a:p>
        </p:txBody>
      </p:sp>
      <p:graphicFrame>
        <p:nvGraphicFramePr>
          <p:cNvPr id="208" name="Shape 208"/>
          <p:cNvGraphicFramePr/>
          <p:nvPr/>
        </p:nvGraphicFramePr>
        <p:xfrm>
          <a:off x="311700" y="2007450"/>
          <a:ext cx="3000000" cy="3000000"/>
        </p:xfrm>
        <a:graphic>
          <a:graphicData uri="http://schemas.openxmlformats.org/drawingml/2006/table">
            <a:tbl>
              <a:tblPr>
                <a:noFill/>
                <a:tableStyleId>{8AB2A231-228A-4F5F-B358-FC3FA3F4EC9B}</a:tableStyleId>
              </a:tblPr>
              <a:tblGrid>
                <a:gridCol w="1756725"/>
                <a:gridCol w="1012725"/>
                <a:gridCol w="1491700"/>
                <a:gridCol w="1634275"/>
                <a:gridCol w="1298175"/>
                <a:gridCol w="1318550"/>
              </a:tblGrid>
              <a:tr h="401450">
                <a:tc>
                  <a:txBody>
                    <a:bodyPr>
                      <a:noAutofit/>
                    </a:bodyPr>
                    <a:lstStyle/>
                    <a:p>
                      <a:pPr lvl="0" rtl="0">
                        <a:spcBef>
                          <a:spcPts val="0"/>
                        </a:spcBef>
                        <a:buNone/>
                      </a:pPr>
                      <a:r>
                        <a:rPr lang="en-GB"/>
                        <a:t>Location</a:t>
                      </a:r>
                    </a:p>
                  </a:txBody>
                  <a:tcPr marT="91425" marB="91425" marR="91425" marL="91425">
                    <a:solidFill>
                      <a:srgbClr val="674EA7"/>
                    </a:solidFill>
                  </a:tcPr>
                </a:tc>
                <a:tc>
                  <a:txBody>
                    <a:bodyPr>
                      <a:noAutofit/>
                    </a:bodyPr>
                    <a:lstStyle/>
                    <a:p>
                      <a:pPr lvl="0">
                        <a:spcBef>
                          <a:spcPts val="0"/>
                        </a:spcBef>
                        <a:buNone/>
                      </a:pPr>
                      <a:r>
                        <a:rPr lang="en-GB"/>
                        <a:t>Gender</a:t>
                      </a:r>
                    </a:p>
                  </a:txBody>
                  <a:tcPr marT="91425" marB="91425" marR="91425" marL="91425">
                    <a:solidFill>
                      <a:srgbClr val="674EA7"/>
                    </a:solidFill>
                  </a:tcPr>
                </a:tc>
                <a:tc>
                  <a:txBody>
                    <a:bodyPr>
                      <a:noAutofit/>
                    </a:bodyPr>
                    <a:lstStyle/>
                    <a:p>
                      <a:pPr lvl="0">
                        <a:spcBef>
                          <a:spcPts val="0"/>
                        </a:spcBef>
                        <a:buNone/>
                      </a:pPr>
                      <a:r>
                        <a:rPr lang="en-GB"/>
                        <a:t>Education</a:t>
                      </a:r>
                    </a:p>
                  </a:txBody>
                  <a:tcPr marT="91425" marB="91425" marR="91425" marL="91425">
                    <a:solidFill>
                      <a:srgbClr val="674EA7"/>
                    </a:solidFill>
                  </a:tcPr>
                </a:tc>
                <a:tc>
                  <a:txBody>
                    <a:bodyPr>
                      <a:noAutofit/>
                    </a:bodyPr>
                    <a:lstStyle/>
                    <a:p>
                      <a:pPr lvl="0">
                        <a:spcBef>
                          <a:spcPts val="0"/>
                        </a:spcBef>
                        <a:buNone/>
                      </a:pPr>
                      <a:r>
                        <a:rPr lang="en-GB"/>
                        <a:t>Race_ethnicity</a:t>
                      </a:r>
                    </a:p>
                  </a:txBody>
                  <a:tcPr marT="91425" marB="91425" marR="91425" marL="91425">
                    <a:solidFill>
                      <a:srgbClr val="674EA7"/>
                    </a:solidFill>
                  </a:tcPr>
                </a:tc>
                <a:tc>
                  <a:txBody>
                    <a:bodyPr>
                      <a:noAutofit/>
                    </a:bodyPr>
                    <a:lstStyle/>
                    <a:p>
                      <a:pPr lvl="0">
                        <a:spcBef>
                          <a:spcPts val="0"/>
                        </a:spcBef>
                        <a:buNone/>
                      </a:pPr>
                      <a:r>
                        <a:rPr lang="en-GB"/>
                        <a:t>Income</a:t>
                      </a:r>
                    </a:p>
                  </a:txBody>
                  <a:tcPr marT="91425" marB="91425" marR="91425" marL="91425">
                    <a:solidFill>
                      <a:srgbClr val="674EA7"/>
                    </a:solidFill>
                  </a:tcPr>
                </a:tc>
                <a:tc>
                  <a:txBody>
                    <a:bodyPr>
                      <a:noAutofit/>
                    </a:bodyPr>
                    <a:lstStyle/>
                    <a:p>
                      <a:pPr lvl="0">
                        <a:spcBef>
                          <a:spcPts val="0"/>
                        </a:spcBef>
                        <a:buNone/>
                      </a:pPr>
                      <a:r>
                        <a:rPr lang="en-GB"/>
                        <a:t>Class</a:t>
                      </a:r>
                    </a:p>
                  </a:txBody>
                  <a:tcPr marT="91425" marB="91425" marR="91425" marL="91425">
                    <a:solidFill>
                      <a:srgbClr val="674EA7"/>
                    </a:solidFill>
                  </a:tcPr>
                </a:tc>
              </a:tr>
              <a:tr h="618325">
                <a:tc>
                  <a:txBody>
                    <a:bodyPr>
                      <a:noAutofit/>
                    </a:bodyPr>
                    <a:lstStyle/>
                    <a:p>
                      <a:pPr lvl="0" rtl="0">
                        <a:spcBef>
                          <a:spcPts val="0"/>
                        </a:spcBef>
                        <a:buNone/>
                      </a:pPr>
                      <a:r>
                        <a:rPr lang="en-GB"/>
                        <a:t>New York</a:t>
                      </a:r>
                    </a:p>
                  </a:txBody>
                  <a:tcPr marT="91425" marB="91425" marR="91425" marL="91425">
                    <a:solidFill>
                      <a:srgbClr val="D9D2E9"/>
                    </a:solidFill>
                  </a:tcPr>
                </a:tc>
                <a:tc>
                  <a:txBody>
                    <a:bodyPr>
                      <a:noAutofit/>
                    </a:bodyPr>
                    <a:lstStyle/>
                    <a:p>
                      <a:pPr lvl="0">
                        <a:spcBef>
                          <a:spcPts val="0"/>
                        </a:spcBef>
                        <a:buNone/>
                      </a:pPr>
                      <a:r>
                        <a:rPr lang="en-GB"/>
                        <a:t>Male</a:t>
                      </a:r>
                    </a:p>
                  </a:txBody>
                  <a:tcPr marT="91425" marB="91425" marR="91425" marL="91425"/>
                </a:tc>
                <a:tc>
                  <a:txBody>
                    <a:bodyPr>
                      <a:noAutofit/>
                    </a:bodyPr>
                    <a:lstStyle/>
                    <a:p>
                      <a:pPr lvl="0">
                        <a:spcBef>
                          <a:spcPts val="0"/>
                        </a:spcBef>
                        <a:buNone/>
                      </a:pPr>
                      <a:r>
                        <a:rPr lang="en-GB"/>
                        <a:t>High school graduate</a:t>
                      </a:r>
                    </a:p>
                  </a:txBody>
                  <a:tcPr marT="91425" marB="91425" marR="91425" marL="91425"/>
                </a:tc>
                <a:tc>
                  <a:txBody>
                    <a:bodyPr>
                      <a:noAutofit/>
                    </a:bodyPr>
                    <a:lstStyle/>
                    <a:p>
                      <a:pPr lvl="0">
                        <a:spcBef>
                          <a:spcPts val="0"/>
                        </a:spcBef>
                        <a:buNone/>
                      </a:pPr>
                      <a:r>
                        <a:rPr lang="en-GB"/>
                        <a:t>America / other</a:t>
                      </a:r>
                    </a:p>
                  </a:txBody>
                  <a:tcPr marT="91425" marB="91425" marR="91425" marL="91425"/>
                </a:tc>
                <a:tc>
                  <a:txBody>
                    <a:bodyPr>
                      <a:noAutofit/>
                    </a:bodyPr>
                    <a:lstStyle/>
                    <a:p>
                      <a:pPr lvl="0">
                        <a:spcBef>
                          <a:spcPts val="0"/>
                        </a:spcBef>
                        <a:buNone/>
                      </a:pPr>
                      <a:r>
                        <a:rPr lang="en-GB">
                          <a:solidFill>
                            <a:schemeClr val="dk1"/>
                          </a:solidFill>
                        </a:rPr>
                        <a:t>$  </a:t>
                      </a:r>
                      <a:r>
                        <a:rPr lang="en-GB"/>
                        <a:t>75K and above</a:t>
                      </a:r>
                    </a:p>
                  </a:txBody>
                  <a:tcPr marT="91425" marB="91425" marR="91425" marL="91425"/>
                </a:tc>
                <a:tc>
                  <a:txBody>
                    <a:bodyPr>
                      <a:noAutofit/>
                    </a:bodyPr>
                    <a:lstStyle/>
                    <a:p>
                      <a:pPr lvl="0">
                        <a:spcBef>
                          <a:spcPts val="0"/>
                        </a:spcBef>
                        <a:buNone/>
                      </a:pPr>
                      <a:r>
                        <a:rPr lang="en-GB"/>
                        <a:t>Less physical activity</a:t>
                      </a:r>
                    </a:p>
                  </a:txBody>
                  <a:tcPr marT="91425" marB="91425" marR="91425" marL="91425"/>
                </a:tc>
              </a:tr>
              <a:tr h="730350">
                <a:tc>
                  <a:txBody>
                    <a:bodyPr>
                      <a:noAutofit/>
                    </a:bodyPr>
                    <a:lstStyle/>
                    <a:p>
                      <a:pPr lvl="0">
                        <a:spcBef>
                          <a:spcPts val="0"/>
                        </a:spcBef>
                        <a:buNone/>
                      </a:pPr>
                      <a:r>
                        <a:rPr lang="en-GB"/>
                        <a:t>New Jersey</a:t>
                      </a:r>
                    </a:p>
                  </a:txBody>
                  <a:tcPr marT="91425" marB="91425" marR="91425" marL="91425">
                    <a:solidFill>
                      <a:srgbClr val="D9D2E9"/>
                    </a:solidFill>
                  </a:tcPr>
                </a:tc>
                <a:tc>
                  <a:txBody>
                    <a:bodyPr>
                      <a:noAutofit/>
                    </a:bodyPr>
                    <a:lstStyle/>
                    <a:p>
                      <a:pPr lvl="0">
                        <a:spcBef>
                          <a:spcPts val="0"/>
                        </a:spcBef>
                        <a:buNone/>
                      </a:pPr>
                      <a:r>
                        <a:rPr lang="en-GB"/>
                        <a:t>Female</a:t>
                      </a:r>
                    </a:p>
                  </a:txBody>
                  <a:tcPr marT="91425" marB="91425" marR="91425" marL="91425"/>
                </a:tc>
                <a:tc>
                  <a:txBody>
                    <a:bodyPr>
                      <a:noAutofit/>
                    </a:bodyPr>
                    <a:lstStyle/>
                    <a:p>
                      <a:pPr lvl="0">
                        <a:spcBef>
                          <a:spcPts val="0"/>
                        </a:spcBef>
                        <a:buNone/>
                      </a:pPr>
                      <a:r>
                        <a:rPr lang="en-GB"/>
                        <a:t>College graduate</a:t>
                      </a:r>
                    </a:p>
                  </a:txBody>
                  <a:tcPr marT="91425" marB="91425" marR="91425" marL="91425"/>
                </a:tc>
                <a:tc>
                  <a:txBody>
                    <a:bodyPr>
                      <a:noAutofit/>
                    </a:bodyPr>
                    <a:lstStyle/>
                    <a:p>
                      <a:pPr lvl="0">
                        <a:spcBef>
                          <a:spcPts val="0"/>
                        </a:spcBef>
                        <a:buNone/>
                      </a:pPr>
                      <a:r>
                        <a:rPr lang="en-GB"/>
                        <a:t>Hispanic/ Asian</a:t>
                      </a:r>
                    </a:p>
                  </a:txBody>
                  <a:tcPr marT="91425" marB="91425" marR="91425" marL="91425"/>
                </a:tc>
                <a:tc>
                  <a:txBody>
                    <a:bodyPr>
                      <a:noAutofit/>
                    </a:bodyPr>
                    <a:lstStyle/>
                    <a:p>
                      <a:pPr lvl="0">
                        <a:spcBef>
                          <a:spcPts val="0"/>
                        </a:spcBef>
                        <a:buNone/>
                      </a:pPr>
                      <a:r>
                        <a:rPr lang="en-GB">
                          <a:solidFill>
                            <a:schemeClr val="dk1"/>
                          </a:solidFill>
                        </a:rPr>
                        <a:t>$ </a:t>
                      </a:r>
                      <a:r>
                        <a:rPr lang="en-GB"/>
                        <a:t>50k - 75k </a:t>
                      </a:r>
                    </a:p>
                  </a:txBody>
                  <a:tcPr marT="91425" marB="91425" marR="91425" marL="91425"/>
                </a:tc>
                <a:tc>
                  <a:txBody>
                    <a:bodyPr>
                      <a:noAutofit/>
                    </a:bodyPr>
                    <a:lstStyle/>
                    <a:p>
                      <a:pPr lvl="0">
                        <a:spcBef>
                          <a:spcPts val="0"/>
                        </a:spcBef>
                        <a:buNone/>
                      </a:pPr>
                      <a:r>
                        <a:rPr lang="en-GB"/>
                        <a:t>Obese</a:t>
                      </a:r>
                    </a:p>
                  </a:txBody>
                  <a:tcPr marT="91425" marB="91425" marR="91425" marL="91425"/>
                </a:tc>
              </a:tr>
              <a:tr h="730350">
                <a:tc>
                  <a:txBody>
                    <a:bodyPr>
                      <a:noAutofit/>
                    </a:bodyPr>
                    <a:lstStyle/>
                    <a:p>
                      <a:pPr lvl="0">
                        <a:spcBef>
                          <a:spcPts val="0"/>
                        </a:spcBef>
                        <a:buNone/>
                      </a:pPr>
                      <a:r>
                        <a:rPr lang="en-GB"/>
                        <a:t>North Carolina</a:t>
                      </a:r>
                    </a:p>
                  </a:txBody>
                  <a:tcPr marT="91425" marB="91425" marR="91425" marL="91425">
                    <a:solidFill>
                      <a:srgbClr val="D9D2E9"/>
                    </a:solidFill>
                  </a:tcPr>
                </a:tc>
                <a:tc>
                  <a:txBody>
                    <a:bodyPr>
                      <a:noAutofit/>
                    </a:bodyPr>
                    <a:lstStyle/>
                    <a:p>
                      <a:pPr lvl="0">
                        <a:spcBef>
                          <a:spcPts val="0"/>
                        </a:spcBef>
                        <a:buNone/>
                      </a:pPr>
                      <a:r>
                        <a:rPr lang="en-GB"/>
                        <a:t>Female</a:t>
                      </a:r>
                    </a:p>
                  </a:txBody>
                  <a:tcPr marT="91425" marB="91425" marR="91425" marL="91425"/>
                </a:tc>
                <a:tc>
                  <a:txBody>
                    <a:bodyPr>
                      <a:noAutofit/>
                    </a:bodyPr>
                    <a:lstStyle/>
                    <a:p>
                      <a:pPr lvl="0">
                        <a:spcBef>
                          <a:spcPts val="0"/>
                        </a:spcBef>
                        <a:buNone/>
                      </a:pPr>
                      <a:r>
                        <a:rPr lang="en-GB"/>
                        <a:t>High school grad</a:t>
                      </a:r>
                    </a:p>
                  </a:txBody>
                  <a:tcPr marT="91425" marB="91425" marR="91425" marL="91425"/>
                </a:tc>
                <a:tc>
                  <a:txBody>
                    <a:bodyPr>
                      <a:noAutofit/>
                    </a:bodyPr>
                    <a:lstStyle/>
                    <a:p>
                      <a:pPr lvl="0">
                        <a:spcBef>
                          <a:spcPts val="0"/>
                        </a:spcBef>
                        <a:buNone/>
                      </a:pPr>
                      <a:r>
                        <a:rPr lang="en-GB"/>
                        <a:t>Hispanic</a:t>
                      </a:r>
                    </a:p>
                  </a:txBody>
                  <a:tcPr marT="91425" marB="91425" marR="91425" marL="91425"/>
                </a:tc>
                <a:tc>
                  <a:txBody>
                    <a:bodyPr>
                      <a:noAutofit/>
                    </a:bodyPr>
                    <a:lstStyle/>
                    <a:p>
                      <a:pPr lvl="0">
                        <a:spcBef>
                          <a:spcPts val="0"/>
                        </a:spcBef>
                        <a:buNone/>
                      </a:pPr>
                      <a:r>
                        <a:rPr lang="en-GB">
                          <a:solidFill>
                            <a:schemeClr val="dk1"/>
                          </a:solidFill>
                        </a:rPr>
                        <a:t>$ </a:t>
                      </a:r>
                      <a:r>
                        <a:rPr lang="en-GB"/>
                        <a:t>25k - 50k </a:t>
                      </a:r>
                    </a:p>
                  </a:txBody>
                  <a:tcPr marT="91425" marB="91425" marR="91425" marL="91425"/>
                </a:tc>
                <a:tc>
                  <a:txBody>
                    <a:bodyPr>
                      <a:noAutofit/>
                    </a:bodyPr>
                    <a:lstStyle/>
                    <a:p>
                      <a:pPr lvl="0">
                        <a:spcBef>
                          <a:spcPts val="0"/>
                        </a:spcBef>
                        <a:buNone/>
                      </a:pPr>
                      <a:r>
                        <a:rPr lang="en-GB"/>
                        <a:t>Obese</a:t>
                      </a: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ctrTitle"/>
          </p:nvPr>
        </p:nvSpPr>
        <p:spPr>
          <a:xfrm>
            <a:off x="2373000" y="919425"/>
            <a:ext cx="4398000" cy="1142700"/>
          </a:xfrm>
          <a:prstGeom prst="rect">
            <a:avLst/>
          </a:prstGeom>
        </p:spPr>
        <p:txBody>
          <a:bodyPr anchorCtr="0" anchor="b" bIns="91425" lIns="91425" rIns="91425" tIns="91425">
            <a:noAutofit/>
          </a:bodyPr>
          <a:lstStyle/>
          <a:p>
            <a:pPr lvl="0">
              <a:spcBef>
                <a:spcPts val="0"/>
              </a:spcBef>
              <a:buNone/>
            </a:pPr>
            <a:r>
              <a:rPr lang="en-GB"/>
              <a:t>Marketing Analytics</a:t>
            </a:r>
          </a:p>
        </p:txBody>
      </p:sp>
      <p:sp>
        <p:nvSpPr>
          <p:cNvPr id="79" name="Shape 79"/>
          <p:cNvSpPr txBox="1"/>
          <p:nvPr>
            <p:ph idx="1" type="subTitle"/>
          </p:nvPr>
        </p:nvSpPr>
        <p:spPr>
          <a:xfrm>
            <a:off x="3255900" y="1899030"/>
            <a:ext cx="3054600" cy="701400"/>
          </a:xfrm>
          <a:prstGeom prst="rect">
            <a:avLst/>
          </a:prstGeom>
        </p:spPr>
        <p:txBody>
          <a:bodyPr anchorCtr="0" anchor="t" bIns="91425" lIns="91425" rIns="91425" tIns="91425">
            <a:noAutofit/>
          </a:bodyPr>
          <a:lstStyle/>
          <a:p>
            <a:pPr indent="-228600" lvl="0" marL="457200">
              <a:spcBef>
                <a:spcPts val="0"/>
              </a:spcBef>
              <a:buChar char="-"/>
            </a:pPr>
            <a:r>
              <a:rPr lang="en-GB"/>
              <a:t>BIA 672 </a:t>
            </a:r>
          </a:p>
        </p:txBody>
      </p:sp>
      <p:sp>
        <p:nvSpPr>
          <p:cNvPr id="80" name="Shape 80"/>
          <p:cNvSpPr txBox="1"/>
          <p:nvPr/>
        </p:nvSpPr>
        <p:spPr>
          <a:xfrm>
            <a:off x="2373000" y="2334700"/>
            <a:ext cx="4994400" cy="757800"/>
          </a:xfrm>
          <a:prstGeom prst="rect">
            <a:avLst/>
          </a:prstGeom>
          <a:noFill/>
          <a:ln>
            <a:noFill/>
          </a:ln>
        </p:spPr>
        <p:txBody>
          <a:bodyPr anchorCtr="0" anchor="t" bIns="91425" lIns="91425" rIns="91425" tIns="91425">
            <a:noAutofit/>
          </a:bodyPr>
          <a:lstStyle/>
          <a:p>
            <a:pPr lvl="0">
              <a:spcBef>
                <a:spcPts val="0"/>
              </a:spcBef>
              <a:buNone/>
            </a:pPr>
            <a:r>
              <a:rPr lang="en-GB" sz="4800">
                <a:latin typeface="Economica"/>
                <a:ea typeface="Economica"/>
                <a:cs typeface="Economica"/>
                <a:sym typeface="Economica"/>
              </a:rPr>
              <a:t>Eat Smart and Move More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GB" u="sng"/>
              <a:t>Conclusion</a:t>
            </a:r>
          </a:p>
        </p:txBody>
      </p:sp>
      <p:sp>
        <p:nvSpPr>
          <p:cNvPr id="214" name="Shape 214"/>
          <p:cNvSpPr txBox="1"/>
          <p:nvPr>
            <p:ph idx="1" type="body"/>
          </p:nvPr>
        </p:nvSpPr>
        <p:spPr>
          <a:xfrm>
            <a:off x="311700" y="1147225"/>
            <a:ext cx="8520600" cy="3354000"/>
          </a:xfrm>
          <a:prstGeom prst="rect">
            <a:avLst/>
          </a:prstGeom>
        </p:spPr>
        <p:txBody>
          <a:bodyPr anchorCtr="0" anchor="t" bIns="91425" lIns="91425" rIns="91425" tIns="91425">
            <a:noAutofit/>
          </a:bodyPr>
          <a:lstStyle/>
          <a:p>
            <a:pPr indent="-330200" lvl="0" marL="457200" rtl="0">
              <a:spcBef>
                <a:spcPts val="0"/>
              </a:spcBef>
              <a:buSzPct val="100000"/>
            </a:pPr>
            <a:r>
              <a:rPr lang="en-GB" sz="1600"/>
              <a:t>A specialized approach in a target customer segment goes a long way to help improve consumer impact.</a:t>
            </a:r>
          </a:p>
          <a:p>
            <a:pPr indent="-330200" lvl="0" marL="457200" rtl="0">
              <a:spcBef>
                <a:spcPts val="0"/>
              </a:spcBef>
              <a:buSzPct val="100000"/>
            </a:pPr>
            <a:r>
              <a:rPr lang="en-GB" sz="1600"/>
              <a:t>This helps drive down costs and puts the customer first on an organizational priority, and customers appreciate that!</a:t>
            </a:r>
          </a:p>
          <a:p>
            <a:pPr indent="-330200" lvl="0" marL="457200" rtl="0">
              <a:spcBef>
                <a:spcPts val="0"/>
              </a:spcBef>
              <a:buSzPct val="100000"/>
            </a:pPr>
            <a:r>
              <a:rPr lang="en-GB" sz="1600"/>
              <a:t>Broad spectrum strategies are passe’ especially in healthcare.</a:t>
            </a:r>
          </a:p>
          <a:p>
            <a:pPr indent="-330200" lvl="0" marL="457200" rtl="0">
              <a:spcBef>
                <a:spcPts val="0"/>
              </a:spcBef>
              <a:buSzPct val="100000"/>
            </a:pPr>
            <a:r>
              <a:rPr lang="en-GB" sz="1600"/>
              <a:t>Our analysis about the physical activity of the people of USA found the target audience to offer recommendations for potential untapped markets.</a:t>
            </a:r>
          </a:p>
          <a:p>
            <a:pPr indent="-330200" lvl="0" marL="457200" rtl="0">
              <a:spcBef>
                <a:spcPts val="0"/>
              </a:spcBef>
              <a:buSzPct val="100000"/>
            </a:pPr>
            <a:r>
              <a:rPr lang="en-GB" sz="1600"/>
              <a:t>With the analysis stated, we observe that targeting these states will be the best way forward for our clients.</a:t>
            </a:r>
          </a:p>
          <a:p>
            <a:pPr indent="-330200" lvl="0" marL="457200" rtl="0">
              <a:spcBef>
                <a:spcPts val="0"/>
              </a:spcBef>
              <a:buSzPct val="100000"/>
            </a:pPr>
            <a:r>
              <a:rPr lang="en-GB" sz="1600"/>
              <a:t>And we will </a:t>
            </a:r>
            <a:r>
              <a:rPr lang="en-GB" sz="1600"/>
              <a:t>recommend</a:t>
            </a:r>
            <a:r>
              <a:rPr lang="en-GB" sz="1600"/>
              <a:t> that this is implemented for best customer outreach.</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GB" u="sng"/>
              <a:t>Future Scope</a:t>
            </a:r>
          </a:p>
        </p:txBody>
      </p:sp>
      <p:sp>
        <p:nvSpPr>
          <p:cNvPr id="220" name="Shape 220"/>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pPr>
            <a:r>
              <a:rPr lang="en-GB"/>
              <a:t>Essentially</a:t>
            </a:r>
            <a:r>
              <a:rPr lang="en-GB"/>
              <a:t> we would want there to be a targeted strategy for every age bracket in the demographic to enhance customer outreach.</a:t>
            </a:r>
          </a:p>
          <a:p>
            <a:pPr indent="-228600" lvl="0" marL="457200" rtl="0">
              <a:spcBef>
                <a:spcPts val="0"/>
              </a:spcBef>
            </a:pPr>
            <a:r>
              <a:rPr lang="en-GB"/>
              <a:t>The next step in this would be to implement algorithm based learning mechanisms, </a:t>
            </a:r>
            <a:r>
              <a:rPr lang="en-GB"/>
              <a:t>utilizing</a:t>
            </a:r>
            <a:r>
              <a:rPr lang="en-GB"/>
              <a:t>  historic customer feedback as target data.</a:t>
            </a:r>
          </a:p>
          <a:p>
            <a:pPr indent="-228600" lvl="0" marL="457200" rtl="0">
              <a:spcBef>
                <a:spcPts val="0"/>
              </a:spcBef>
            </a:pPr>
            <a:r>
              <a:rPr lang="en-GB"/>
              <a:t>This would spur further growth and innovation in the healthcare segment, essentially setting high standards for competing players.</a:t>
            </a:r>
          </a:p>
          <a:p>
            <a:pPr indent="-228600" lvl="0" marL="457200" rtl="0">
              <a:spcBef>
                <a:spcPts val="0"/>
              </a:spcBef>
            </a:pPr>
            <a:r>
              <a:rPr lang="en-GB"/>
              <a:t>In the next implementation, with a growth of healthcare devices and supplies, we could be looking at a very robust customer share based on a “customer first” approach.</a:t>
            </a:r>
          </a:p>
          <a:p>
            <a:pPr lv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352450" y="2271475"/>
            <a:ext cx="8520600" cy="831300"/>
          </a:xfrm>
          <a:prstGeom prst="rect">
            <a:avLst/>
          </a:prstGeom>
        </p:spPr>
        <p:txBody>
          <a:bodyPr anchorCtr="0" anchor="b" bIns="91425" lIns="91425" rIns="91425" tIns="91425">
            <a:noAutofit/>
          </a:bodyPr>
          <a:lstStyle/>
          <a:p>
            <a:pPr lvl="0" rtl="0" algn="ctr">
              <a:lnSpc>
                <a:spcPct val="115000"/>
              </a:lnSpc>
              <a:spcBef>
                <a:spcPts val="0"/>
              </a:spcBef>
              <a:spcAft>
                <a:spcPts val="1600"/>
              </a:spcAft>
              <a:buClr>
                <a:schemeClr val="dk1"/>
              </a:buClr>
              <a:buSzPct val="30555"/>
              <a:buFont typeface="Arial"/>
              <a:buNone/>
            </a:pPr>
            <a:r>
              <a:rPr lang="en-GB" sz="3600">
                <a:latin typeface="Open Sans"/>
                <a:ea typeface="Open Sans"/>
                <a:cs typeface="Open Sans"/>
                <a:sym typeface="Open Sans"/>
              </a:rPr>
              <a:t>Thank You!!</a:t>
            </a:r>
          </a:p>
        </p:txBody>
      </p:sp>
      <p:sp>
        <p:nvSpPr>
          <p:cNvPr id="226" name="Shape 226"/>
          <p:cNvSpPr txBox="1"/>
          <p:nvPr>
            <p:ph idx="1" type="body"/>
          </p:nvPr>
        </p:nvSpPr>
        <p:spPr>
          <a:xfrm>
            <a:off x="311700" y="1225225"/>
            <a:ext cx="8520600" cy="33540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GB"/>
              <a:t>Content</a:t>
            </a:r>
          </a:p>
        </p:txBody>
      </p:sp>
      <p:sp>
        <p:nvSpPr>
          <p:cNvPr id="86" name="Shape 86"/>
          <p:cNvSpPr txBox="1"/>
          <p:nvPr>
            <p:ph idx="1" type="body"/>
          </p:nvPr>
        </p:nvSpPr>
        <p:spPr>
          <a:xfrm>
            <a:off x="262000" y="753100"/>
            <a:ext cx="8520600" cy="3354000"/>
          </a:xfrm>
          <a:prstGeom prst="rect">
            <a:avLst/>
          </a:prstGeom>
        </p:spPr>
        <p:txBody>
          <a:bodyPr anchorCtr="0" anchor="t" bIns="91425" lIns="91425" rIns="91425" tIns="91425">
            <a:noAutofit/>
          </a:bodyPr>
          <a:lstStyle/>
          <a:p>
            <a:pPr lvl="0" rtl="0">
              <a:lnSpc>
                <a:spcPct val="150000"/>
              </a:lnSpc>
              <a:spcBef>
                <a:spcPts val="0"/>
              </a:spcBef>
              <a:spcAft>
                <a:spcPts val="0"/>
              </a:spcAft>
              <a:buNone/>
            </a:pPr>
            <a:r>
              <a:t/>
            </a:r>
            <a:endParaRPr>
              <a:solidFill>
                <a:srgbClr val="695D46"/>
              </a:solidFill>
            </a:endParaRPr>
          </a:p>
          <a:p>
            <a:pPr indent="-228600" lvl="0" marL="457200" rtl="0">
              <a:lnSpc>
                <a:spcPct val="150000"/>
              </a:lnSpc>
              <a:spcBef>
                <a:spcPts val="0"/>
              </a:spcBef>
              <a:spcAft>
                <a:spcPts val="0"/>
              </a:spcAft>
              <a:buClr>
                <a:srgbClr val="695D46"/>
              </a:buClr>
            </a:pPr>
            <a:r>
              <a:rPr lang="en-GB">
                <a:solidFill>
                  <a:srgbClr val="695D46"/>
                </a:solidFill>
              </a:rPr>
              <a:t>Summary</a:t>
            </a:r>
          </a:p>
          <a:p>
            <a:pPr indent="-228600" lvl="0" marL="457200" rtl="0">
              <a:lnSpc>
                <a:spcPct val="150000"/>
              </a:lnSpc>
              <a:spcBef>
                <a:spcPts val="0"/>
              </a:spcBef>
              <a:spcAft>
                <a:spcPts val="0"/>
              </a:spcAft>
              <a:buClr>
                <a:srgbClr val="695D46"/>
              </a:buClr>
            </a:pPr>
            <a:r>
              <a:rPr lang="en-GB">
                <a:solidFill>
                  <a:srgbClr val="695D46"/>
                </a:solidFill>
              </a:rPr>
              <a:t>Who are we?</a:t>
            </a:r>
          </a:p>
          <a:p>
            <a:pPr indent="-228600" lvl="0" marL="457200" rtl="0">
              <a:lnSpc>
                <a:spcPct val="150000"/>
              </a:lnSpc>
              <a:spcBef>
                <a:spcPts val="0"/>
              </a:spcBef>
              <a:spcAft>
                <a:spcPts val="0"/>
              </a:spcAft>
              <a:buClr>
                <a:srgbClr val="695D46"/>
              </a:buClr>
            </a:pPr>
            <a:r>
              <a:rPr lang="en-GB">
                <a:solidFill>
                  <a:srgbClr val="695D46"/>
                </a:solidFill>
              </a:rPr>
              <a:t>Vision</a:t>
            </a:r>
          </a:p>
          <a:p>
            <a:pPr indent="-228600" lvl="0" marL="457200" rtl="0">
              <a:lnSpc>
                <a:spcPct val="150000"/>
              </a:lnSpc>
              <a:spcBef>
                <a:spcPts val="0"/>
              </a:spcBef>
              <a:spcAft>
                <a:spcPts val="0"/>
              </a:spcAft>
              <a:buClr>
                <a:srgbClr val="695D46"/>
              </a:buClr>
            </a:pPr>
            <a:r>
              <a:rPr lang="en-GB">
                <a:solidFill>
                  <a:srgbClr val="695D46"/>
                </a:solidFill>
              </a:rPr>
              <a:t>Data Gathering and Understanding</a:t>
            </a:r>
          </a:p>
          <a:p>
            <a:pPr indent="-228600" lvl="0" marL="457200" rtl="0">
              <a:lnSpc>
                <a:spcPct val="150000"/>
              </a:lnSpc>
              <a:spcBef>
                <a:spcPts val="0"/>
              </a:spcBef>
              <a:spcAft>
                <a:spcPts val="0"/>
              </a:spcAft>
              <a:buClr>
                <a:srgbClr val="695D46"/>
              </a:buClr>
            </a:pPr>
            <a:r>
              <a:rPr lang="en-GB">
                <a:solidFill>
                  <a:srgbClr val="695D46"/>
                </a:solidFill>
              </a:rPr>
              <a:t>Data Preparation</a:t>
            </a:r>
          </a:p>
          <a:p>
            <a:pPr indent="-228600" lvl="0" marL="457200" rtl="0">
              <a:lnSpc>
                <a:spcPct val="150000"/>
              </a:lnSpc>
              <a:spcBef>
                <a:spcPts val="0"/>
              </a:spcBef>
              <a:spcAft>
                <a:spcPts val="0"/>
              </a:spcAft>
              <a:buClr>
                <a:srgbClr val="695D46"/>
              </a:buClr>
            </a:pPr>
            <a:r>
              <a:rPr lang="en-GB">
                <a:solidFill>
                  <a:srgbClr val="695D46"/>
                </a:solidFill>
              </a:rPr>
              <a:t>Our Analysis Strategy - Segmentation Analysis</a:t>
            </a:r>
          </a:p>
          <a:p>
            <a:pPr indent="-228600" lvl="0" marL="457200" rtl="0">
              <a:lnSpc>
                <a:spcPct val="150000"/>
              </a:lnSpc>
              <a:spcBef>
                <a:spcPts val="0"/>
              </a:spcBef>
              <a:spcAft>
                <a:spcPts val="0"/>
              </a:spcAft>
              <a:buClr>
                <a:srgbClr val="695D46"/>
              </a:buClr>
            </a:pPr>
            <a:r>
              <a:rPr lang="en-GB">
                <a:solidFill>
                  <a:srgbClr val="695D46"/>
                </a:solidFill>
              </a:rPr>
              <a:t>Placement and Promotion</a:t>
            </a:r>
          </a:p>
          <a:p>
            <a:pPr indent="-228600" lvl="0" marL="457200" rtl="0">
              <a:lnSpc>
                <a:spcPct val="150000"/>
              </a:lnSpc>
              <a:spcBef>
                <a:spcPts val="0"/>
              </a:spcBef>
              <a:spcAft>
                <a:spcPts val="0"/>
              </a:spcAft>
              <a:buClr>
                <a:srgbClr val="695D46"/>
              </a:buClr>
            </a:pPr>
            <a:r>
              <a:rPr lang="en-GB">
                <a:solidFill>
                  <a:srgbClr val="695D46"/>
                </a:solidFill>
              </a:rPr>
              <a:t>Future Scope</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GB"/>
              <a:t>Summary</a:t>
            </a:r>
          </a:p>
        </p:txBody>
      </p:sp>
      <p:sp>
        <p:nvSpPr>
          <p:cNvPr id="92" name="Shape 92"/>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buFont typeface="Arial"/>
            </a:pPr>
            <a:r>
              <a:rPr lang="en-GB">
                <a:solidFill>
                  <a:srgbClr val="222222"/>
                </a:solidFill>
                <a:highlight>
                  <a:srgbClr val="FFFFFF"/>
                </a:highlight>
              </a:rPr>
              <a:t>The data was obtained from </a:t>
            </a:r>
            <a:r>
              <a:rPr lang="en-GB"/>
              <a:t>U.S Government's Health Department, Centre of Disease control and prevention. </a:t>
            </a:r>
          </a:p>
          <a:p>
            <a:pPr indent="-228600" lvl="0" marL="457200" rtl="0">
              <a:spcBef>
                <a:spcPts val="0"/>
              </a:spcBef>
            </a:pPr>
            <a:r>
              <a:rPr lang="en-GB">
                <a:solidFill>
                  <a:srgbClr val="222222"/>
                </a:solidFill>
                <a:highlight>
                  <a:srgbClr val="FFFFFF"/>
                </a:highlight>
              </a:rPr>
              <a:t>This data was cleaned according to the attributes that aligned according to our needs to make various clusters with regards to gender, income, age group. </a:t>
            </a:r>
          </a:p>
          <a:p>
            <a:pPr indent="-228600" lvl="0" marL="457200" rtl="0">
              <a:spcBef>
                <a:spcPts val="0"/>
              </a:spcBef>
            </a:pPr>
            <a:r>
              <a:rPr lang="en-GB">
                <a:solidFill>
                  <a:srgbClr val="222222"/>
                </a:solidFill>
                <a:highlight>
                  <a:srgbClr val="FFFFFF"/>
                </a:highlight>
              </a:rPr>
              <a:t>We used the procedure Fastclus and sgplot etc which helped us narrow down the probable locations, and categories based on the gender, age and income which we leveraged in the making of our analysis. </a:t>
            </a:r>
          </a:p>
          <a:p>
            <a:pPr indent="-228600" lvl="0" marL="457200" rtl="0">
              <a:spcBef>
                <a:spcPts val="0"/>
              </a:spcBef>
            </a:pPr>
            <a:r>
              <a:rPr lang="en-GB">
                <a:solidFill>
                  <a:srgbClr val="222222"/>
                </a:solidFill>
                <a:highlight>
                  <a:srgbClr val="FFFFFF"/>
                </a:highlight>
              </a:rPr>
              <a:t>To these clusters, we applied our marketing strategies in order to expand our customer base and increase potential growth in the future.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GB"/>
              <a:t>Who are we?</a:t>
            </a:r>
          </a:p>
        </p:txBody>
      </p:sp>
      <p:sp>
        <p:nvSpPr>
          <p:cNvPr id="98" name="Shape 98"/>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lgn="just">
              <a:lnSpc>
                <a:spcPct val="150000"/>
              </a:lnSpc>
              <a:spcBef>
                <a:spcPts val="0"/>
              </a:spcBef>
              <a:spcAft>
                <a:spcPts val="0"/>
              </a:spcAft>
            </a:pPr>
            <a:r>
              <a:rPr lang="en-GB"/>
              <a:t>Our </a:t>
            </a:r>
            <a:r>
              <a:rPr lang="en-GB"/>
              <a:t>Consultant group is a consulting and analytics firm at a nascent stage trying to make its way to the top by giving tough competition to the existing counterparts.</a:t>
            </a:r>
          </a:p>
          <a:p>
            <a:pPr indent="-228600" lvl="0" marL="457200" rtl="0" algn="just">
              <a:lnSpc>
                <a:spcPct val="150000"/>
              </a:lnSpc>
              <a:spcBef>
                <a:spcPts val="0"/>
              </a:spcBef>
              <a:spcAft>
                <a:spcPts val="0"/>
              </a:spcAft>
            </a:pPr>
            <a:r>
              <a:rPr lang="en-GB"/>
              <a:t>Our Goal is to be a mediator between Companies like Blink, Planet fitness and citizens of US suffering from health issues like obesity, etc.</a:t>
            </a:r>
          </a:p>
          <a:p>
            <a:pPr indent="-228600" lvl="0" marL="457200" rtl="0" algn="just">
              <a:lnSpc>
                <a:spcPct val="150000"/>
              </a:lnSpc>
              <a:spcBef>
                <a:spcPts val="0"/>
              </a:spcBef>
              <a:spcAft>
                <a:spcPts val="0"/>
              </a:spcAft>
            </a:pPr>
            <a:r>
              <a:rPr lang="en-GB"/>
              <a:t>We believe that in order to convince customers to go for fitness alternatives, we need to have a competitive edge.</a:t>
            </a:r>
          </a:p>
          <a:p>
            <a:pPr lvl="0">
              <a:spcBef>
                <a:spcPts val="0"/>
              </a:spcBef>
              <a:buClr>
                <a:schemeClr val="dk1"/>
              </a:buClr>
              <a:buSzPct val="61111"/>
              <a:buFont typeface="Arial"/>
              <a:buNone/>
            </a:pPr>
            <a:r>
              <a:t/>
            </a:r>
            <a:endParaRP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315925"/>
            <a:ext cx="8520600" cy="831300"/>
          </a:xfrm>
          <a:prstGeom prst="rect">
            <a:avLst/>
          </a:prstGeom>
        </p:spPr>
        <p:txBody>
          <a:bodyPr anchorCtr="0" anchor="b" bIns="91425" lIns="91425" rIns="91425" tIns="91425">
            <a:noAutofit/>
          </a:bodyPr>
          <a:lstStyle/>
          <a:p>
            <a:pPr lvl="0">
              <a:spcBef>
                <a:spcPts val="0"/>
              </a:spcBef>
              <a:buNone/>
            </a:pPr>
            <a:r>
              <a:rPr lang="en-GB"/>
              <a:t>Vision</a:t>
            </a:r>
          </a:p>
        </p:txBody>
      </p:sp>
      <p:sp>
        <p:nvSpPr>
          <p:cNvPr id="104" name="Shape 104"/>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marR="0" rtl="0" algn="just">
              <a:lnSpc>
                <a:spcPct val="150000"/>
              </a:lnSpc>
              <a:spcBef>
                <a:spcPts val="0"/>
              </a:spcBef>
              <a:spcAft>
                <a:spcPts val="0"/>
              </a:spcAft>
            </a:pPr>
            <a:r>
              <a:rPr lang="en-GB"/>
              <a:t>Use robust marketing strategies efficiently to provide better health initiatives.</a:t>
            </a:r>
          </a:p>
          <a:p>
            <a:pPr indent="-228600" lvl="0" marL="457200" marR="0" rtl="0" algn="just">
              <a:lnSpc>
                <a:spcPct val="150000"/>
              </a:lnSpc>
              <a:spcBef>
                <a:spcPts val="0"/>
              </a:spcBef>
              <a:spcAft>
                <a:spcPts val="0"/>
              </a:spcAft>
            </a:pPr>
            <a:r>
              <a:rPr lang="en-GB"/>
              <a:t>Make people healthy and provide solutions.</a:t>
            </a:r>
          </a:p>
          <a:p>
            <a:pPr indent="-228600" lvl="0" marL="457200" marR="0" rtl="0" algn="just">
              <a:lnSpc>
                <a:spcPct val="150000"/>
              </a:lnSpc>
              <a:spcBef>
                <a:spcPts val="0"/>
              </a:spcBef>
              <a:spcAft>
                <a:spcPts val="0"/>
              </a:spcAft>
            </a:pPr>
            <a:r>
              <a:rPr lang="en-GB"/>
              <a:t>Keep updating our data to provide newer strategies according to states.</a:t>
            </a:r>
          </a:p>
          <a:p>
            <a:pPr indent="-228600" lvl="0" marL="457200" marR="0" rtl="0" algn="just">
              <a:lnSpc>
                <a:spcPct val="150000"/>
              </a:lnSpc>
              <a:spcBef>
                <a:spcPts val="0"/>
              </a:spcBef>
              <a:spcAft>
                <a:spcPts val="0"/>
              </a:spcAft>
            </a:pPr>
            <a:r>
              <a:rPr lang="en-GB"/>
              <a:t>Partner with numerous companies for bringing various things to platter.</a:t>
            </a:r>
          </a:p>
          <a:p>
            <a:pPr indent="-228600" lvl="0" marL="457200" marR="0" rtl="0" algn="just">
              <a:lnSpc>
                <a:spcPct val="150000"/>
              </a:lnSpc>
              <a:spcBef>
                <a:spcPts val="0"/>
              </a:spcBef>
              <a:spcAft>
                <a:spcPts val="0"/>
              </a:spcAft>
            </a:pPr>
            <a:r>
              <a:rPr lang="en-GB"/>
              <a:t>Help people in need as quickly as possible with the best service.</a:t>
            </a:r>
          </a:p>
          <a:p>
            <a:pPr indent="-228600" lvl="0" marL="457200" marR="0" rtl="0" algn="just">
              <a:lnSpc>
                <a:spcPct val="150000"/>
              </a:lnSpc>
              <a:spcBef>
                <a:spcPts val="0"/>
              </a:spcBef>
              <a:spcAft>
                <a:spcPts val="0"/>
              </a:spcAft>
            </a:pPr>
            <a:r>
              <a:rPr lang="en-GB"/>
              <a:t>Use different convenient channels to reach out to the market.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GB"/>
              <a:t>About Data?</a:t>
            </a:r>
          </a:p>
        </p:txBody>
      </p:sp>
      <p:sp>
        <p:nvSpPr>
          <p:cNvPr id="110" name="Shape 110"/>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a:spcBef>
                <a:spcPts val="0"/>
              </a:spcBef>
            </a:pPr>
            <a:r>
              <a:rPr lang="en-GB"/>
              <a:t>This data was acquired from the U.S </a:t>
            </a:r>
            <a:r>
              <a:rPr lang="en-GB"/>
              <a:t>Government's</a:t>
            </a:r>
            <a:r>
              <a:rPr lang="en-GB"/>
              <a:t> Health Department, Centre of Disease control and prevention.</a:t>
            </a:r>
          </a:p>
          <a:p>
            <a:pPr indent="-228600" lvl="0" marL="457200">
              <a:spcBef>
                <a:spcPts val="0"/>
              </a:spcBef>
            </a:pPr>
            <a:r>
              <a:rPr lang="en-GB"/>
              <a:t>There are total 29 variables and around 48772 entries.</a:t>
            </a:r>
          </a:p>
          <a:p>
            <a:pPr indent="-228600" lvl="0" marL="457200">
              <a:spcBef>
                <a:spcPts val="0"/>
              </a:spcBef>
            </a:pPr>
            <a:r>
              <a:rPr lang="en-GB"/>
              <a:t>We will be using following 8 variables:</a:t>
            </a:r>
          </a:p>
          <a:p>
            <a:pPr lvl="0" rtl="0">
              <a:spcBef>
                <a:spcPts val="0"/>
              </a:spcBef>
              <a:buNone/>
            </a:pPr>
            <a:r>
              <a:t/>
            </a:r>
            <a:endParaRPr/>
          </a:p>
        </p:txBody>
      </p:sp>
      <p:pic>
        <p:nvPicPr>
          <p:cNvPr id="111" name="Shape 111"/>
          <p:cNvPicPr preferRelativeResize="0"/>
          <p:nvPr/>
        </p:nvPicPr>
        <p:blipFill>
          <a:blip r:embed="rId3">
            <a:alphaModFix/>
          </a:blip>
          <a:stretch>
            <a:fillRect/>
          </a:stretch>
        </p:blipFill>
        <p:spPr>
          <a:xfrm>
            <a:off x="1802749" y="2656850"/>
            <a:ext cx="4452550" cy="2300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GB"/>
              <a:t>Data Preparation</a:t>
            </a:r>
          </a:p>
        </p:txBody>
      </p:sp>
      <p:sp>
        <p:nvSpPr>
          <p:cNvPr id="117" name="Shape 117"/>
          <p:cNvSpPr txBox="1"/>
          <p:nvPr>
            <p:ph idx="1" type="body"/>
          </p:nvPr>
        </p:nvSpPr>
        <p:spPr>
          <a:xfrm>
            <a:off x="311700" y="1225225"/>
            <a:ext cx="8520600" cy="3354000"/>
          </a:xfrm>
          <a:prstGeom prst="rect">
            <a:avLst/>
          </a:prstGeom>
        </p:spPr>
        <p:txBody>
          <a:bodyPr anchorCtr="0" anchor="t" bIns="91425" lIns="91425" rIns="91425" tIns="91425">
            <a:noAutofit/>
          </a:bodyPr>
          <a:lstStyle/>
          <a:p>
            <a:pPr indent="-228600" lvl="0" marL="457200" rtl="0">
              <a:spcBef>
                <a:spcPts val="0"/>
              </a:spcBef>
              <a:buChar char="●"/>
            </a:pPr>
            <a:r>
              <a:rPr lang="en-GB"/>
              <a:t>First, we performed cleaning of data i.e.</a:t>
            </a:r>
          </a:p>
          <a:p>
            <a:pPr indent="-228600" lvl="1" marL="914400">
              <a:spcBef>
                <a:spcPts val="0"/>
              </a:spcBef>
              <a:buChar char="○"/>
            </a:pPr>
            <a:r>
              <a:rPr lang="en-GB"/>
              <a:t>Removed outliers</a:t>
            </a:r>
          </a:p>
          <a:p>
            <a:pPr indent="-228600" lvl="1" marL="914400" rtl="0">
              <a:spcBef>
                <a:spcPts val="0"/>
              </a:spcBef>
              <a:buChar char="○"/>
            </a:pPr>
            <a:r>
              <a:rPr lang="en-GB"/>
              <a:t>Removed Missing values</a:t>
            </a:r>
          </a:p>
          <a:p>
            <a:pPr indent="-228600" lvl="0" marL="457200" rtl="0">
              <a:spcBef>
                <a:spcPts val="0"/>
              </a:spcBef>
              <a:buChar char="●"/>
            </a:pPr>
            <a:r>
              <a:rPr lang="en-GB"/>
              <a:t>Performed Groups of variables.</a:t>
            </a:r>
          </a:p>
        </p:txBody>
      </p:sp>
      <p:pic>
        <p:nvPicPr>
          <p:cNvPr id="118" name="Shape 118"/>
          <p:cNvPicPr preferRelativeResize="0"/>
          <p:nvPr/>
        </p:nvPicPr>
        <p:blipFill>
          <a:blip r:embed="rId3">
            <a:alphaModFix/>
          </a:blip>
          <a:stretch>
            <a:fillRect/>
          </a:stretch>
        </p:blipFill>
        <p:spPr>
          <a:xfrm>
            <a:off x="2092175" y="2669900"/>
            <a:ext cx="2242099" cy="1737650"/>
          </a:xfrm>
          <a:prstGeom prst="rect">
            <a:avLst/>
          </a:prstGeom>
          <a:noFill/>
          <a:ln>
            <a:noFill/>
          </a:ln>
        </p:spPr>
      </p:pic>
      <p:pic>
        <p:nvPicPr>
          <p:cNvPr id="119" name="Shape 119"/>
          <p:cNvPicPr preferRelativeResize="0"/>
          <p:nvPr/>
        </p:nvPicPr>
        <p:blipFill>
          <a:blip r:embed="rId4">
            <a:alphaModFix/>
          </a:blip>
          <a:stretch>
            <a:fillRect/>
          </a:stretch>
        </p:blipFill>
        <p:spPr>
          <a:xfrm>
            <a:off x="4974000" y="2801000"/>
            <a:ext cx="2369500" cy="147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315925"/>
            <a:ext cx="8520600" cy="831300"/>
          </a:xfrm>
          <a:prstGeom prst="rect">
            <a:avLst/>
          </a:prstGeom>
        </p:spPr>
        <p:txBody>
          <a:bodyPr anchorCtr="0" anchor="b" bIns="91425" lIns="91425" rIns="91425" tIns="91425">
            <a:noAutofit/>
          </a:bodyPr>
          <a:lstStyle/>
          <a:p>
            <a:pPr lvl="0" rtl="0">
              <a:spcBef>
                <a:spcPts val="0"/>
              </a:spcBef>
              <a:buNone/>
            </a:pPr>
            <a:r>
              <a:rPr lang="en-GB"/>
              <a:t>Segmentation Analysis</a:t>
            </a:r>
          </a:p>
        </p:txBody>
      </p:sp>
      <p:sp>
        <p:nvSpPr>
          <p:cNvPr id="125" name="Shape 125"/>
          <p:cNvSpPr txBox="1"/>
          <p:nvPr>
            <p:ph idx="1" type="body"/>
          </p:nvPr>
        </p:nvSpPr>
        <p:spPr>
          <a:xfrm>
            <a:off x="311700" y="1225225"/>
            <a:ext cx="8520600" cy="3354000"/>
          </a:xfrm>
          <a:prstGeom prst="rect">
            <a:avLst/>
          </a:prstGeom>
        </p:spPr>
        <p:txBody>
          <a:bodyPr anchorCtr="0" anchor="t" bIns="91425" lIns="91425" rIns="91425" tIns="91425">
            <a:noAutofit/>
          </a:bodyPr>
          <a:lstStyle/>
          <a:p>
            <a:pPr lvl="0" rtl="0">
              <a:spcBef>
                <a:spcPts val="0"/>
              </a:spcBef>
              <a:buNone/>
            </a:pPr>
            <a:r>
              <a:rPr lang="en-GB"/>
              <a:t>We formed 4 clusters of states on east coast.</a:t>
            </a:r>
          </a:p>
          <a:p>
            <a:pPr lvl="0" rtl="0">
              <a:spcBef>
                <a:spcPts val="0"/>
              </a:spcBef>
              <a:buNone/>
            </a:pPr>
            <a:r>
              <a:t/>
            </a:r>
            <a:endParaRPr/>
          </a:p>
        </p:txBody>
      </p:sp>
      <p:pic>
        <p:nvPicPr>
          <p:cNvPr id="126" name="Shape 126"/>
          <p:cNvPicPr preferRelativeResize="0"/>
          <p:nvPr/>
        </p:nvPicPr>
        <p:blipFill>
          <a:blip r:embed="rId3">
            <a:alphaModFix/>
          </a:blip>
          <a:stretch>
            <a:fillRect/>
          </a:stretch>
        </p:blipFill>
        <p:spPr>
          <a:xfrm>
            <a:off x="998100" y="2376000"/>
            <a:ext cx="7344799" cy="2072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