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1"/>
  </p:notesMasterIdLst>
  <p:sldIdLst>
    <p:sldId id="256" r:id="rId3"/>
    <p:sldId id="257" r:id="rId4"/>
    <p:sldId id="258" r:id="rId5"/>
    <p:sldId id="268" r:id="rId6"/>
    <p:sldId id="269" r:id="rId7"/>
    <p:sldId id="259" r:id="rId8"/>
    <p:sldId id="260" r:id="rId9"/>
    <p:sldId id="261" r:id="rId10"/>
    <p:sldId id="270" r:id="rId11"/>
    <p:sldId id="262" r:id="rId12"/>
    <p:sldId id="271" r:id="rId13"/>
    <p:sldId id="263" r:id="rId14"/>
    <p:sldId id="272" r:id="rId15"/>
    <p:sldId id="273" r:id="rId16"/>
    <p:sldId id="274" r:id="rId17"/>
    <p:sldId id="265" r:id="rId18"/>
    <p:sldId id="266" r:id="rId19"/>
    <p:sldId id="267" r:id="rId20"/>
  </p:sldIdLst>
  <p:sldSz cx="9144000" cy="5143500" type="screen16x9"/>
  <p:notesSz cx="6858000" cy="9144000"/>
  <p:embeddedFontLst>
    <p:embeddedFont>
      <p:font typeface="Nunito" pitchFamily="2" charset="0"/>
      <p:regular r:id="rId22"/>
      <p:bold r:id="rId23"/>
      <p:italic r:id="rId24"/>
      <p:boldItalic r:id="rId25"/>
    </p:embeddedFont>
    <p:embeddedFont>
      <p:font typeface="Nunito ExtraBold" pitchFamily="2" charset="0"/>
      <p:bold r:id="rId26"/>
      <p:boldItalic r:id="rId27"/>
    </p:embeddedFont>
    <p:embeddedFont>
      <p:font typeface="Nunito SemiBold"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903089-1577-4541-B394-7FAC15E71DD8}">
  <a:tblStyle styleId="{50903089-1577-4541-B394-7FAC15E71DD8}"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373A39CB-4B52-7D89-478A-01242DB52983}"/>
            </a:ext>
          </a:extLst>
        </p:cNvPr>
        <p:cNvGrpSpPr/>
        <p:nvPr/>
      </p:nvGrpSpPr>
      <p:grpSpPr>
        <a:xfrm>
          <a:off x="0" y="0"/>
          <a:ext cx="0" cy="0"/>
          <a:chOff x="0" y="0"/>
          <a:chExt cx="0" cy="0"/>
        </a:xfrm>
      </p:grpSpPr>
      <p:sp>
        <p:nvSpPr>
          <p:cNvPr id="139" name="Google Shape;139;p6:notes">
            <a:extLst>
              <a:ext uri="{FF2B5EF4-FFF2-40B4-BE49-F238E27FC236}">
                <a16:creationId xmlns:a16="http://schemas.microsoft.com/office/drawing/2014/main" id="{BA9E5710-DBE8-980B-C34E-76476333A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a:extLst>
              <a:ext uri="{FF2B5EF4-FFF2-40B4-BE49-F238E27FC236}">
                <a16:creationId xmlns:a16="http://schemas.microsoft.com/office/drawing/2014/main" id="{AE6AEA1B-CF4A-639F-E00F-752DB8E109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5823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299729E5-C2F3-1E7E-3207-AA6B3FC1AC62}"/>
            </a:ext>
          </a:extLst>
        </p:cNvPr>
        <p:cNvGrpSpPr/>
        <p:nvPr/>
      </p:nvGrpSpPr>
      <p:grpSpPr>
        <a:xfrm>
          <a:off x="0" y="0"/>
          <a:ext cx="0" cy="0"/>
          <a:chOff x="0" y="0"/>
          <a:chExt cx="0" cy="0"/>
        </a:xfrm>
      </p:grpSpPr>
      <p:sp>
        <p:nvSpPr>
          <p:cNvPr id="145" name="Google Shape;145;p7:notes">
            <a:extLst>
              <a:ext uri="{FF2B5EF4-FFF2-40B4-BE49-F238E27FC236}">
                <a16:creationId xmlns:a16="http://schemas.microsoft.com/office/drawing/2014/main" id="{D704D4BC-FE02-4331-0CBE-FB2FBC2B01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a:extLst>
              <a:ext uri="{FF2B5EF4-FFF2-40B4-BE49-F238E27FC236}">
                <a16:creationId xmlns:a16="http://schemas.microsoft.com/office/drawing/2014/main" id="{97DD8765-4EEF-8C14-7CC2-79E6141CB96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8104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36169C4F-6504-8CDC-8467-05AA2E714027}"/>
            </a:ext>
          </a:extLst>
        </p:cNvPr>
        <p:cNvGrpSpPr/>
        <p:nvPr/>
      </p:nvGrpSpPr>
      <p:grpSpPr>
        <a:xfrm>
          <a:off x="0" y="0"/>
          <a:ext cx="0" cy="0"/>
          <a:chOff x="0" y="0"/>
          <a:chExt cx="0" cy="0"/>
        </a:xfrm>
      </p:grpSpPr>
      <p:sp>
        <p:nvSpPr>
          <p:cNvPr id="151" name="Google Shape;151;p8:notes">
            <a:extLst>
              <a:ext uri="{FF2B5EF4-FFF2-40B4-BE49-F238E27FC236}">
                <a16:creationId xmlns:a16="http://schemas.microsoft.com/office/drawing/2014/main" id="{A8BF4BDB-438E-F2CF-FF14-9C29C2E11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8:notes">
            <a:extLst>
              <a:ext uri="{FF2B5EF4-FFF2-40B4-BE49-F238E27FC236}">
                <a16:creationId xmlns:a16="http://schemas.microsoft.com/office/drawing/2014/main" id="{3EBE65EE-99AF-5A47-0A55-3D3FE5AE24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3538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EC3A22E0-6635-C24F-ABDA-7779884ADA3A}"/>
            </a:ext>
          </a:extLst>
        </p:cNvPr>
        <p:cNvGrpSpPr/>
        <p:nvPr/>
      </p:nvGrpSpPr>
      <p:grpSpPr>
        <a:xfrm>
          <a:off x="0" y="0"/>
          <a:ext cx="0" cy="0"/>
          <a:chOff x="0" y="0"/>
          <a:chExt cx="0" cy="0"/>
        </a:xfrm>
      </p:grpSpPr>
      <p:sp>
        <p:nvSpPr>
          <p:cNvPr id="151" name="Google Shape;151;p8:notes">
            <a:extLst>
              <a:ext uri="{FF2B5EF4-FFF2-40B4-BE49-F238E27FC236}">
                <a16:creationId xmlns:a16="http://schemas.microsoft.com/office/drawing/2014/main" id="{81E582D8-FA17-8372-38C4-78D246D64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8:notes">
            <a:extLst>
              <a:ext uri="{FF2B5EF4-FFF2-40B4-BE49-F238E27FC236}">
                <a16:creationId xmlns:a16="http://schemas.microsoft.com/office/drawing/2014/main" id="{E38F0075-59CA-629E-695B-38F445FEAB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983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
        <p:nvSpPr>
          <p:cNvPr id="171" name="Google Shape;171;p1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7BB91727-1E59-6B4E-7A04-73C52EE10BE7}"/>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4770056E-9D45-7E17-F1F0-9B96C29902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993ECF98-3F07-7FFE-96AA-7F93430C6B9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1133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6EA71BBB-7C83-8565-C590-6CD741D3F3A3}"/>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E1E91093-DD18-63EA-3D5E-F726E8C319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9F4B7D35-3A56-35DF-33E3-93BDC898530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171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5f59b2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225f59b2a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C3896CFD-101B-2CB4-ED17-1827E901E1D3}"/>
            </a:ext>
          </a:extLst>
        </p:cNvPr>
        <p:cNvGrpSpPr/>
        <p:nvPr/>
      </p:nvGrpSpPr>
      <p:grpSpPr>
        <a:xfrm>
          <a:off x="0" y="0"/>
          <a:ext cx="0" cy="0"/>
          <a:chOff x="0" y="0"/>
          <a:chExt cx="0" cy="0"/>
        </a:xfrm>
      </p:grpSpPr>
      <p:sp>
        <p:nvSpPr>
          <p:cNvPr id="133" name="Google Shape;133;p5:notes">
            <a:extLst>
              <a:ext uri="{FF2B5EF4-FFF2-40B4-BE49-F238E27FC236}">
                <a16:creationId xmlns:a16="http://schemas.microsoft.com/office/drawing/2014/main" id="{640AE5E6-8E6F-0323-D9D1-6B2C92495D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5:notes">
            <a:extLst>
              <a:ext uri="{FF2B5EF4-FFF2-40B4-BE49-F238E27FC236}">
                <a16:creationId xmlns:a16="http://schemas.microsoft.com/office/drawing/2014/main" id="{4C28D259-5D98-53CC-E1E9-581463FFD1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108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3" b="19149"/>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3" b="19149"/>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{50903089-1577-4541-B394-7FAC15E71DD8}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{50903089-1577-4541-B394-7FAC15E71DD8}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817253"/>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2400" dirty="0"/>
              <a:t>Amazon Product Recommendation System</a:t>
            </a:r>
          </a:p>
        </p:txBody>
      </p:sp>
      <p:sp>
        <p:nvSpPr>
          <p:cNvPr id="106" name="Google Shape;106;p23"/>
          <p:cNvSpPr txBox="1">
            <a:spLocks noGrp="1"/>
          </p:cNvSpPr>
          <p:nvPr>
            <p:ph type="ctrTitle"/>
          </p:nvPr>
        </p:nvSpPr>
        <p:spPr>
          <a:xfrm>
            <a:off x="1158150" y="257175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2000" b="0" dirty="0"/>
              <a:t>Recommendation Systems </a:t>
            </a:r>
            <a:r>
              <a:rPr lang="en" sz="2000" b="0" dirty="0"/>
              <a:t>Course</a:t>
            </a:r>
            <a:endParaRPr sz="2000" b="0" dirty="0"/>
          </a:p>
        </p:txBody>
      </p:sp>
      <p:sp>
        <p:nvSpPr>
          <p:cNvPr id="107" name="Google Shape;107;p23"/>
          <p:cNvSpPr txBox="1">
            <a:spLocks noGrp="1"/>
          </p:cNvSpPr>
          <p:nvPr>
            <p:ph type="ctrTitle"/>
          </p:nvPr>
        </p:nvSpPr>
        <p:spPr>
          <a:xfrm>
            <a:off x="1158150" y="3242847"/>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Nov 2024</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000"/>
              </a:spcBef>
              <a:spcAft>
                <a:spcPts val="0"/>
              </a:spcAft>
              <a:buSzPts val="1500"/>
              <a:buChar char="●"/>
            </a:pPr>
            <a:r>
              <a:rPr lang="en-US" sz="1000" dirty="0"/>
              <a:t>Item-Item Similarity-based </a:t>
            </a:r>
          </a:p>
          <a:p>
            <a:pPr lvl="1" indent="-323850">
              <a:spcBef>
                <a:spcPts val="1000"/>
              </a:spcBef>
              <a:buSzPts val="1500"/>
              <a:buChar char="●"/>
            </a:pPr>
            <a:r>
              <a:rPr lang="en-US" sz="800" dirty="0"/>
              <a:t>RMSE: 0.9950</a:t>
            </a:r>
          </a:p>
          <a:p>
            <a:pPr lvl="1" indent="-323850">
              <a:spcBef>
                <a:spcPts val="1000"/>
              </a:spcBef>
              <a:buSzPts val="1500"/>
              <a:buChar char="●"/>
            </a:pPr>
            <a:r>
              <a:rPr lang="en-US" sz="800" dirty="0"/>
              <a:t>Precision:  0.838</a:t>
            </a:r>
          </a:p>
          <a:p>
            <a:pPr lvl="1" indent="-323850">
              <a:spcBef>
                <a:spcPts val="1000"/>
              </a:spcBef>
              <a:buSzPts val="1500"/>
              <a:buChar char="●"/>
            </a:pPr>
            <a:r>
              <a:rPr lang="en-US" sz="800" dirty="0"/>
              <a:t>Recall:  0.845</a:t>
            </a:r>
          </a:p>
          <a:p>
            <a:pPr lvl="1" indent="-323850">
              <a:spcBef>
                <a:spcPts val="1000"/>
              </a:spcBef>
              <a:buSzPts val="1500"/>
              <a:buChar char="●"/>
            </a:pPr>
            <a:r>
              <a:rPr lang="en-US" sz="800" dirty="0"/>
              <a:t>F_1 score:  0.841</a:t>
            </a:r>
            <a:endParaRPr lang="en-US" dirty="0"/>
          </a:p>
          <a:p>
            <a:pPr marL="457200" lvl="0" indent="-323850" algn="l" rtl="0">
              <a:lnSpc>
                <a:spcPct val="115000"/>
              </a:lnSpc>
              <a:spcBef>
                <a:spcPts val="1000"/>
              </a:spcBef>
              <a:spcAft>
                <a:spcPts val="0"/>
              </a:spcAft>
              <a:buSzPts val="1500"/>
              <a:buChar char="●"/>
            </a:pPr>
            <a:r>
              <a:rPr lang="en-US" sz="1000" dirty="0"/>
              <a:t>The RMSE for Item-Item Similarity-based Collaborative Filtering of the </a:t>
            </a:r>
            <a:r>
              <a:rPr lang="en-US" sz="1000" dirty="0" err="1"/>
              <a:t>KNNBasic</a:t>
            </a:r>
            <a:r>
              <a:rPr lang="en-US" sz="1000" dirty="0"/>
              <a:t> algorithm is 0.995 which is better than the untuned model user-user Similarity Model. 83.8% of the recommended items are relevant and Out of all the relevant items, 84.5% of the them are recommended, according to the mode.</a:t>
            </a:r>
          </a:p>
          <a:p>
            <a:pPr marL="457200" lvl="0" indent="-323850" algn="l" rtl="0">
              <a:lnSpc>
                <a:spcPct val="115000"/>
              </a:lnSpc>
              <a:spcBef>
                <a:spcPts val="1000"/>
              </a:spcBef>
              <a:spcAft>
                <a:spcPts val="0"/>
              </a:spcAft>
              <a:buSzPts val="1500"/>
              <a:buChar char="●"/>
            </a:pPr>
            <a:r>
              <a:rPr lang="en-US" sz="1000" dirty="0"/>
              <a:t>The predicted rating of 4.27 is relatively close to the true rating of 5.00  for </a:t>
            </a:r>
            <a:r>
              <a:rPr lang="en-US" sz="1000" dirty="0" err="1"/>
              <a:t>userId</a:t>
            </a:r>
            <a:r>
              <a:rPr lang="en-US" sz="1000" dirty="0"/>
              <a:t>=‘A3LDPF5FMB782Z’ and </a:t>
            </a:r>
            <a:r>
              <a:rPr lang="en-US" sz="1000" dirty="0" err="1"/>
              <a:t>prod_id</a:t>
            </a:r>
            <a:r>
              <a:rPr lang="en-US" sz="1000" dirty="0"/>
              <a:t>=‘1400501466’ . This suggests that the model is capturing some of the user's preferences for this item.</a:t>
            </a:r>
          </a:p>
          <a:p>
            <a:pPr marL="457200" lvl="0" indent="-323850" algn="l" rtl="0">
              <a:lnSpc>
                <a:spcPct val="115000"/>
              </a:lnSpc>
              <a:spcBef>
                <a:spcPts val="1000"/>
              </a:spcBef>
              <a:spcAft>
                <a:spcPts val="0"/>
              </a:spcAft>
              <a:buSzPts val="1500"/>
              <a:buChar char="●"/>
            </a:pPr>
            <a:r>
              <a:rPr lang="en-US" sz="1000" dirty="0"/>
              <a:t>The model was unable predict the rating for </a:t>
            </a:r>
            <a:r>
              <a:rPr lang="en-US" sz="1000" dirty="0" err="1"/>
              <a:t>userId</a:t>
            </a:r>
            <a:r>
              <a:rPr lang="en-US" sz="1000" dirty="0"/>
              <a:t>=‘A34BZM6S9L7QI4’ and </a:t>
            </a:r>
            <a:r>
              <a:rPr lang="en-US" sz="1000" dirty="0" err="1"/>
              <a:t>prod_id</a:t>
            </a:r>
            <a:r>
              <a:rPr lang="en-US" sz="1000" dirty="0"/>
              <a:t>=‘1400501466’ because it couldn't find the user-item pair in the training dataset. It may be due to insufficient information to make accurate recommendations.</a:t>
            </a:r>
          </a:p>
        </p:txBody>
      </p:sp>
      <p:sp>
        <p:nvSpPr>
          <p:cNvPr id="143" name="Google Shape;143;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Item-Item Similarity-based Model</a:t>
            </a:r>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CD350E4A-E261-7092-1C91-1C4A3F837DEF}"/>
            </a:ext>
          </a:extLst>
        </p:cNvPr>
        <p:cNvGrpSpPr/>
        <p:nvPr/>
      </p:nvGrpSpPr>
      <p:grpSpPr>
        <a:xfrm>
          <a:off x="0" y="0"/>
          <a:ext cx="0" cy="0"/>
          <a:chOff x="0" y="0"/>
          <a:chExt cx="0" cy="0"/>
        </a:xfrm>
      </p:grpSpPr>
      <p:sp>
        <p:nvSpPr>
          <p:cNvPr id="142" name="Google Shape;142;p29">
            <a:extLst>
              <a:ext uri="{FF2B5EF4-FFF2-40B4-BE49-F238E27FC236}">
                <a16:creationId xmlns:a16="http://schemas.microsoft.com/office/drawing/2014/main" id="{C4BB0F3A-81D0-70DE-6A4D-85A5ACD31E08}"/>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000"/>
              </a:spcBef>
              <a:spcAft>
                <a:spcPts val="0"/>
              </a:spcAft>
              <a:buSzPts val="1500"/>
              <a:buChar char="●"/>
            </a:pPr>
            <a:r>
              <a:rPr lang="en-US" sz="1000" dirty="0"/>
              <a:t>Item-Item Similarity-based - tuned hyperparameter model</a:t>
            </a:r>
            <a:endParaRPr lang="en-US" sz="800" dirty="0"/>
          </a:p>
          <a:p>
            <a:pPr lvl="1" indent="-323850">
              <a:spcBef>
                <a:spcPts val="1000"/>
              </a:spcBef>
              <a:buSzPts val="1500"/>
              <a:buFont typeface="Nunito"/>
              <a:buChar char="●"/>
            </a:pPr>
            <a:r>
              <a:rPr lang="en-US" sz="800" dirty="0"/>
              <a:t>RMSE: 0.9615</a:t>
            </a:r>
          </a:p>
          <a:p>
            <a:pPr lvl="1" indent="-323850">
              <a:spcBef>
                <a:spcPts val="1000"/>
              </a:spcBef>
              <a:buSzPts val="1500"/>
              <a:buChar char="●"/>
            </a:pPr>
            <a:r>
              <a:rPr lang="en-US" sz="800" dirty="0"/>
              <a:t>Precision:  0.835</a:t>
            </a:r>
          </a:p>
          <a:p>
            <a:pPr lvl="1" indent="-323850">
              <a:spcBef>
                <a:spcPts val="1000"/>
              </a:spcBef>
              <a:buSzPts val="1500"/>
              <a:buChar char="●"/>
            </a:pPr>
            <a:r>
              <a:rPr lang="en-US" sz="800" dirty="0"/>
              <a:t>Recall:  0.878</a:t>
            </a:r>
          </a:p>
          <a:p>
            <a:pPr lvl="1" indent="-323850">
              <a:spcBef>
                <a:spcPts val="1000"/>
              </a:spcBef>
              <a:buSzPts val="1500"/>
              <a:buChar char="●"/>
            </a:pPr>
            <a:r>
              <a:rPr lang="en-US" sz="800" dirty="0"/>
              <a:t>F_1 score:  0.856</a:t>
            </a:r>
          </a:p>
          <a:p>
            <a:pPr marL="457200" lvl="0" indent="-323850" algn="l" rtl="0">
              <a:lnSpc>
                <a:spcPct val="115000"/>
              </a:lnSpc>
              <a:spcBef>
                <a:spcPts val="1000"/>
              </a:spcBef>
              <a:spcAft>
                <a:spcPts val="0"/>
              </a:spcAft>
              <a:buSzPts val="1500"/>
              <a:buChar char="●"/>
            </a:pPr>
            <a:r>
              <a:rPr lang="en-US" sz="1000" dirty="0"/>
              <a:t>The RMSE after tuning hyperparameters for the Item-Item KNN Basic algorithm decreased to 0.96 which is an improvement from the untuned model. The precision has comparatively the same at 0.835 and the recall has increased to 0.878 along with an increase in the F1 Score to 0.856. This indicates that the tuning of the hyperparameter has resulted in a better model. 83.5% of the recommended items are relevant and Out of all the relevant items, 87.8% of the them are recommended, according to the mode.</a:t>
            </a:r>
          </a:p>
          <a:p>
            <a:pPr marL="457200" lvl="0" indent="-323850" algn="l" rtl="0">
              <a:lnSpc>
                <a:spcPct val="115000"/>
              </a:lnSpc>
              <a:spcBef>
                <a:spcPts val="1000"/>
              </a:spcBef>
              <a:spcAft>
                <a:spcPts val="0"/>
              </a:spcAft>
              <a:buSzPts val="1500"/>
              <a:buChar char="●"/>
            </a:pPr>
            <a:r>
              <a:rPr lang="en-US" sz="1000" dirty="0"/>
              <a:t>While not perfectly accurate, the predicted rating of 4.27 is relatively close to the true rating of 5.00 for user = ‘A3LDPF5FMB782Z’. This suggests that the model is capturing some of the user's preferences for this item.</a:t>
            </a:r>
          </a:p>
          <a:p>
            <a:pPr marL="457200" lvl="0" indent="-323850" algn="l" rtl="0">
              <a:lnSpc>
                <a:spcPct val="115000"/>
              </a:lnSpc>
              <a:spcBef>
                <a:spcPts val="1000"/>
              </a:spcBef>
              <a:spcAft>
                <a:spcPts val="0"/>
              </a:spcAft>
              <a:buSzPts val="1500"/>
              <a:buChar char="●"/>
            </a:pPr>
            <a:r>
              <a:rPr lang="en-US" sz="1000" dirty="0"/>
              <a:t>The model was not able to predict the rating accurately for ‘A34BZM6S9L7QI4’ as there are not enough neighbors.</a:t>
            </a:r>
          </a:p>
        </p:txBody>
      </p:sp>
      <p:sp>
        <p:nvSpPr>
          <p:cNvPr id="143" name="Google Shape;143;p29">
            <a:extLst>
              <a:ext uri="{FF2B5EF4-FFF2-40B4-BE49-F238E27FC236}">
                <a16:creationId xmlns:a16="http://schemas.microsoft.com/office/drawing/2014/main" id="{742FA7F6-59D5-2240-DCB1-3C588B400CB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Item-Item Similarity-based Model</a:t>
            </a:r>
            <a:endParaRPr>
              <a:solidFill>
                <a:schemeClr val="lt2"/>
              </a:solidFill>
            </a:endParaRPr>
          </a:p>
        </p:txBody>
      </p:sp>
    </p:spTree>
    <p:extLst>
      <p:ext uri="{BB962C8B-B14F-4D97-AF65-F5344CB8AC3E}">
        <p14:creationId xmlns:p14="http://schemas.microsoft.com/office/powerpoint/2010/main" val="406311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000" dirty="0"/>
              <a:t>Singular Value Decomposition (SVD): </a:t>
            </a:r>
            <a:r>
              <a:rPr lang="en-US" sz="800" dirty="0"/>
              <a:t>SVD is used to compute the latent features from the user-item matrix. But SVD does not work when we miss values in the user-item matrix.</a:t>
            </a:r>
          </a:p>
          <a:p>
            <a:pPr lvl="1" indent="-317500">
              <a:spcBef>
                <a:spcPts val="1000"/>
              </a:spcBef>
              <a:buClr>
                <a:srgbClr val="000000"/>
              </a:buClr>
              <a:buSzPts val="1400"/>
              <a:buChar char="●"/>
            </a:pPr>
            <a:r>
              <a:rPr lang="en-US" sz="800" dirty="0"/>
              <a:t>RMSE: 0.8882</a:t>
            </a:r>
          </a:p>
          <a:p>
            <a:pPr lvl="1" indent="-317500">
              <a:spcBef>
                <a:spcPts val="1000"/>
              </a:spcBef>
              <a:buClr>
                <a:srgbClr val="000000"/>
              </a:buClr>
              <a:buSzPts val="1400"/>
              <a:buChar char="●"/>
            </a:pPr>
            <a:r>
              <a:rPr lang="en-US" sz="800" dirty="0"/>
              <a:t>Precision:  0.853</a:t>
            </a:r>
          </a:p>
          <a:p>
            <a:pPr lvl="1" indent="-317500">
              <a:spcBef>
                <a:spcPts val="1000"/>
              </a:spcBef>
              <a:buClr>
                <a:srgbClr val="000000"/>
              </a:buClr>
              <a:buSzPts val="1400"/>
              <a:buChar char="●"/>
            </a:pPr>
            <a:r>
              <a:rPr lang="en-US" sz="800" dirty="0"/>
              <a:t>Recall:  0.88</a:t>
            </a:r>
          </a:p>
          <a:p>
            <a:pPr lvl="1" indent="-317500">
              <a:spcBef>
                <a:spcPts val="1000"/>
              </a:spcBef>
              <a:buClr>
                <a:srgbClr val="000000"/>
              </a:buClr>
              <a:buSzPts val="1400"/>
              <a:buChar char="●"/>
            </a:pPr>
            <a:r>
              <a:rPr lang="en-US" sz="800" dirty="0"/>
              <a:t>F_1 score:  0.866</a:t>
            </a:r>
          </a:p>
          <a:p>
            <a:pPr marL="457200" lvl="0" indent="-317500" algn="l" rtl="0">
              <a:lnSpc>
                <a:spcPct val="115000"/>
              </a:lnSpc>
              <a:spcBef>
                <a:spcPts val="1000"/>
              </a:spcBef>
              <a:spcAft>
                <a:spcPts val="0"/>
              </a:spcAft>
              <a:buClr>
                <a:srgbClr val="000000"/>
              </a:buClr>
              <a:buSzPts val="1400"/>
              <a:buChar char="●"/>
            </a:pPr>
            <a:r>
              <a:rPr lang="en-US" sz="1000" dirty="0"/>
              <a:t>The root mean square error is 0.88 which indicates that our model is off by about 0.88 rating point. The precision is 0.85 and recall is 0.88 which means that 85% recommendation were correct and out of all the relevant items the model recommended 88% of them. The F1 score is 0.86 which indicating that the model is able to recommend relevant items.</a:t>
            </a:r>
          </a:p>
          <a:p>
            <a:pPr marL="457200" lvl="0" indent="-317500" algn="l" rtl="0">
              <a:lnSpc>
                <a:spcPct val="115000"/>
              </a:lnSpc>
              <a:spcBef>
                <a:spcPts val="1000"/>
              </a:spcBef>
              <a:spcAft>
                <a:spcPts val="0"/>
              </a:spcAft>
              <a:buClr>
                <a:srgbClr val="000000"/>
              </a:buClr>
              <a:buSzPts val="1400"/>
              <a:buChar char="●"/>
            </a:pPr>
            <a:r>
              <a:rPr lang="en-US" sz="1000" dirty="0"/>
              <a:t>For a user with </a:t>
            </a:r>
            <a:r>
              <a:rPr lang="en-US" sz="1000" dirty="0" err="1"/>
              <a:t>userId</a:t>
            </a:r>
            <a:r>
              <a:rPr lang="en-US" sz="1000" dirty="0"/>
              <a:t> = "A3LDPF5FMB782Z" and </a:t>
            </a:r>
            <a:r>
              <a:rPr lang="en-US" sz="1000" dirty="0" err="1"/>
              <a:t>prod_id</a:t>
            </a:r>
            <a:r>
              <a:rPr lang="en-US" sz="1000" dirty="0"/>
              <a:t> = "1400501466, The true rating is 5 and the model's estimated rating is 4.08. The model is off by 0.92 rating points. </a:t>
            </a:r>
          </a:p>
          <a:p>
            <a:pPr marL="457200" lvl="0" indent="-317500" algn="l" rtl="0">
              <a:lnSpc>
                <a:spcPct val="115000"/>
              </a:lnSpc>
              <a:spcBef>
                <a:spcPts val="1000"/>
              </a:spcBef>
              <a:spcAft>
                <a:spcPts val="0"/>
              </a:spcAft>
              <a:buClr>
                <a:srgbClr val="000000"/>
              </a:buClr>
              <a:buSzPts val="1400"/>
              <a:buChar char="●"/>
            </a:pPr>
            <a:r>
              <a:rPr lang="en-US" sz="1000" dirty="0"/>
              <a:t>The model has estimated the rating of 4.4 for </a:t>
            </a:r>
            <a:r>
              <a:rPr lang="en-US" sz="1000" dirty="0" err="1"/>
              <a:t>userId</a:t>
            </a:r>
            <a:r>
              <a:rPr lang="en-US" sz="1000" dirty="0"/>
              <a:t>=“A34BZM6S9L7QI4” and </a:t>
            </a:r>
            <a:r>
              <a:rPr lang="en-US" sz="1000" dirty="0" err="1"/>
              <a:t>product_id</a:t>
            </a:r>
            <a:r>
              <a:rPr lang="en-US" sz="1000" dirty="0"/>
              <a:t> = “1400501466”.</a:t>
            </a:r>
            <a:endParaRPr sz="1000" dirty="0"/>
          </a:p>
        </p:txBody>
      </p:sp>
      <p:sp>
        <p:nvSpPr>
          <p:cNvPr id="149" name="Google Shape;149;p3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Matrix Factorization based Model</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518CE73D-A190-5D01-F6E1-57EC27E977A1}"/>
            </a:ext>
          </a:extLst>
        </p:cNvPr>
        <p:cNvGrpSpPr/>
        <p:nvPr/>
      </p:nvGrpSpPr>
      <p:grpSpPr>
        <a:xfrm>
          <a:off x="0" y="0"/>
          <a:ext cx="0" cy="0"/>
          <a:chOff x="0" y="0"/>
          <a:chExt cx="0" cy="0"/>
        </a:xfrm>
      </p:grpSpPr>
      <p:sp>
        <p:nvSpPr>
          <p:cNvPr id="148" name="Google Shape;148;p30">
            <a:extLst>
              <a:ext uri="{FF2B5EF4-FFF2-40B4-BE49-F238E27FC236}">
                <a16:creationId xmlns:a16="http://schemas.microsoft.com/office/drawing/2014/main" id="{967C7D3E-708C-E435-F764-CBEAB81B2BD9}"/>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800" dirty="0"/>
              <a:t>We will be tuning only three hyperparameters:</a:t>
            </a:r>
          </a:p>
          <a:p>
            <a:pPr lvl="1" indent="-317500">
              <a:spcBef>
                <a:spcPts val="1000"/>
              </a:spcBef>
              <a:buClr>
                <a:srgbClr val="000000"/>
              </a:buClr>
              <a:buSzPts val="1400"/>
              <a:buChar char="●"/>
            </a:pPr>
            <a:r>
              <a:rPr lang="en-US" sz="800" dirty="0" err="1"/>
              <a:t>n_epochs</a:t>
            </a:r>
            <a:r>
              <a:rPr lang="en-US" sz="800" dirty="0"/>
              <a:t>: The number of iterations of the SGD algorithm.</a:t>
            </a:r>
          </a:p>
          <a:p>
            <a:pPr lvl="1" indent="-317500">
              <a:spcBef>
                <a:spcPts val="1000"/>
              </a:spcBef>
              <a:buClr>
                <a:srgbClr val="000000"/>
              </a:buClr>
              <a:buSzPts val="1400"/>
              <a:buChar char="●"/>
            </a:pPr>
            <a:r>
              <a:rPr lang="en-US" sz="800" dirty="0" err="1"/>
              <a:t>lr_all</a:t>
            </a:r>
            <a:r>
              <a:rPr lang="en-US" sz="800" dirty="0"/>
              <a:t>: The learning rate for all parameters.</a:t>
            </a:r>
          </a:p>
          <a:p>
            <a:pPr lvl="1" indent="-317500">
              <a:spcBef>
                <a:spcPts val="1000"/>
              </a:spcBef>
              <a:buClr>
                <a:srgbClr val="000000"/>
              </a:buClr>
              <a:buSzPts val="1400"/>
              <a:buChar char="●"/>
            </a:pPr>
            <a:r>
              <a:rPr lang="en-US" sz="800" dirty="0" err="1"/>
              <a:t>reg_all</a:t>
            </a:r>
            <a:r>
              <a:rPr lang="en-US" sz="800" dirty="0"/>
              <a:t>: The regularization term for all parameters.</a:t>
            </a:r>
          </a:p>
          <a:p>
            <a:pPr indent="-317500">
              <a:spcBef>
                <a:spcPts val="1000"/>
              </a:spcBef>
              <a:buClr>
                <a:srgbClr val="000000"/>
              </a:buClr>
              <a:buSzPts val="1400"/>
            </a:pPr>
            <a:r>
              <a:rPr lang="en-US" sz="800" dirty="0"/>
              <a:t>Singular Value Decomposition (SVD): </a:t>
            </a:r>
          </a:p>
          <a:p>
            <a:pPr lvl="1" indent="-317500">
              <a:spcBef>
                <a:spcPts val="1000"/>
              </a:spcBef>
              <a:buClr>
                <a:srgbClr val="000000"/>
              </a:buClr>
              <a:buSzPts val="1400"/>
            </a:pPr>
            <a:r>
              <a:rPr lang="en-US" sz="800" dirty="0"/>
              <a:t>RMSE: 0.8882</a:t>
            </a:r>
          </a:p>
          <a:p>
            <a:pPr lvl="1" indent="-317500">
              <a:spcBef>
                <a:spcPts val="1000"/>
              </a:spcBef>
              <a:buClr>
                <a:srgbClr val="000000"/>
              </a:buClr>
              <a:buSzPts val="1400"/>
            </a:pPr>
            <a:r>
              <a:rPr lang="en-US" sz="800" dirty="0"/>
              <a:t>Precision:  0.853</a:t>
            </a:r>
          </a:p>
          <a:p>
            <a:pPr lvl="1" indent="-317500">
              <a:spcBef>
                <a:spcPts val="1000"/>
              </a:spcBef>
              <a:buClr>
                <a:srgbClr val="000000"/>
              </a:buClr>
              <a:buSzPts val="1400"/>
            </a:pPr>
            <a:r>
              <a:rPr lang="en-US" sz="800" dirty="0"/>
              <a:t>Recall:  0.88</a:t>
            </a:r>
          </a:p>
          <a:p>
            <a:pPr lvl="1" indent="-317500">
              <a:spcBef>
                <a:spcPts val="1000"/>
              </a:spcBef>
              <a:buClr>
                <a:srgbClr val="000000"/>
              </a:buClr>
              <a:buSzPts val="1400"/>
            </a:pPr>
            <a:r>
              <a:rPr lang="en-US" sz="800" dirty="0"/>
              <a:t>F_1 score:  0.866</a:t>
            </a:r>
          </a:p>
          <a:p>
            <a:pPr indent="-317500">
              <a:spcBef>
                <a:spcPts val="1000"/>
              </a:spcBef>
              <a:buClr>
                <a:srgbClr val="000000"/>
              </a:buClr>
              <a:buSzPts val="1400"/>
            </a:pPr>
            <a:r>
              <a:rPr lang="en-US" sz="1000" dirty="0"/>
              <a:t>The root mean square error is 0.88 which indicates that our model is off by about 0.88 rating point. The precision is 0.85 and recall is 0.88 which means that 85% recommendation were correct and out of all the relevant items the model recommended 88% of them. The F1 score is 0.86 which indicating that the model is able to recommend relevant items.</a:t>
            </a:r>
          </a:p>
          <a:p>
            <a:pPr marL="457200" lvl="0" indent="-317500" algn="l" rtl="0">
              <a:lnSpc>
                <a:spcPct val="115000"/>
              </a:lnSpc>
              <a:spcBef>
                <a:spcPts val="1000"/>
              </a:spcBef>
              <a:spcAft>
                <a:spcPts val="0"/>
              </a:spcAft>
              <a:buClr>
                <a:srgbClr val="000000"/>
              </a:buClr>
              <a:buSzPts val="1400"/>
              <a:buChar char="●"/>
            </a:pPr>
            <a:r>
              <a:rPr lang="en-US" sz="1000" dirty="0"/>
              <a:t>The model predicted an estimated rating of 4.08 for </a:t>
            </a:r>
            <a:r>
              <a:rPr lang="en-US" sz="1000" dirty="0" err="1"/>
              <a:t>userId</a:t>
            </a:r>
            <a:r>
              <a:rPr lang="en-US" sz="1000" dirty="0"/>
              <a:t>=‘A3LDPF5FMB782Z’ and 4.40 for </a:t>
            </a:r>
            <a:r>
              <a:rPr lang="en-US" sz="1000" dirty="0" err="1"/>
              <a:t>userId</a:t>
            </a:r>
            <a:r>
              <a:rPr lang="en-US" sz="1000" dirty="0"/>
              <a:t> = ‘A34BZM6S9L7QI4’ for </a:t>
            </a:r>
            <a:r>
              <a:rPr lang="en-US" sz="1000" dirty="0" err="1"/>
              <a:t>prod_id</a:t>
            </a:r>
            <a:r>
              <a:rPr lang="en-US" sz="1000" dirty="0"/>
              <a:t>=‘1400501466’. ‘A34BZM6S9L7QI4’ is off by 0.92 rating points as the true rating is 5.00.</a:t>
            </a:r>
          </a:p>
        </p:txBody>
      </p:sp>
      <p:sp>
        <p:nvSpPr>
          <p:cNvPr id="149" name="Google Shape;149;p30">
            <a:extLst>
              <a:ext uri="{FF2B5EF4-FFF2-40B4-BE49-F238E27FC236}">
                <a16:creationId xmlns:a16="http://schemas.microsoft.com/office/drawing/2014/main" id="{A8DEC45F-0DD1-C6EB-F487-EF9AE6DEEC69}"/>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Matrix Factorization based Model</a:t>
            </a:r>
            <a:endParaRPr>
              <a:solidFill>
                <a:schemeClr val="lt2"/>
              </a:solidFill>
            </a:endParaRPr>
          </a:p>
        </p:txBody>
      </p:sp>
    </p:spTree>
    <p:extLst>
      <p:ext uri="{BB962C8B-B14F-4D97-AF65-F5344CB8AC3E}">
        <p14:creationId xmlns:p14="http://schemas.microsoft.com/office/powerpoint/2010/main" val="34294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70291CD4-EBE3-4B00-0313-6A1D21E3D335}"/>
            </a:ext>
          </a:extLst>
        </p:cNvPr>
        <p:cNvGrpSpPr/>
        <p:nvPr/>
      </p:nvGrpSpPr>
      <p:grpSpPr>
        <a:xfrm>
          <a:off x="0" y="0"/>
          <a:ext cx="0" cy="0"/>
          <a:chOff x="0" y="0"/>
          <a:chExt cx="0" cy="0"/>
        </a:xfrm>
      </p:grpSpPr>
      <p:sp>
        <p:nvSpPr>
          <p:cNvPr id="154" name="Google Shape;154;p31">
            <a:extLst>
              <a:ext uri="{FF2B5EF4-FFF2-40B4-BE49-F238E27FC236}">
                <a16:creationId xmlns:a16="http://schemas.microsoft.com/office/drawing/2014/main" id="{C2714D2C-952E-9CB3-1E7C-D2CF632E7F9F}"/>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endParaRPr lang="en-US" sz="1000" dirty="0"/>
          </a:p>
          <a:p>
            <a:pPr marL="457200" lvl="0" indent="-317500" algn="l" rtl="0">
              <a:lnSpc>
                <a:spcPct val="115000"/>
              </a:lnSpc>
              <a:spcBef>
                <a:spcPts val="1000"/>
              </a:spcBef>
              <a:spcAft>
                <a:spcPts val="0"/>
              </a:spcAft>
              <a:buClr>
                <a:srgbClr val="000000"/>
              </a:buClr>
              <a:buSzPts val="1400"/>
              <a:buChar char="●"/>
            </a:pPr>
            <a:endParaRPr lang="en-US" sz="1000" dirty="0"/>
          </a:p>
          <a:p>
            <a:pPr marL="457200" lvl="0" indent="-317500" algn="l" rtl="0">
              <a:lnSpc>
                <a:spcPct val="115000"/>
              </a:lnSpc>
              <a:spcBef>
                <a:spcPts val="1000"/>
              </a:spcBef>
              <a:spcAft>
                <a:spcPts val="0"/>
              </a:spcAft>
              <a:buClr>
                <a:srgbClr val="000000"/>
              </a:buClr>
              <a:buSzPts val="1400"/>
              <a:buChar char="●"/>
            </a:pPr>
            <a:endParaRPr lang="en-US" sz="1000" dirty="0"/>
          </a:p>
          <a:p>
            <a:pPr marL="457200" lvl="0" indent="-317500" algn="l" rtl="0">
              <a:lnSpc>
                <a:spcPct val="115000"/>
              </a:lnSpc>
              <a:spcBef>
                <a:spcPts val="1000"/>
              </a:spcBef>
              <a:spcAft>
                <a:spcPts val="0"/>
              </a:spcAft>
              <a:buClr>
                <a:srgbClr val="000000"/>
              </a:buClr>
              <a:buSzPts val="1400"/>
              <a:buChar char="●"/>
            </a:pPr>
            <a:endParaRPr lang="en-US" sz="1000" dirty="0"/>
          </a:p>
          <a:p>
            <a:pPr marL="457200" lvl="0" indent="-317500" algn="l" rtl="0">
              <a:lnSpc>
                <a:spcPct val="115000"/>
              </a:lnSpc>
              <a:spcBef>
                <a:spcPts val="1000"/>
              </a:spcBef>
              <a:spcAft>
                <a:spcPts val="0"/>
              </a:spcAft>
              <a:buClr>
                <a:srgbClr val="000000"/>
              </a:buClr>
              <a:buSzPts val="1400"/>
              <a:buChar char="●"/>
            </a:pPr>
            <a:endParaRPr lang="en-US" sz="1000" dirty="0"/>
          </a:p>
          <a:p>
            <a:pPr marL="457200" lvl="0" indent="-317500" algn="l" rtl="0">
              <a:lnSpc>
                <a:spcPct val="115000"/>
              </a:lnSpc>
              <a:spcBef>
                <a:spcPts val="1000"/>
              </a:spcBef>
              <a:spcAft>
                <a:spcPts val="0"/>
              </a:spcAft>
              <a:buClr>
                <a:srgbClr val="000000"/>
              </a:buClr>
              <a:buSzPts val="1400"/>
              <a:buChar char="●"/>
            </a:pPr>
            <a:r>
              <a:rPr lang="en-US" sz="1000" dirty="0"/>
              <a:t>Model Performance: Both User-based Collaborative Filtering and Matrix Factorization-based methods (using SVD) were explored for building the recommendation system. </a:t>
            </a:r>
            <a:r>
              <a:rPr lang="en-US" sz="1000" b="1" dirty="0"/>
              <a:t>User-User Similarity Based - tuned hyperparameter </a:t>
            </a:r>
            <a:r>
              <a:rPr lang="en-US" sz="1000" dirty="0"/>
              <a:t>model</a:t>
            </a:r>
            <a:r>
              <a:rPr lang="en-US" sz="1000" b="1" dirty="0"/>
              <a:t> </a:t>
            </a:r>
            <a:r>
              <a:rPr lang="en-US" sz="1000" dirty="0"/>
              <a:t>demonstrated reasonable performance in predicting user ratings for products.</a:t>
            </a:r>
          </a:p>
          <a:p>
            <a:pPr marL="457200" lvl="0" indent="-317500" algn="l" rtl="0">
              <a:lnSpc>
                <a:spcPct val="115000"/>
              </a:lnSpc>
              <a:spcBef>
                <a:spcPts val="1000"/>
              </a:spcBef>
              <a:spcAft>
                <a:spcPts val="0"/>
              </a:spcAft>
              <a:buClr>
                <a:srgbClr val="000000"/>
              </a:buClr>
              <a:buSzPts val="1400"/>
              <a:buChar char="●"/>
            </a:pPr>
            <a:r>
              <a:rPr lang="en-US" sz="1000" dirty="0"/>
              <a:t>Hyperparameter Tuning: Grid search cross-validation was used to optimize the hyperparameters for both KNN-based and SVD-based models. This tuning process led to improvements in prediction accuracy, as indicated by lower RMSE values and higher precision and recall scores.</a:t>
            </a:r>
          </a:p>
          <a:p>
            <a:pPr marL="457200" lvl="0" indent="-317500" algn="l" rtl="0">
              <a:lnSpc>
                <a:spcPct val="115000"/>
              </a:lnSpc>
              <a:spcBef>
                <a:spcPts val="1000"/>
              </a:spcBef>
              <a:spcAft>
                <a:spcPts val="0"/>
              </a:spcAft>
              <a:buClr>
                <a:srgbClr val="000000"/>
              </a:buClr>
              <a:buSzPts val="1400"/>
              <a:buChar char="●"/>
            </a:pPr>
            <a:r>
              <a:rPr lang="en-US" sz="1000" dirty="0"/>
              <a:t>Recommendation Quality: Overall, the optimized recommendation models demonstrated the ability to provide relevant product suggestions to users, with a good balance between precision and recall.</a:t>
            </a:r>
          </a:p>
          <a:p>
            <a:pPr marL="457200" lvl="0" indent="-317500" algn="l" rtl="0">
              <a:lnSpc>
                <a:spcPct val="115000"/>
              </a:lnSpc>
              <a:spcBef>
                <a:spcPts val="1000"/>
              </a:spcBef>
              <a:spcAft>
                <a:spcPts val="0"/>
              </a:spcAft>
              <a:buClr>
                <a:srgbClr val="000000"/>
              </a:buClr>
              <a:buSzPts val="1400"/>
              <a:buChar char="●"/>
            </a:pPr>
            <a:r>
              <a:rPr lang="en-US" sz="1000" dirty="0"/>
              <a:t>Cold Start Problem: The cold start problem, where predictions are difficult for new users or items with limited interaction history, was identified as a challenge. While the models performed well for users and items with sufficient data, predictions for cold start scenarios were less reliable.	</a:t>
            </a:r>
            <a:endParaRPr lang="en-US" dirty="0"/>
          </a:p>
        </p:txBody>
      </p:sp>
      <p:sp>
        <p:nvSpPr>
          <p:cNvPr id="155" name="Google Shape;155;p31">
            <a:extLst>
              <a:ext uri="{FF2B5EF4-FFF2-40B4-BE49-F238E27FC236}">
                <a16:creationId xmlns:a16="http://schemas.microsoft.com/office/drawing/2014/main" id="{2603BA6B-A6B8-E787-7467-D1EB39A31A9D}"/>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rPr>
              <a:t>Conclusion</a:t>
            </a:r>
            <a:endParaRPr dirty="0">
              <a:solidFill>
                <a:schemeClr val="lt2"/>
              </a:solidFill>
            </a:endParaRPr>
          </a:p>
        </p:txBody>
      </p:sp>
      <p:graphicFrame>
        <p:nvGraphicFramePr>
          <p:cNvPr id="3" name="Table 2">
            <a:extLst>
              <a:ext uri="{FF2B5EF4-FFF2-40B4-BE49-F238E27FC236}">
                <a16:creationId xmlns:a16="http://schemas.microsoft.com/office/drawing/2014/main" id="{C3E7518C-DF04-392F-3FED-839147CB82F3}"/>
              </a:ext>
            </a:extLst>
          </p:cNvPr>
          <p:cNvGraphicFramePr>
            <a:graphicFrameLocks noGrp="1"/>
          </p:cNvGraphicFramePr>
          <p:nvPr>
            <p:extLst>
              <p:ext uri="{D42A27DB-BD31-4B8C-83A1-F6EECF244321}">
                <p14:modId xmlns:p14="http://schemas.microsoft.com/office/powerpoint/2010/main" val="2278089113"/>
              </p:ext>
            </p:extLst>
          </p:nvPr>
        </p:nvGraphicFramePr>
        <p:xfrm>
          <a:off x="419457" y="861975"/>
          <a:ext cx="8195985" cy="1634800"/>
        </p:xfrm>
        <a:graphic>
          <a:graphicData uri="http://schemas.openxmlformats.org/drawingml/2006/table">
            <a:tbl>
              <a:tblPr firstRow="1" bandRow="1">
                <a:tableStyleId>{50903089-1577-4541-B394-7FAC15E71DD8}</a:tableStyleId>
              </a:tblPr>
              <a:tblGrid>
                <a:gridCol w="1170855">
                  <a:extLst>
                    <a:ext uri="{9D8B030D-6E8A-4147-A177-3AD203B41FA5}">
                      <a16:colId xmlns:a16="http://schemas.microsoft.com/office/drawing/2014/main" val="2542667677"/>
                    </a:ext>
                  </a:extLst>
                </a:gridCol>
                <a:gridCol w="1170855">
                  <a:extLst>
                    <a:ext uri="{9D8B030D-6E8A-4147-A177-3AD203B41FA5}">
                      <a16:colId xmlns:a16="http://schemas.microsoft.com/office/drawing/2014/main" val="802632997"/>
                    </a:ext>
                  </a:extLst>
                </a:gridCol>
                <a:gridCol w="1170855">
                  <a:extLst>
                    <a:ext uri="{9D8B030D-6E8A-4147-A177-3AD203B41FA5}">
                      <a16:colId xmlns:a16="http://schemas.microsoft.com/office/drawing/2014/main" val="2485722163"/>
                    </a:ext>
                  </a:extLst>
                </a:gridCol>
                <a:gridCol w="1170855">
                  <a:extLst>
                    <a:ext uri="{9D8B030D-6E8A-4147-A177-3AD203B41FA5}">
                      <a16:colId xmlns:a16="http://schemas.microsoft.com/office/drawing/2014/main" val="4281533559"/>
                    </a:ext>
                  </a:extLst>
                </a:gridCol>
                <a:gridCol w="1170855">
                  <a:extLst>
                    <a:ext uri="{9D8B030D-6E8A-4147-A177-3AD203B41FA5}">
                      <a16:colId xmlns:a16="http://schemas.microsoft.com/office/drawing/2014/main" val="3964391544"/>
                    </a:ext>
                  </a:extLst>
                </a:gridCol>
                <a:gridCol w="1170855">
                  <a:extLst>
                    <a:ext uri="{9D8B030D-6E8A-4147-A177-3AD203B41FA5}">
                      <a16:colId xmlns:a16="http://schemas.microsoft.com/office/drawing/2014/main" val="2451900626"/>
                    </a:ext>
                  </a:extLst>
                </a:gridCol>
                <a:gridCol w="1170855">
                  <a:extLst>
                    <a:ext uri="{9D8B030D-6E8A-4147-A177-3AD203B41FA5}">
                      <a16:colId xmlns:a16="http://schemas.microsoft.com/office/drawing/2014/main" val="1504193264"/>
                    </a:ext>
                  </a:extLst>
                </a:gridCol>
              </a:tblGrid>
              <a:tr h="575574">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User-User Similarity Based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User-User Similarity Based - tuned hyperparameter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Item-Item Similarity-based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Item-Item Similarity-based - tuned hyperparameter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Matrix Factorization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Matrix Factorization - tuned hyperparameter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424501"/>
                  </a:ext>
                </a:extLst>
              </a:tr>
              <a:tr h="263920">
                <a:tc>
                  <a:txBody>
                    <a:bodyPr/>
                    <a:lstStyle/>
                    <a:p>
                      <a:r>
                        <a:rPr lang="en-US" sz="800"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1.0012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0.953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0.9950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0.9615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0.8882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0.8882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852199"/>
                  </a:ext>
                </a:extLst>
              </a:tr>
              <a:tr h="263920">
                <a:tc>
                  <a:txBody>
                    <a:bodyPr/>
                    <a:lstStyle/>
                    <a:p>
                      <a:r>
                        <a:rPr lang="en-US" sz="800" dirty="0"/>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634849"/>
                  </a:ext>
                </a:extLst>
              </a:tr>
              <a:tr h="263920">
                <a:tc>
                  <a:txBody>
                    <a:bodyPr/>
                    <a:lstStyle/>
                    <a:p>
                      <a:r>
                        <a:rPr lang="en-US" sz="800" dirty="0"/>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6291965"/>
                  </a:ext>
                </a:extLst>
              </a:tr>
              <a:tr h="263920">
                <a:tc>
                  <a:txBody>
                    <a:bodyPr/>
                    <a:lstStyle/>
                    <a:p>
                      <a:r>
                        <a:rPr lang="en-US" sz="800" dirty="0"/>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0.866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791021"/>
                  </a:ext>
                </a:extLst>
              </a:tr>
            </a:tbl>
          </a:graphicData>
        </a:graphic>
      </p:graphicFrame>
    </p:spTree>
    <p:extLst>
      <p:ext uri="{BB962C8B-B14F-4D97-AF65-F5344CB8AC3E}">
        <p14:creationId xmlns:p14="http://schemas.microsoft.com/office/powerpoint/2010/main" val="325882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E424B2B7-867F-9906-8998-C73B9D230334}"/>
            </a:ext>
          </a:extLst>
        </p:cNvPr>
        <p:cNvGrpSpPr/>
        <p:nvPr/>
      </p:nvGrpSpPr>
      <p:grpSpPr>
        <a:xfrm>
          <a:off x="0" y="0"/>
          <a:ext cx="0" cy="0"/>
          <a:chOff x="0" y="0"/>
          <a:chExt cx="0" cy="0"/>
        </a:xfrm>
      </p:grpSpPr>
      <p:sp>
        <p:nvSpPr>
          <p:cNvPr id="154" name="Google Shape;154;p31">
            <a:extLst>
              <a:ext uri="{FF2B5EF4-FFF2-40B4-BE49-F238E27FC236}">
                <a16:creationId xmlns:a16="http://schemas.microsoft.com/office/drawing/2014/main" id="{3D275FE9-2A85-A8FC-D8DF-4FF314A6B13A}"/>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000" dirty="0"/>
              <a:t>Hybrid Approach: We can consider exploring a hybrid approach that combines collaborative filtering with content-based filtering to mitigate the cold start problem. Content-based filtering can leverage product attributes and user preferences to make recommendations even when interaction data is sparse.</a:t>
            </a:r>
          </a:p>
          <a:p>
            <a:pPr marL="457200" lvl="0" indent="-317500" algn="l" rtl="0">
              <a:lnSpc>
                <a:spcPct val="115000"/>
              </a:lnSpc>
              <a:spcBef>
                <a:spcPts val="1000"/>
              </a:spcBef>
              <a:spcAft>
                <a:spcPts val="0"/>
              </a:spcAft>
              <a:buClr>
                <a:srgbClr val="000000"/>
              </a:buClr>
              <a:buSzPts val="1400"/>
              <a:buChar char="●"/>
            </a:pPr>
            <a:r>
              <a:rPr lang="en-US" sz="1000" dirty="0"/>
              <a:t>Data Enrichment: Enriching the dataset with additional information, such as product descriptions, categories, and user demographics, could potentially improve the accuracy of recommendations, especially for cold start scenarios.</a:t>
            </a:r>
          </a:p>
          <a:p>
            <a:pPr marL="457200" lvl="0" indent="-317500" algn="l" rtl="0">
              <a:lnSpc>
                <a:spcPct val="115000"/>
              </a:lnSpc>
              <a:spcBef>
                <a:spcPts val="1000"/>
              </a:spcBef>
              <a:spcAft>
                <a:spcPts val="0"/>
              </a:spcAft>
              <a:buClr>
                <a:srgbClr val="000000"/>
              </a:buClr>
              <a:buSzPts val="1400"/>
              <a:buChar char="●"/>
            </a:pPr>
            <a:r>
              <a:rPr lang="en-US" sz="1000" dirty="0"/>
              <a:t>Real-world Evaluation: Deploy the recommendation system in a real-world setting and gather user feedback to further assess its effectiveness and identify areas for improvement. A/B testing can be used to compare different recommendation strategies and measure their impact on user engagement and satisfaction.</a:t>
            </a:r>
            <a:endParaRPr dirty="0"/>
          </a:p>
        </p:txBody>
      </p:sp>
      <p:sp>
        <p:nvSpPr>
          <p:cNvPr id="155" name="Google Shape;155;p31">
            <a:extLst>
              <a:ext uri="{FF2B5EF4-FFF2-40B4-BE49-F238E27FC236}">
                <a16:creationId xmlns:a16="http://schemas.microsoft.com/office/drawing/2014/main" id="{020D411E-D28A-194D-3D14-603E933A00A4}"/>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rPr>
              <a:t>Recommendations</a:t>
            </a:r>
            <a:endParaRPr dirty="0">
              <a:solidFill>
                <a:schemeClr val="lt2"/>
              </a:solidFill>
            </a:endParaRPr>
          </a:p>
        </p:txBody>
      </p:sp>
    </p:spTree>
    <p:extLst>
      <p:ext uri="{BB962C8B-B14F-4D97-AF65-F5344CB8AC3E}">
        <p14:creationId xmlns:p14="http://schemas.microsoft.com/office/powerpoint/2010/main" val="758204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400">
                <a:solidFill>
                  <a:schemeClr val="dk1"/>
                </a:solidFill>
              </a:rPr>
              <a:t>Please add any other pointers or screenshots (if needed)</a:t>
            </a:r>
            <a:endParaRPr sz="1400">
              <a:solidFill>
                <a:schemeClr val="dk1"/>
              </a:solidFill>
            </a:endParaRPr>
          </a:p>
        </p:txBody>
      </p:sp>
      <p:sp>
        <p:nvSpPr>
          <p:cNvPr id="166" name="Google Shape;166;p3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Slide Header</a:t>
            </a:r>
            <a:endParaRPr>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74" name="Google Shape;174;p34"/>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Business Problem and Data Overview</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Exploratory Data Analysis</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Rank Based Model</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User-User Similarity-based Model</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Item-Item Similarity-based Model</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Matrix Factorization based Model</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Conclusion and Recommendations</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113" name="Google Shape;113;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Contents / Agenda</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100" b="1" dirty="0">
                <a:solidFill>
                  <a:srgbClr val="000000"/>
                </a:solidFill>
              </a:rPr>
              <a:t>Business Problem: </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Amazon aims to provide a personalized and engaging shopping experience for its customers. A key aspect of this is recommending relevant products that align with individual user preferences and needs.</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By suggesting products that customers are likely to be interested in, Amazon can drive sales and increase revenue. Effective recommendations can lead to higher conversion rates and customer lifetime value.</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With a vast catalog of products, it can be challenging for customers to discover items they might like. A recommendation system helps users explore new products and categories they might not have found otherwise.</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By providing a personalized and helpful shopping experience, Amazon can foster customer loyalty and retention. Satisfied customers are more likely to return for future purchases.</a:t>
            </a:r>
            <a:endParaRPr lang="en" sz="1100" dirty="0">
              <a:solidFill>
                <a:srgbClr val="000000"/>
              </a:solidFill>
            </a:endParaRPr>
          </a:p>
        </p:txBody>
      </p:sp>
      <p:sp>
        <p:nvSpPr>
          <p:cNvPr id="119" name="Google Shape;119;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Business Problem and Data Overview</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EFB780B5-AB78-8768-6AB6-387E2935456C}"/>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8D8DECCF-112E-BE52-BD29-0C502C68741B}"/>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100" b="1" dirty="0">
                <a:solidFill>
                  <a:srgbClr val="000000"/>
                </a:solidFill>
              </a:rPr>
              <a:t>What We Are Trying to Solve: </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Analyzing user data, such as past purchases, ratings, browsing history, and product interactions, to identify patterns and infer individual preferences.</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Leveraging collaborative filtering and/or content-based filtering techniques to find products that align with user preferences and are similar to items they have liked in the past.</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Evaluating Performance: Measuring the effectiveness of the recommendation system using metrics like precision, recall, F1-score, and RMSE to ensure it's making accurate and relevant recommendations.</a:t>
            </a:r>
          </a:p>
        </p:txBody>
      </p:sp>
      <p:sp>
        <p:nvSpPr>
          <p:cNvPr id="119" name="Google Shape;119;p25">
            <a:extLst>
              <a:ext uri="{FF2B5EF4-FFF2-40B4-BE49-F238E27FC236}">
                <a16:creationId xmlns:a16="http://schemas.microsoft.com/office/drawing/2014/main" id="{C39A45A2-EF92-DD3D-1025-AD0068BF353A}"/>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Business Problem and Data Overview</a:t>
            </a:r>
            <a:endParaRPr>
              <a:solidFill>
                <a:schemeClr val="lt2"/>
              </a:solidFill>
            </a:endParaRPr>
          </a:p>
        </p:txBody>
      </p:sp>
    </p:spTree>
    <p:extLst>
      <p:ext uri="{BB962C8B-B14F-4D97-AF65-F5344CB8AC3E}">
        <p14:creationId xmlns:p14="http://schemas.microsoft.com/office/powerpoint/2010/main" val="356921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5ED9E596-6B43-C249-184A-C655F702227E}"/>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78C0B35B-051C-8289-A21E-D3337B6E87B3}"/>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indent="0">
              <a:spcBef>
                <a:spcPts val="1000"/>
              </a:spcBef>
              <a:buClr>
                <a:srgbClr val="000000"/>
              </a:buClr>
              <a:buSzPts val="1400"/>
              <a:buNone/>
            </a:pPr>
            <a:r>
              <a:rPr lang="en" sz="1100" b="1" dirty="0">
                <a:solidFill>
                  <a:srgbClr val="000000"/>
                </a:solidFill>
              </a:rPr>
              <a:t>Overview of the dataset</a:t>
            </a:r>
            <a:r>
              <a:rPr lang="en-US" sz="1100" b="1" dirty="0">
                <a:solidFill>
                  <a:srgbClr val="000000"/>
                </a:solidFill>
              </a:rPr>
              <a:t>: </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Analyzing user data, such as past purchases, ratings, browsing history, and product interactions, to identify patterns and infer individual preferences.</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Leveraging collaborative filtering and/or content-based filtering techniques to find products that align with user preferences and are similar to items they have liked in the past.</a:t>
            </a:r>
          </a:p>
          <a:p>
            <a:pPr marL="457200" lvl="0" indent="-317500" algn="l" rtl="0">
              <a:lnSpc>
                <a:spcPct val="115000"/>
              </a:lnSpc>
              <a:spcBef>
                <a:spcPts val="1000"/>
              </a:spcBef>
              <a:spcAft>
                <a:spcPts val="0"/>
              </a:spcAft>
              <a:buClr>
                <a:srgbClr val="000000"/>
              </a:buClr>
              <a:buSzPts val="1400"/>
              <a:buChar char="●"/>
            </a:pPr>
            <a:r>
              <a:rPr lang="en-US" sz="1050" dirty="0">
                <a:solidFill>
                  <a:srgbClr val="000000"/>
                </a:solidFill>
              </a:rPr>
              <a:t>Evaluating Performance: Measuring the effectiveness of the recommendation system using metrics like precision, recall, F1-score, and RMSE to ensure it's making accurate and relevant recommendations.</a:t>
            </a:r>
          </a:p>
          <a:p>
            <a:pPr marL="139700" lvl="0" indent="0" algn="l" rtl="0">
              <a:lnSpc>
                <a:spcPct val="115000"/>
              </a:lnSpc>
              <a:spcBef>
                <a:spcPts val="1000"/>
              </a:spcBef>
              <a:spcAft>
                <a:spcPts val="0"/>
              </a:spcAft>
              <a:buClr>
                <a:srgbClr val="000000"/>
              </a:buClr>
              <a:buSzPts val="1400"/>
              <a:buNone/>
            </a:pPr>
            <a:r>
              <a:rPr lang="en" sz="1100" b="1" dirty="0">
                <a:solidFill>
                  <a:srgbClr val="000000"/>
                </a:solidFill>
              </a:rPr>
              <a:t>Overview of the dataset:</a:t>
            </a:r>
          </a:p>
          <a:p>
            <a:pPr marL="311150" indent="-171450">
              <a:spcBef>
                <a:spcPts val="1000"/>
              </a:spcBef>
              <a:buClr>
                <a:srgbClr val="000000"/>
              </a:buClr>
              <a:buSzPts val="1400"/>
            </a:pPr>
            <a:r>
              <a:rPr lang="en-US" sz="1000" dirty="0">
                <a:solidFill>
                  <a:srgbClr val="000000"/>
                </a:solidFill>
              </a:rPr>
              <a:t>The Amazon dataset contains the following attributes:</a:t>
            </a:r>
          </a:p>
          <a:p>
            <a:pPr marL="768350" lvl="1" indent="-171450">
              <a:spcBef>
                <a:spcPts val="1000"/>
              </a:spcBef>
              <a:buClr>
                <a:srgbClr val="000000"/>
              </a:buClr>
              <a:buSzPts val="1400"/>
            </a:pPr>
            <a:r>
              <a:rPr lang="en-US" sz="900" dirty="0" err="1">
                <a:solidFill>
                  <a:srgbClr val="000000"/>
                </a:solidFill>
              </a:rPr>
              <a:t>userId</a:t>
            </a:r>
            <a:r>
              <a:rPr lang="en-US" sz="900" dirty="0">
                <a:solidFill>
                  <a:srgbClr val="000000"/>
                </a:solidFill>
              </a:rPr>
              <a:t>: Every user identified with a unique id</a:t>
            </a:r>
          </a:p>
          <a:p>
            <a:pPr marL="768350" lvl="1" indent="-171450">
              <a:spcBef>
                <a:spcPts val="1000"/>
              </a:spcBef>
              <a:buClr>
                <a:srgbClr val="000000"/>
              </a:buClr>
              <a:buSzPts val="1400"/>
            </a:pPr>
            <a:r>
              <a:rPr lang="en-US" sz="900" dirty="0" err="1">
                <a:solidFill>
                  <a:srgbClr val="000000"/>
                </a:solidFill>
              </a:rPr>
              <a:t>productId</a:t>
            </a:r>
            <a:r>
              <a:rPr lang="en-US" sz="900" dirty="0">
                <a:solidFill>
                  <a:srgbClr val="000000"/>
                </a:solidFill>
              </a:rPr>
              <a:t>: Every product identified with a unique id</a:t>
            </a:r>
          </a:p>
          <a:p>
            <a:pPr marL="768350" lvl="1" indent="-171450">
              <a:spcBef>
                <a:spcPts val="1000"/>
              </a:spcBef>
              <a:buClr>
                <a:srgbClr val="000000"/>
              </a:buClr>
              <a:buSzPts val="1400"/>
            </a:pPr>
            <a:r>
              <a:rPr lang="en-US" sz="900" dirty="0">
                <a:solidFill>
                  <a:srgbClr val="000000"/>
                </a:solidFill>
              </a:rPr>
              <a:t>Rating: The rating of the corresponding product by the corresponding user</a:t>
            </a:r>
          </a:p>
          <a:p>
            <a:pPr marL="768350" lvl="1" indent="-171450">
              <a:spcBef>
                <a:spcPts val="1000"/>
              </a:spcBef>
              <a:buClr>
                <a:srgbClr val="000000"/>
              </a:buClr>
              <a:buSzPts val="1400"/>
            </a:pPr>
            <a:r>
              <a:rPr lang="en-US" sz="900" dirty="0">
                <a:solidFill>
                  <a:srgbClr val="000000"/>
                </a:solidFill>
              </a:rPr>
              <a:t>timestamp: Time of the rating. We will not use this column to solve the current problem</a:t>
            </a:r>
            <a:endParaRPr lang="en" sz="900" dirty="0">
              <a:solidFill>
                <a:srgbClr val="000000"/>
              </a:solidFill>
            </a:endParaRPr>
          </a:p>
          <a:p>
            <a:pPr marL="882650" lvl="1" indent="-285750">
              <a:spcBef>
                <a:spcPts val="1000"/>
              </a:spcBef>
              <a:buClr>
                <a:srgbClr val="000000"/>
              </a:buClr>
              <a:buSzPts val="1400"/>
            </a:pPr>
            <a:endParaRPr sz="11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Clr>
                <a:srgbClr val="000000"/>
              </a:buClr>
              <a:buSzPts val="1500"/>
              <a:buFont typeface="Arial"/>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p:txBody>
      </p:sp>
      <p:sp>
        <p:nvSpPr>
          <p:cNvPr id="119" name="Google Shape;119;p25">
            <a:extLst>
              <a:ext uri="{FF2B5EF4-FFF2-40B4-BE49-F238E27FC236}">
                <a16:creationId xmlns:a16="http://schemas.microsoft.com/office/drawing/2014/main" id="{E214A618-4E30-4778-6221-8D3E94CB1E5B}"/>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Business Problem and Data Overview</a:t>
            </a:r>
            <a:endParaRPr>
              <a:solidFill>
                <a:schemeClr val="lt2"/>
              </a:solidFill>
            </a:endParaRPr>
          </a:p>
        </p:txBody>
      </p:sp>
    </p:spTree>
    <p:extLst>
      <p:ext uri="{BB962C8B-B14F-4D97-AF65-F5344CB8AC3E}">
        <p14:creationId xmlns:p14="http://schemas.microsoft.com/office/powerpoint/2010/main" val="375685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Exploratory Data Analysis</a:t>
            </a:r>
            <a:endParaRPr>
              <a:solidFill>
                <a:schemeClr val="lt2"/>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000" dirty="0">
                <a:solidFill>
                  <a:srgbClr val="000000"/>
                </a:solidFill>
              </a:rPr>
              <a:t>There are 7824482 records and 3 columns in the ratings Dataset.</a:t>
            </a:r>
          </a:p>
          <a:p>
            <a:pPr marL="457200" lvl="0" indent="-317500" algn="l" rtl="0">
              <a:lnSpc>
                <a:spcPct val="115000"/>
              </a:lnSpc>
              <a:spcBef>
                <a:spcPts val="1000"/>
              </a:spcBef>
              <a:spcAft>
                <a:spcPts val="0"/>
              </a:spcAft>
              <a:buClr>
                <a:srgbClr val="000000"/>
              </a:buClr>
              <a:buSzPts val="1400"/>
              <a:buChar char="●"/>
            </a:pPr>
            <a:r>
              <a:rPr lang="en-US" sz="1000" dirty="0" err="1">
                <a:solidFill>
                  <a:srgbClr val="000000"/>
                </a:solidFill>
              </a:rPr>
              <a:t>user_id</a:t>
            </a:r>
            <a:r>
              <a:rPr lang="en-US" sz="1000" dirty="0">
                <a:solidFill>
                  <a:srgbClr val="000000"/>
                </a:solidFill>
              </a:rPr>
              <a:t>, </a:t>
            </a:r>
            <a:r>
              <a:rPr lang="en-US" sz="1000" dirty="0" err="1">
                <a:solidFill>
                  <a:srgbClr val="000000"/>
                </a:solidFill>
              </a:rPr>
              <a:t>prod_id</a:t>
            </a:r>
            <a:r>
              <a:rPr lang="en-US" sz="1000" dirty="0">
                <a:solidFill>
                  <a:srgbClr val="000000"/>
                </a:solidFill>
              </a:rPr>
              <a:t> are object and rating is float datatypes.</a:t>
            </a:r>
          </a:p>
          <a:p>
            <a:pPr marL="457200" lvl="0" indent="-317500" algn="l" rtl="0">
              <a:lnSpc>
                <a:spcPct val="115000"/>
              </a:lnSpc>
              <a:spcBef>
                <a:spcPts val="1000"/>
              </a:spcBef>
              <a:spcAft>
                <a:spcPts val="0"/>
              </a:spcAft>
              <a:buClr>
                <a:srgbClr val="000000"/>
              </a:buClr>
              <a:buSzPts val="1400"/>
              <a:buChar char="●"/>
            </a:pPr>
            <a:r>
              <a:rPr lang="en-US" sz="1000" dirty="0">
                <a:solidFill>
                  <a:srgbClr val="000000"/>
                </a:solidFill>
              </a:rPr>
              <a:t>The DataFrame does not have any null values in any of the columns</a:t>
            </a:r>
          </a:p>
          <a:p>
            <a:pPr marL="457200" lvl="0" indent="-317500" algn="l" rtl="0">
              <a:lnSpc>
                <a:spcPct val="115000"/>
              </a:lnSpc>
              <a:spcBef>
                <a:spcPts val="1000"/>
              </a:spcBef>
              <a:spcAft>
                <a:spcPts val="0"/>
              </a:spcAft>
              <a:buClr>
                <a:srgbClr val="000000"/>
              </a:buClr>
              <a:buSzPts val="1400"/>
              <a:buChar char="●"/>
            </a:pPr>
            <a:r>
              <a:rPr lang="en-US" sz="1000" dirty="0">
                <a:solidFill>
                  <a:srgbClr val="000000"/>
                </a:solidFill>
              </a:rPr>
              <a:t>There are 65290 records with a mean of 4.29, median as 5, standard deviation as 0.988 with the values ranging from 1 to 5.</a:t>
            </a:r>
          </a:p>
          <a:p>
            <a:pPr marL="457200" lvl="0" indent="-317500" algn="l" rtl="0">
              <a:lnSpc>
                <a:spcPct val="115000"/>
              </a:lnSpc>
              <a:spcBef>
                <a:spcPts val="1000"/>
              </a:spcBef>
              <a:spcAft>
                <a:spcPts val="0"/>
              </a:spcAft>
              <a:buClr>
                <a:srgbClr val="000000"/>
              </a:buClr>
              <a:buSzPts val="1400"/>
              <a:buChar char="●"/>
            </a:pPr>
            <a:r>
              <a:rPr lang="en-US" sz="1000" dirty="0">
                <a:solidFill>
                  <a:srgbClr val="000000"/>
                </a:solidFill>
              </a:rPr>
              <a:t> The majority of the data has a rating between 5.0 and 4.0.</a:t>
            </a:r>
          </a:p>
          <a:p>
            <a:pPr marL="457200" lvl="0" indent="-317500" algn="l" rtl="0">
              <a:lnSpc>
                <a:spcPct val="115000"/>
              </a:lnSpc>
              <a:spcBef>
                <a:spcPts val="1000"/>
              </a:spcBef>
              <a:spcAft>
                <a:spcPts val="0"/>
              </a:spcAft>
              <a:buClr>
                <a:srgbClr val="000000"/>
              </a:buClr>
              <a:buSzPts val="1400"/>
              <a:buChar char="●"/>
            </a:pPr>
            <a:r>
              <a:rPr lang="en-US" sz="1000" dirty="0">
                <a:solidFill>
                  <a:srgbClr val="000000"/>
                </a:solidFill>
              </a:rPr>
              <a:t>Out of the 65K records, There are 1540 unique users and 5689 unique products. </a:t>
            </a:r>
            <a:endParaRPr sz="1000" dirty="0">
              <a:solidFill>
                <a:srgbClr val="000000"/>
              </a:solidFill>
            </a:endParaRPr>
          </a:p>
        </p:txBody>
      </p:sp>
      <p:pic>
        <p:nvPicPr>
          <p:cNvPr id="1032" name="Picture 8">
            <a:extLst>
              <a:ext uri="{FF2B5EF4-FFF2-40B4-BE49-F238E27FC236}">
                <a16:creationId xmlns:a16="http://schemas.microsoft.com/office/drawing/2014/main" id="{653C4311-385E-D909-D9A9-7707E7E2E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482" y="2866671"/>
            <a:ext cx="3657600" cy="198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Rank Based Model</a:t>
            </a:r>
            <a:endParaRPr>
              <a:solidFill>
                <a:schemeClr val="lt2"/>
              </a:solidFill>
            </a:endParaRPr>
          </a:p>
        </p:txBody>
      </p:sp>
      <p:sp>
        <p:nvSpPr>
          <p:cNvPr id="131" name="Google Shape;131;p2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000" dirty="0">
                <a:solidFill>
                  <a:srgbClr val="000000"/>
                </a:solidFill>
              </a:rPr>
              <a:t>Calculated the average rating and count of ratings for each product</a:t>
            </a:r>
          </a:p>
          <a:p>
            <a:pPr marL="457200" lvl="0" indent="-317500" algn="l" rtl="0">
              <a:lnSpc>
                <a:spcPct val="115000"/>
              </a:lnSpc>
              <a:spcBef>
                <a:spcPts val="1000"/>
              </a:spcBef>
              <a:spcAft>
                <a:spcPts val="0"/>
              </a:spcAft>
              <a:buClr>
                <a:srgbClr val="000000"/>
              </a:buClr>
              <a:buSzPts val="1400"/>
              <a:buChar char="●"/>
            </a:pPr>
            <a:r>
              <a:rPr lang="en-US" sz="1000" dirty="0">
                <a:solidFill>
                  <a:srgbClr val="000000"/>
                </a:solidFill>
              </a:rPr>
              <a:t>Created a DataFrame with calculated average and count of ratings</a:t>
            </a:r>
          </a:p>
          <a:p>
            <a:pPr marL="457200" lvl="0" indent="-317500" algn="l" rtl="0">
              <a:lnSpc>
                <a:spcPct val="115000"/>
              </a:lnSpc>
              <a:spcBef>
                <a:spcPts val="1000"/>
              </a:spcBef>
              <a:spcAft>
                <a:spcPts val="0"/>
              </a:spcAft>
              <a:buClr>
                <a:srgbClr val="000000"/>
              </a:buClr>
              <a:buSzPts val="1400"/>
              <a:buChar char="●"/>
            </a:pPr>
            <a:r>
              <a:rPr lang="en-US" sz="1000" dirty="0">
                <a:solidFill>
                  <a:srgbClr val="000000"/>
                </a:solidFill>
              </a:rPr>
              <a:t>Defined a function to get the top n products based on the highest average rating and minimum interactions</a:t>
            </a:r>
          </a:p>
          <a:p>
            <a:pPr lvl="1" indent="-317500">
              <a:spcBef>
                <a:spcPts val="1000"/>
              </a:spcBef>
              <a:buClr>
                <a:srgbClr val="000000"/>
              </a:buClr>
              <a:buSzPts val="1400"/>
              <a:buChar char="●"/>
            </a:pPr>
            <a:r>
              <a:rPr lang="en-US" sz="800" dirty="0">
                <a:solidFill>
                  <a:srgbClr val="000000"/>
                </a:solidFill>
              </a:rPr>
              <a:t>Found products with minimum number of interactions</a:t>
            </a:r>
          </a:p>
          <a:p>
            <a:pPr lvl="1" indent="-317500">
              <a:spcBef>
                <a:spcPts val="1000"/>
              </a:spcBef>
              <a:buClr>
                <a:srgbClr val="000000"/>
              </a:buClr>
              <a:buSzPts val="1400"/>
              <a:buChar char="●"/>
            </a:pPr>
            <a:r>
              <a:rPr lang="en-US" sz="800" dirty="0">
                <a:solidFill>
                  <a:srgbClr val="000000"/>
                </a:solidFill>
              </a:rPr>
              <a:t>Sorted values with respect to average rating in a descending order</a:t>
            </a:r>
          </a:p>
          <a:p>
            <a:pPr marL="457200" lvl="0" indent="-317500" algn="l" rtl="0">
              <a:lnSpc>
                <a:spcPct val="115000"/>
              </a:lnSpc>
              <a:spcBef>
                <a:spcPts val="1000"/>
              </a:spcBef>
              <a:spcAft>
                <a:spcPts val="0"/>
              </a:spcAft>
              <a:buClr>
                <a:srgbClr val="000000"/>
              </a:buClr>
              <a:buSzPts val="1400"/>
              <a:buChar char="●"/>
            </a:pPr>
            <a:r>
              <a:rPr lang="en-US" sz="1000" dirty="0">
                <a:solidFill>
                  <a:srgbClr val="000000"/>
                </a:solidFill>
              </a:rPr>
              <a:t>Using Rank Based Recommendation, </a:t>
            </a:r>
          </a:p>
          <a:p>
            <a:pPr lvl="1" indent="-317500">
              <a:spcBef>
                <a:spcPts val="1000"/>
              </a:spcBef>
              <a:buClr>
                <a:srgbClr val="000000"/>
              </a:buClr>
              <a:buSzPts val="1400"/>
              <a:buChar char="●"/>
            </a:pPr>
            <a:r>
              <a:rPr lang="en-US" sz="800" dirty="0">
                <a:solidFill>
                  <a:srgbClr val="000000"/>
                </a:solidFill>
              </a:rPr>
              <a:t>'B001TH7GUU', 'B003ES5ZUU', 'B0019EHU8G', 'B006W8U2MU', 'B000QUUFRW' are the top 5 products with 50 minimum interactions.</a:t>
            </a:r>
          </a:p>
          <a:p>
            <a:pPr lvl="1" indent="-317500">
              <a:spcBef>
                <a:spcPts val="1000"/>
              </a:spcBef>
              <a:buClr>
                <a:srgbClr val="000000"/>
              </a:buClr>
              <a:buSzPts val="1400"/>
              <a:buChar char="●"/>
            </a:pPr>
            <a:r>
              <a:rPr lang="en-US" sz="800" dirty="0">
                <a:solidFill>
                  <a:srgbClr val="000000"/>
                </a:solidFill>
              </a:rPr>
              <a:t>'B003ES5ZUU', 'B000N99BBC', 'B007WTAJTO', 'B002V88HFE', 'B004CLYEDC' are the top 5 products with 100 minimum interactions.</a:t>
            </a:r>
            <a:endParaRPr sz="8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000" dirty="0"/>
              <a:t>User-User Similarity Based</a:t>
            </a:r>
          </a:p>
          <a:p>
            <a:pPr lvl="1" indent="-317500">
              <a:spcBef>
                <a:spcPts val="1000"/>
              </a:spcBef>
              <a:buClr>
                <a:srgbClr val="000000"/>
              </a:buClr>
              <a:buSzPts val="1400"/>
              <a:buChar char="●"/>
            </a:pPr>
            <a:r>
              <a:rPr lang="en-US" sz="800" dirty="0"/>
              <a:t>RMSE: 1.0012</a:t>
            </a:r>
          </a:p>
          <a:p>
            <a:pPr lvl="1" indent="-317500">
              <a:spcBef>
                <a:spcPts val="1000"/>
              </a:spcBef>
              <a:buClr>
                <a:srgbClr val="000000"/>
              </a:buClr>
              <a:buSzPts val="1400"/>
              <a:buChar char="●"/>
            </a:pPr>
            <a:r>
              <a:rPr lang="en-US" sz="800" dirty="0"/>
              <a:t>Precision:  0.855</a:t>
            </a:r>
          </a:p>
          <a:p>
            <a:pPr lvl="1" indent="-317500">
              <a:spcBef>
                <a:spcPts val="1000"/>
              </a:spcBef>
              <a:buClr>
                <a:srgbClr val="000000"/>
              </a:buClr>
              <a:buSzPts val="1400"/>
              <a:buChar char="●"/>
            </a:pPr>
            <a:r>
              <a:rPr lang="en-US" sz="800" dirty="0"/>
              <a:t>Recall:  0.858</a:t>
            </a:r>
          </a:p>
          <a:p>
            <a:pPr lvl="1" indent="-317500">
              <a:spcBef>
                <a:spcPts val="1000"/>
              </a:spcBef>
              <a:buClr>
                <a:srgbClr val="000000"/>
              </a:buClr>
              <a:buSzPts val="1400"/>
              <a:buChar char="●"/>
            </a:pPr>
            <a:r>
              <a:rPr lang="en-US" sz="800" dirty="0"/>
              <a:t>F_1 score:  0.856</a:t>
            </a:r>
          </a:p>
          <a:p>
            <a:pPr marL="457200" lvl="0" indent="-317500" algn="l" rtl="0">
              <a:lnSpc>
                <a:spcPct val="115000"/>
              </a:lnSpc>
              <a:spcBef>
                <a:spcPts val="1000"/>
              </a:spcBef>
              <a:spcAft>
                <a:spcPts val="0"/>
              </a:spcAft>
              <a:buClr>
                <a:srgbClr val="000000"/>
              </a:buClr>
              <a:buSzPts val="1400"/>
              <a:buChar char="●"/>
            </a:pPr>
            <a:r>
              <a:rPr lang="en-US" sz="1000" dirty="0"/>
              <a:t>The root mean square error is 1 which indicates that our model is off by about 1 rating point. The precision is 0.85 and recall is 0.86 which means that 85% recommendation were correct and out of all the relevant items the model recommended 86% of them. The F1 score is 0.86 which indicating that the model is able to recommend relevant items.</a:t>
            </a:r>
          </a:p>
          <a:p>
            <a:pPr marL="457200" lvl="0" indent="-317500" algn="l" rtl="0">
              <a:lnSpc>
                <a:spcPct val="115000"/>
              </a:lnSpc>
              <a:spcBef>
                <a:spcPts val="1000"/>
              </a:spcBef>
              <a:spcAft>
                <a:spcPts val="0"/>
              </a:spcAft>
              <a:buClr>
                <a:srgbClr val="000000"/>
              </a:buClr>
              <a:buSzPts val="1400"/>
              <a:buChar char="●"/>
            </a:pPr>
            <a:r>
              <a:rPr lang="en-US" sz="1000" dirty="0"/>
              <a:t> For a user with </a:t>
            </a:r>
            <a:r>
              <a:rPr lang="en-US" sz="1000" dirty="0" err="1"/>
              <a:t>userId</a:t>
            </a:r>
            <a:r>
              <a:rPr lang="en-US" sz="1000" dirty="0"/>
              <a:t>=‘A3LDPF5FMB782Z’ and </a:t>
            </a:r>
            <a:r>
              <a:rPr lang="en-US" sz="1000" dirty="0" err="1"/>
              <a:t>productId</a:t>
            </a:r>
            <a:r>
              <a:rPr lang="en-US" sz="1000" dirty="0"/>
              <a:t>=‘1400501466’, The true rating was 5.00 and the model estimated 3.40 which gives a prediction error of 1.60 points. The model has used only 5 nearest neighbors to make the predictions this may have caused the error to be higher.</a:t>
            </a:r>
          </a:p>
          <a:p>
            <a:pPr marL="457200" lvl="0" indent="-317500" algn="l" rtl="0">
              <a:lnSpc>
                <a:spcPct val="115000"/>
              </a:lnSpc>
              <a:spcBef>
                <a:spcPts val="1000"/>
              </a:spcBef>
              <a:spcAft>
                <a:spcPts val="0"/>
              </a:spcAft>
              <a:buClr>
                <a:srgbClr val="000000"/>
              </a:buClr>
              <a:buSzPts val="1400"/>
              <a:buChar char="●"/>
            </a:pPr>
            <a:r>
              <a:rPr lang="en-US" sz="1000" dirty="0">
                <a:solidFill>
                  <a:srgbClr val="000000"/>
                </a:solidFill>
              </a:rPr>
              <a:t>The model was unable predict the rating for </a:t>
            </a:r>
            <a:r>
              <a:rPr lang="en-US" sz="1000" dirty="0" err="1">
                <a:solidFill>
                  <a:srgbClr val="000000"/>
                </a:solidFill>
              </a:rPr>
              <a:t>userId</a:t>
            </a:r>
            <a:r>
              <a:rPr lang="en-US" sz="1000" dirty="0">
                <a:solidFill>
                  <a:srgbClr val="000000"/>
                </a:solidFill>
              </a:rPr>
              <a:t>=‘A34BZM6S9L7QI4’ and </a:t>
            </a:r>
            <a:r>
              <a:rPr lang="en-US" sz="1000" dirty="0" err="1">
                <a:solidFill>
                  <a:srgbClr val="000000"/>
                </a:solidFill>
              </a:rPr>
              <a:t>prod_id</a:t>
            </a:r>
            <a:r>
              <a:rPr lang="en-US" sz="1000" dirty="0">
                <a:solidFill>
                  <a:srgbClr val="000000"/>
                </a:solidFill>
              </a:rPr>
              <a:t>=‘1400501466’ because it couldn't find enough similar users(neighbors) who had rated the item. It may be due to very few interactions in the dataset who rated the same item.</a:t>
            </a:r>
            <a:endParaRPr sz="1000" dirty="0">
              <a:solidFill>
                <a:srgbClr val="000000"/>
              </a:solidFill>
            </a:endParaRPr>
          </a:p>
        </p:txBody>
      </p:sp>
      <p:sp>
        <p:nvSpPr>
          <p:cNvPr id="137" name="Google Shape;137;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User-User Similarity-based Model</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5CB97C40-D206-C382-320B-A27A8CC6390A}"/>
            </a:ext>
          </a:extLst>
        </p:cNvPr>
        <p:cNvGrpSpPr/>
        <p:nvPr/>
      </p:nvGrpSpPr>
      <p:grpSpPr>
        <a:xfrm>
          <a:off x="0" y="0"/>
          <a:ext cx="0" cy="0"/>
          <a:chOff x="0" y="0"/>
          <a:chExt cx="0" cy="0"/>
        </a:xfrm>
      </p:grpSpPr>
      <p:sp>
        <p:nvSpPr>
          <p:cNvPr id="136" name="Google Shape;136;p28">
            <a:extLst>
              <a:ext uri="{FF2B5EF4-FFF2-40B4-BE49-F238E27FC236}">
                <a16:creationId xmlns:a16="http://schemas.microsoft.com/office/drawing/2014/main" id="{D0074913-428C-FE1D-5E43-39A390AE3AD6}"/>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000" dirty="0"/>
              <a:t>User-User Similarity Based - tuned hyperparameter model</a:t>
            </a:r>
          </a:p>
          <a:p>
            <a:pPr lvl="1" indent="-317500">
              <a:spcBef>
                <a:spcPts val="1000"/>
              </a:spcBef>
              <a:buClr>
                <a:srgbClr val="000000"/>
              </a:buClr>
              <a:buSzPts val="1400"/>
              <a:buChar char="●"/>
            </a:pPr>
            <a:r>
              <a:rPr lang="en-US" sz="800" dirty="0"/>
              <a:t>RMSE: 0.9526</a:t>
            </a:r>
          </a:p>
          <a:p>
            <a:pPr lvl="1" indent="-317500">
              <a:spcBef>
                <a:spcPts val="1000"/>
              </a:spcBef>
              <a:buClr>
                <a:srgbClr val="000000"/>
              </a:buClr>
              <a:buSzPts val="1400"/>
              <a:buChar char="●"/>
            </a:pPr>
            <a:r>
              <a:rPr lang="en-US" sz="800" dirty="0"/>
              <a:t>Precision:  0.847</a:t>
            </a:r>
          </a:p>
          <a:p>
            <a:pPr lvl="1" indent="-317500">
              <a:spcBef>
                <a:spcPts val="1000"/>
              </a:spcBef>
              <a:buClr>
                <a:srgbClr val="000000"/>
              </a:buClr>
              <a:buSzPts val="1400"/>
              <a:buChar char="●"/>
            </a:pPr>
            <a:r>
              <a:rPr lang="en-US" sz="800" dirty="0"/>
              <a:t>Recall:  0.894</a:t>
            </a:r>
          </a:p>
          <a:p>
            <a:pPr lvl="1" indent="-317500">
              <a:spcBef>
                <a:spcPts val="1000"/>
              </a:spcBef>
              <a:buClr>
                <a:srgbClr val="000000"/>
              </a:buClr>
              <a:buSzPts val="1400"/>
              <a:buChar char="●"/>
            </a:pPr>
            <a:r>
              <a:rPr lang="en-US" sz="800" dirty="0"/>
              <a:t>F_1 score:  0.87</a:t>
            </a:r>
          </a:p>
          <a:p>
            <a:pPr marL="457200" lvl="0" indent="-317500" algn="l" rtl="0">
              <a:lnSpc>
                <a:spcPct val="115000"/>
              </a:lnSpc>
              <a:spcBef>
                <a:spcPts val="1000"/>
              </a:spcBef>
              <a:spcAft>
                <a:spcPts val="0"/>
              </a:spcAft>
              <a:buClr>
                <a:srgbClr val="000000"/>
              </a:buClr>
              <a:buSzPts val="1400"/>
              <a:buChar char="●"/>
            </a:pPr>
            <a:r>
              <a:rPr lang="en-US" sz="1000" dirty="0"/>
              <a:t>The RMSE after tuning hyperparameters for the KNN Basic algorithm decreased to 0.95 which is an improvement from the untuned model. The precision has reduced slightly to 0.847 and the recall has increased to 0.89 along with an increase in the F1 Score to 0.87. This indicates that the tuning of the hyperparameter has resulted in a better model. 84.7% of the recommended items are relevant and Out of all the relevant items, 89.4% of the them are recommended, according to the mode.</a:t>
            </a:r>
          </a:p>
          <a:p>
            <a:pPr marL="457200" lvl="0" indent="-317500" algn="l" rtl="0">
              <a:lnSpc>
                <a:spcPct val="115000"/>
              </a:lnSpc>
              <a:spcBef>
                <a:spcPts val="1000"/>
              </a:spcBef>
              <a:spcAft>
                <a:spcPts val="0"/>
              </a:spcAft>
              <a:buClr>
                <a:srgbClr val="000000"/>
              </a:buClr>
              <a:buSzPts val="1400"/>
              <a:buChar char="●"/>
            </a:pPr>
            <a:r>
              <a:rPr lang="en-US" sz="1000" dirty="0"/>
              <a:t>The model was unable predict the rating for </a:t>
            </a:r>
            <a:r>
              <a:rPr lang="en-US" sz="1000" dirty="0" err="1"/>
              <a:t>userId</a:t>
            </a:r>
            <a:r>
              <a:rPr lang="en-US" sz="1000" dirty="0"/>
              <a:t>=‘A34BZM6S9L7QI4’ and ‘A34BZM6S9L7QI4’ for </a:t>
            </a:r>
            <a:r>
              <a:rPr lang="en-US" sz="1000" dirty="0" err="1"/>
              <a:t>prod_id</a:t>
            </a:r>
            <a:r>
              <a:rPr lang="en-US" sz="1000" dirty="0"/>
              <a:t>=‘1400501466’ because it couldn't find enough similar users(neighbors) who had rated the item. It may be due to very few interactions in the dataset who rated the same item.</a:t>
            </a:r>
          </a:p>
        </p:txBody>
      </p:sp>
      <p:sp>
        <p:nvSpPr>
          <p:cNvPr id="137" name="Google Shape;137;p28">
            <a:extLst>
              <a:ext uri="{FF2B5EF4-FFF2-40B4-BE49-F238E27FC236}">
                <a16:creationId xmlns:a16="http://schemas.microsoft.com/office/drawing/2014/main" id="{4E61B1E6-49A8-7815-58AE-677281BD799F}"/>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rPr>
              <a:t>User-User Similarity-based Model</a:t>
            </a:r>
            <a:endParaRPr>
              <a:solidFill>
                <a:schemeClr val="lt2"/>
              </a:solidFill>
            </a:endParaRPr>
          </a:p>
        </p:txBody>
      </p:sp>
    </p:spTree>
    <p:extLst>
      <p:ext uri="{BB962C8B-B14F-4D97-AF65-F5344CB8AC3E}">
        <p14:creationId xmlns:p14="http://schemas.microsoft.com/office/powerpoint/2010/main" val="786342929"/>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2088</Words>
  <Application>Microsoft Office PowerPoint</Application>
  <PresentationFormat>On-screen Show (16:9)</PresentationFormat>
  <Paragraphs>162</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Nunito SemiBold</vt:lpstr>
      <vt:lpstr>Nunito</vt:lpstr>
      <vt:lpstr>Nunito ExtraBold</vt:lpstr>
      <vt:lpstr>Arial</vt:lpstr>
      <vt:lpstr>Calibri</vt:lpstr>
      <vt:lpstr>Just Logo</vt:lpstr>
      <vt:lpstr>Just Logo</vt:lpstr>
      <vt:lpstr>Amazon Product Recommendation System</vt:lpstr>
      <vt:lpstr>Contents / Agenda</vt:lpstr>
      <vt:lpstr>Business Problem and Data Overview</vt:lpstr>
      <vt:lpstr>Business Problem and Data Overview</vt:lpstr>
      <vt:lpstr>Business Problem and Data Overview</vt:lpstr>
      <vt:lpstr>Exploratory Data Analysis</vt:lpstr>
      <vt:lpstr>Rank Based Model</vt:lpstr>
      <vt:lpstr>User-User Similarity-based Model</vt:lpstr>
      <vt:lpstr>User-User Similarity-based Model</vt:lpstr>
      <vt:lpstr>Item-Item Similarity-based Model</vt:lpstr>
      <vt:lpstr>Item-Item Similarity-based Model</vt:lpstr>
      <vt:lpstr>Matrix Factorization based Model</vt:lpstr>
      <vt:lpstr>Matrix Factorization based Model</vt:lpstr>
      <vt:lpstr>Conclusion</vt:lpstr>
      <vt:lpstr>Recommendations</vt:lpstr>
      <vt:lpstr>APPENDIX</vt:lpstr>
      <vt:lpstr>Slide Header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Tejas Bhandari</dc:creator>
  <cp:lastModifiedBy>Tejas Bhandari</cp:lastModifiedBy>
  <cp:revision>13</cp:revision>
  <dcterms:modified xsi:type="dcterms:W3CDTF">2024-11-25T06:19:38Z</dcterms:modified>
</cp:coreProperties>
</file>