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8" r:id="rId3"/>
    <p:sldId id="259" r:id="rId4"/>
    <p:sldId id="261" r:id="rId5"/>
    <p:sldId id="262" r:id="rId6"/>
    <p:sldId id="279" r:id="rId7"/>
    <p:sldId id="280" r:id="rId8"/>
    <p:sldId id="264" r:id="rId9"/>
    <p:sldId id="281" r:id="rId10"/>
    <p:sldId id="282" r:id="rId11"/>
    <p:sldId id="283" r:id="rId12"/>
    <p:sldId id="284" r:id="rId13"/>
    <p:sldId id="285" r:id="rId14"/>
    <p:sldId id="286" r:id="rId15"/>
    <p:sldId id="287" r:id="rId16"/>
    <p:sldId id="266" r:id="rId17"/>
    <p:sldId id="288" r:id="rId18"/>
    <p:sldId id="289" r:id="rId19"/>
    <p:sldId id="269" r:id="rId20"/>
    <p:sldId id="290" r:id="rId21"/>
    <p:sldId id="291" r:id="rId22"/>
    <p:sldId id="292" r:id="rId23"/>
    <p:sldId id="276" r:id="rId24"/>
  </p:sldIdLst>
  <p:sldSz cx="18288000" cy="10287000"/>
  <p:notesSz cx="6858000" cy="9144000"/>
  <p:embeddedFontLst>
    <p:embeddedFont>
      <p:font typeface="Nunito" panose="020F0502020204030204" pitchFamily="2" charset="0"/>
      <p:regular r:id="rId26"/>
      <p:bold r:id="rId27"/>
      <p:italic r:id="rId28"/>
      <p:boldItalic r:id="rId29"/>
    </p:embeddedFont>
    <p:embeddedFont>
      <p:font typeface="Nunito SemiBold" panose="020F0502020204030204" pitchFamily="2" charset="0"/>
      <p:regular r:id="rId30"/>
      <p:bold r:id="rId31"/>
      <p:italic r:id="rId32"/>
      <p:boldItalic r:id="rId33"/>
    </p:embeddedFont>
    <p:embeddedFont>
      <p:font typeface="Paytone One"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84123D-EC7A-4182-A39B-DB72195FDC9A}">
  <a:tblStyle styleId="{7684123D-EC7A-4182-A39B-DB72195FDC9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3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095D7406-023A-D93C-5CFB-A0BA6C90E99E}"/>
            </a:ext>
          </a:extLst>
        </p:cNvPr>
        <p:cNvGrpSpPr/>
        <p:nvPr/>
      </p:nvGrpSpPr>
      <p:grpSpPr>
        <a:xfrm>
          <a:off x="0" y="0"/>
          <a:ext cx="0" cy="0"/>
          <a:chOff x="0" y="0"/>
          <a:chExt cx="0" cy="0"/>
        </a:xfrm>
      </p:grpSpPr>
      <p:sp>
        <p:nvSpPr>
          <p:cNvPr id="168" name="Google Shape;168;p7:notes">
            <a:extLst>
              <a:ext uri="{FF2B5EF4-FFF2-40B4-BE49-F238E27FC236}">
                <a16:creationId xmlns:a16="http://schemas.microsoft.com/office/drawing/2014/main" id="{9736E292-8ED3-8DBA-539B-BEBEF9A3E6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a:extLst>
              <a:ext uri="{FF2B5EF4-FFF2-40B4-BE49-F238E27FC236}">
                <a16:creationId xmlns:a16="http://schemas.microsoft.com/office/drawing/2014/main" id="{2D8266B1-B98E-533D-69C8-D4C0DF55D1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30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C87445FC-C077-EEED-DA95-550650852C01}"/>
            </a:ext>
          </a:extLst>
        </p:cNvPr>
        <p:cNvGrpSpPr/>
        <p:nvPr/>
      </p:nvGrpSpPr>
      <p:grpSpPr>
        <a:xfrm>
          <a:off x="0" y="0"/>
          <a:ext cx="0" cy="0"/>
          <a:chOff x="0" y="0"/>
          <a:chExt cx="0" cy="0"/>
        </a:xfrm>
      </p:grpSpPr>
      <p:sp>
        <p:nvSpPr>
          <p:cNvPr id="168" name="Google Shape;168;p7:notes">
            <a:extLst>
              <a:ext uri="{FF2B5EF4-FFF2-40B4-BE49-F238E27FC236}">
                <a16:creationId xmlns:a16="http://schemas.microsoft.com/office/drawing/2014/main" id="{91CEBE22-7B6C-9875-742C-41D7F72B0C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a:extLst>
              <a:ext uri="{FF2B5EF4-FFF2-40B4-BE49-F238E27FC236}">
                <a16:creationId xmlns:a16="http://schemas.microsoft.com/office/drawing/2014/main" id="{0FD4C134-BA03-D735-8352-7E6F30DE0D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5195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1A9BDE4D-3255-C065-CFB7-734ACA88637F}"/>
            </a:ext>
          </a:extLst>
        </p:cNvPr>
        <p:cNvGrpSpPr/>
        <p:nvPr/>
      </p:nvGrpSpPr>
      <p:grpSpPr>
        <a:xfrm>
          <a:off x="0" y="0"/>
          <a:ext cx="0" cy="0"/>
          <a:chOff x="0" y="0"/>
          <a:chExt cx="0" cy="0"/>
        </a:xfrm>
      </p:grpSpPr>
      <p:sp>
        <p:nvSpPr>
          <p:cNvPr id="168" name="Google Shape;168;p7:notes">
            <a:extLst>
              <a:ext uri="{FF2B5EF4-FFF2-40B4-BE49-F238E27FC236}">
                <a16:creationId xmlns:a16="http://schemas.microsoft.com/office/drawing/2014/main" id="{E2E63ADB-33A2-18DA-237D-4EDC512B1A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a:extLst>
              <a:ext uri="{FF2B5EF4-FFF2-40B4-BE49-F238E27FC236}">
                <a16:creationId xmlns:a16="http://schemas.microsoft.com/office/drawing/2014/main" id="{8D5EB990-BC6B-72A7-A193-C445BEF1DD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1170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F882C5CD-1268-7DC5-B35B-70E6AC4F9B06}"/>
            </a:ext>
          </a:extLst>
        </p:cNvPr>
        <p:cNvGrpSpPr/>
        <p:nvPr/>
      </p:nvGrpSpPr>
      <p:grpSpPr>
        <a:xfrm>
          <a:off x="0" y="0"/>
          <a:ext cx="0" cy="0"/>
          <a:chOff x="0" y="0"/>
          <a:chExt cx="0" cy="0"/>
        </a:xfrm>
      </p:grpSpPr>
      <p:sp>
        <p:nvSpPr>
          <p:cNvPr id="168" name="Google Shape;168;p7:notes">
            <a:extLst>
              <a:ext uri="{FF2B5EF4-FFF2-40B4-BE49-F238E27FC236}">
                <a16:creationId xmlns:a16="http://schemas.microsoft.com/office/drawing/2014/main" id="{37B3A52F-4D67-05AB-7B6B-921F635638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a:extLst>
              <a:ext uri="{FF2B5EF4-FFF2-40B4-BE49-F238E27FC236}">
                <a16:creationId xmlns:a16="http://schemas.microsoft.com/office/drawing/2014/main" id="{39454BAA-51FA-ED91-B569-72C64EF061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136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4F64A1F5-B479-3605-4FAA-5419B3445016}"/>
            </a:ext>
          </a:extLst>
        </p:cNvPr>
        <p:cNvGrpSpPr/>
        <p:nvPr/>
      </p:nvGrpSpPr>
      <p:grpSpPr>
        <a:xfrm>
          <a:off x="0" y="0"/>
          <a:ext cx="0" cy="0"/>
          <a:chOff x="0" y="0"/>
          <a:chExt cx="0" cy="0"/>
        </a:xfrm>
      </p:grpSpPr>
      <p:sp>
        <p:nvSpPr>
          <p:cNvPr id="168" name="Google Shape;168;p7:notes">
            <a:extLst>
              <a:ext uri="{FF2B5EF4-FFF2-40B4-BE49-F238E27FC236}">
                <a16:creationId xmlns:a16="http://schemas.microsoft.com/office/drawing/2014/main" id="{9FA91BFD-A0FA-AA4E-8184-93A81B3BFC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a:extLst>
              <a:ext uri="{FF2B5EF4-FFF2-40B4-BE49-F238E27FC236}">
                <a16:creationId xmlns:a16="http://schemas.microsoft.com/office/drawing/2014/main" id="{99DA9FEA-CA84-DE83-605C-AC4929CD20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2793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2A01F984-7062-E734-B7C0-E5D59E7AAEE8}"/>
            </a:ext>
          </a:extLst>
        </p:cNvPr>
        <p:cNvGrpSpPr/>
        <p:nvPr/>
      </p:nvGrpSpPr>
      <p:grpSpPr>
        <a:xfrm>
          <a:off x="0" y="0"/>
          <a:ext cx="0" cy="0"/>
          <a:chOff x="0" y="0"/>
          <a:chExt cx="0" cy="0"/>
        </a:xfrm>
      </p:grpSpPr>
      <p:sp>
        <p:nvSpPr>
          <p:cNvPr id="168" name="Google Shape;168;p7:notes">
            <a:extLst>
              <a:ext uri="{FF2B5EF4-FFF2-40B4-BE49-F238E27FC236}">
                <a16:creationId xmlns:a16="http://schemas.microsoft.com/office/drawing/2014/main" id="{1D6CFA58-3DAA-A1B0-0723-AB76C81EB9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a:extLst>
              <a:ext uri="{FF2B5EF4-FFF2-40B4-BE49-F238E27FC236}">
                <a16:creationId xmlns:a16="http://schemas.microsoft.com/office/drawing/2014/main" id="{96E7DF75-D27F-ED0D-458E-A96106520E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6966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a:extLst>
            <a:ext uri="{FF2B5EF4-FFF2-40B4-BE49-F238E27FC236}">
              <a16:creationId xmlns:a16="http://schemas.microsoft.com/office/drawing/2014/main" id="{477101E0-7036-9E2C-B887-83B4D20255E3}"/>
            </a:ext>
          </a:extLst>
        </p:cNvPr>
        <p:cNvGrpSpPr/>
        <p:nvPr/>
      </p:nvGrpSpPr>
      <p:grpSpPr>
        <a:xfrm>
          <a:off x="0" y="0"/>
          <a:ext cx="0" cy="0"/>
          <a:chOff x="0" y="0"/>
          <a:chExt cx="0" cy="0"/>
        </a:xfrm>
      </p:grpSpPr>
      <p:sp>
        <p:nvSpPr>
          <p:cNvPr id="235" name="Google Shape;235;p11:notes">
            <a:extLst>
              <a:ext uri="{FF2B5EF4-FFF2-40B4-BE49-F238E27FC236}">
                <a16:creationId xmlns:a16="http://schemas.microsoft.com/office/drawing/2014/main" id="{E6ACBCFF-2315-0E1D-B139-F023660148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1:notes">
            <a:extLst>
              <a:ext uri="{FF2B5EF4-FFF2-40B4-BE49-F238E27FC236}">
                <a16:creationId xmlns:a16="http://schemas.microsoft.com/office/drawing/2014/main" id="{E511675B-633A-D2ED-EE3C-B7EC9561BE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4319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a:extLst>
            <a:ext uri="{FF2B5EF4-FFF2-40B4-BE49-F238E27FC236}">
              <a16:creationId xmlns:a16="http://schemas.microsoft.com/office/drawing/2014/main" id="{1B4D0C43-837E-1DC7-602B-63665A8B9030}"/>
            </a:ext>
          </a:extLst>
        </p:cNvPr>
        <p:cNvGrpSpPr/>
        <p:nvPr/>
      </p:nvGrpSpPr>
      <p:grpSpPr>
        <a:xfrm>
          <a:off x="0" y="0"/>
          <a:ext cx="0" cy="0"/>
          <a:chOff x="0" y="0"/>
          <a:chExt cx="0" cy="0"/>
        </a:xfrm>
      </p:grpSpPr>
      <p:sp>
        <p:nvSpPr>
          <p:cNvPr id="235" name="Google Shape;235;p11:notes">
            <a:extLst>
              <a:ext uri="{FF2B5EF4-FFF2-40B4-BE49-F238E27FC236}">
                <a16:creationId xmlns:a16="http://schemas.microsoft.com/office/drawing/2014/main" id="{196DD0B4-FE48-29BC-1C9B-DE34E2B5DB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1:notes">
            <a:extLst>
              <a:ext uri="{FF2B5EF4-FFF2-40B4-BE49-F238E27FC236}">
                <a16:creationId xmlns:a16="http://schemas.microsoft.com/office/drawing/2014/main" id="{154B0BD8-18F3-1C06-40E1-729F7715B4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59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4C00297A-EC04-800D-4C1D-D7F3760B3CAC}"/>
            </a:ext>
          </a:extLst>
        </p:cNvPr>
        <p:cNvGrpSpPr/>
        <p:nvPr/>
      </p:nvGrpSpPr>
      <p:grpSpPr>
        <a:xfrm>
          <a:off x="0" y="0"/>
          <a:ext cx="0" cy="0"/>
          <a:chOff x="0" y="0"/>
          <a:chExt cx="0" cy="0"/>
        </a:xfrm>
      </p:grpSpPr>
      <p:sp>
        <p:nvSpPr>
          <p:cNvPr id="152" name="Google Shape;152;p6:notes">
            <a:extLst>
              <a:ext uri="{FF2B5EF4-FFF2-40B4-BE49-F238E27FC236}">
                <a16:creationId xmlns:a16="http://schemas.microsoft.com/office/drawing/2014/main" id="{0FFB2866-F5E1-09E4-3722-9D37342B5A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6:notes">
            <a:extLst>
              <a:ext uri="{FF2B5EF4-FFF2-40B4-BE49-F238E27FC236}">
                <a16:creationId xmlns:a16="http://schemas.microsoft.com/office/drawing/2014/main" id="{565645C9-2853-5BE5-36A2-749A1EE1CE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839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1D3E251F-1310-DBF3-FB50-5D0D640CD5D8}"/>
            </a:ext>
          </a:extLst>
        </p:cNvPr>
        <p:cNvGrpSpPr/>
        <p:nvPr/>
      </p:nvGrpSpPr>
      <p:grpSpPr>
        <a:xfrm>
          <a:off x="0" y="0"/>
          <a:ext cx="0" cy="0"/>
          <a:chOff x="0" y="0"/>
          <a:chExt cx="0" cy="0"/>
        </a:xfrm>
      </p:grpSpPr>
      <p:sp>
        <p:nvSpPr>
          <p:cNvPr id="168" name="Google Shape;168;p7:notes">
            <a:extLst>
              <a:ext uri="{FF2B5EF4-FFF2-40B4-BE49-F238E27FC236}">
                <a16:creationId xmlns:a16="http://schemas.microsoft.com/office/drawing/2014/main" id="{85DFFEF6-6B27-AB98-3F24-9237F8FB67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a:extLst>
              <a:ext uri="{FF2B5EF4-FFF2-40B4-BE49-F238E27FC236}">
                <a16:creationId xmlns:a16="http://schemas.microsoft.com/office/drawing/2014/main" id="{F6AC2B9F-F2F0-78D6-38B0-26F48F8D98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7415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D74A5121-CFD3-D9E0-1D53-800619D2C5CD}"/>
            </a:ext>
          </a:extLst>
        </p:cNvPr>
        <p:cNvGrpSpPr/>
        <p:nvPr/>
      </p:nvGrpSpPr>
      <p:grpSpPr>
        <a:xfrm>
          <a:off x="0" y="0"/>
          <a:ext cx="0" cy="0"/>
          <a:chOff x="0" y="0"/>
          <a:chExt cx="0" cy="0"/>
        </a:xfrm>
      </p:grpSpPr>
      <p:sp>
        <p:nvSpPr>
          <p:cNvPr id="168" name="Google Shape;168;p7:notes">
            <a:extLst>
              <a:ext uri="{FF2B5EF4-FFF2-40B4-BE49-F238E27FC236}">
                <a16:creationId xmlns:a16="http://schemas.microsoft.com/office/drawing/2014/main" id="{F25BCBB3-C2E6-103D-ACFE-80B9595BC6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a:extLst>
              <a:ext uri="{FF2B5EF4-FFF2-40B4-BE49-F238E27FC236}">
                <a16:creationId xmlns:a16="http://schemas.microsoft.com/office/drawing/2014/main" id="{C8C945B8-3759-9A97-1C5B-7866FEE241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7373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7FC66D8A-D041-7F1F-0760-0E465B04914F}"/>
            </a:ext>
          </a:extLst>
        </p:cNvPr>
        <p:cNvGrpSpPr/>
        <p:nvPr/>
      </p:nvGrpSpPr>
      <p:grpSpPr>
        <a:xfrm>
          <a:off x="0" y="0"/>
          <a:ext cx="0" cy="0"/>
          <a:chOff x="0" y="0"/>
          <a:chExt cx="0" cy="0"/>
        </a:xfrm>
      </p:grpSpPr>
      <p:sp>
        <p:nvSpPr>
          <p:cNvPr id="168" name="Google Shape;168;p7:notes">
            <a:extLst>
              <a:ext uri="{FF2B5EF4-FFF2-40B4-BE49-F238E27FC236}">
                <a16:creationId xmlns:a16="http://schemas.microsoft.com/office/drawing/2014/main" id="{DDDD34F2-2ACC-BA53-8891-44B8CC15D7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a:extLst>
              <a:ext uri="{FF2B5EF4-FFF2-40B4-BE49-F238E27FC236}">
                <a16:creationId xmlns:a16="http://schemas.microsoft.com/office/drawing/2014/main" id="{C84E1ABE-F380-AF4A-2A0B-904146ED3E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464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372F41D7-78E4-6346-042E-95A8BF38C681}"/>
            </a:ext>
          </a:extLst>
        </p:cNvPr>
        <p:cNvGrpSpPr/>
        <p:nvPr/>
      </p:nvGrpSpPr>
      <p:grpSpPr>
        <a:xfrm>
          <a:off x="0" y="0"/>
          <a:ext cx="0" cy="0"/>
          <a:chOff x="0" y="0"/>
          <a:chExt cx="0" cy="0"/>
        </a:xfrm>
      </p:grpSpPr>
      <p:sp>
        <p:nvSpPr>
          <p:cNvPr id="168" name="Google Shape;168;p7:notes">
            <a:extLst>
              <a:ext uri="{FF2B5EF4-FFF2-40B4-BE49-F238E27FC236}">
                <a16:creationId xmlns:a16="http://schemas.microsoft.com/office/drawing/2014/main" id="{AFC2C268-68AC-833E-7505-6BD16A7AC6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7:notes">
            <a:extLst>
              <a:ext uri="{FF2B5EF4-FFF2-40B4-BE49-F238E27FC236}">
                <a16:creationId xmlns:a16="http://schemas.microsoft.com/office/drawing/2014/main" id="{AED89648-A108-BF7A-DEB7-AEB9ACC121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0941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DA6B9042-347F-E211-692D-AFFAB724C54B}"/>
            </a:ext>
          </a:extLst>
        </p:cNvPr>
        <p:cNvGrpSpPr/>
        <p:nvPr/>
      </p:nvGrpSpPr>
      <p:grpSpPr>
        <a:xfrm>
          <a:off x="0" y="0"/>
          <a:ext cx="0" cy="0"/>
          <a:chOff x="0" y="0"/>
          <a:chExt cx="0" cy="0"/>
        </a:xfrm>
      </p:grpSpPr>
      <p:sp>
        <p:nvSpPr>
          <p:cNvPr id="152" name="Google Shape;152;p6:notes">
            <a:extLst>
              <a:ext uri="{FF2B5EF4-FFF2-40B4-BE49-F238E27FC236}">
                <a16:creationId xmlns:a16="http://schemas.microsoft.com/office/drawing/2014/main" id="{05BA4BFB-1024-7F27-3CDC-F25F03089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6:notes">
            <a:extLst>
              <a:ext uri="{FF2B5EF4-FFF2-40B4-BE49-F238E27FC236}">
                <a16:creationId xmlns:a16="http://schemas.microsoft.com/office/drawing/2014/main" id="{6783DBCB-2532-7CD9-C240-0A82747E0C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780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0.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CC8D4"/>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a:blip r:embed="rId3">
            <a:alphaModFix/>
          </a:blip>
          <a:stretch>
            <a:fillRect/>
          </a:stretch>
        </p:blipFill>
        <p:spPr>
          <a:xfrm>
            <a:off x="-2" y="-68350"/>
            <a:ext cx="18288000" cy="13242715"/>
          </a:xfrm>
          <a:prstGeom prst="rect">
            <a:avLst/>
          </a:prstGeom>
          <a:noFill/>
          <a:ln>
            <a:noFill/>
          </a:ln>
        </p:spPr>
      </p:pic>
      <p:pic>
        <p:nvPicPr>
          <p:cNvPr id="85" name="Google Shape;85;p13"/>
          <p:cNvPicPr preferRelativeResize="0"/>
          <p:nvPr/>
        </p:nvPicPr>
        <p:blipFill>
          <a:blip r:embed="rId4">
            <a:alphaModFix/>
          </a:blip>
          <a:stretch>
            <a:fillRect/>
          </a:stretch>
        </p:blipFill>
        <p:spPr>
          <a:xfrm>
            <a:off x="829350" y="369063"/>
            <a:ext cx="16629299" cy="9548873"/>
          </a:xfrm>
          <a:prstGeom prst="rect">
            <a:avLst/>
          </a:prstGeom>
          <a:noFill/>
          <a:ln>
            <a:noFill/>
          </a:ln>
        </p:spPr>
      </p:pic>
      <p:sp>
        <p:nvSpPr>
          <p:cNvPr id="86" name="Google Shape;86;p13"/>
          <p:cNvSpPr txBox="1"/>
          <p:nvPr/>
        </p:nvSpPr>
        <p:spPr>
          <a:xfrm>
            <a:off x="1625853" y="3077003"/>
            <a:ext cx="15036290" cy="1729063"/>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None/>
            </a:pPr>
            <a:r>
              <a:rPr lang="en-US" sz="12484" b="0" i="0" u="none" strike="noStrike" cap="none" dirty="0">
                <a:solidFill>
                  <a:srgbClr val="F1E894"/>
                </a:solidFill>
                <a:latin typeface="Paytone One"/>
                <a:ea typeface="Paytone One"/>
                <a:cs typeface="Paytone One"/>
                <a:sym typeface="Paytone One"/>
              </a:rPr>
              <a:t>T</a:t>
            </a:r>
            <a:r>
              <a:rPr lang="en-US" sz="12484" dirty="0">
                <a:solidFill>
                  <a:srgbClr val="F1E894"/>
                </a:solidFill>
                <a:latin typeface="Paytone One"/>
                <a:ea typeface="Paytone One"/>
                <a:cs typeface="Paytone One"/>
                <a:sym typeface="Paytone One"/>
              </a:rPr>
              <a:t>H</a:t>
            </a:r>
            <a:r>
              <a:rPr lang="en-US" sz="12484" b="0" i="0" u="none" strike="noStrike" cap="none" dirty="0">
                <a:solidFill>
                  <a:srgbClr val="F1E894"/>
                </a:solidFill>
                <a:latin typeface="Paytone One"/>
                <a:ea typeface="Paytone One"/>
                <a:cs typeface="Paytone One"/>
                <a:sym typeface="Paytone One"/>
              </a:rPr>
              <a:t>REAT MODELING</a:t>
            </a:r>
            <a:endParaRPr dirty="0"/>
          </a:p>
        </p:txBody>
      </p:sp>
      <p:sp>
        <p:nvSpPr>
          <p:cNvPr id="87" name="Google Shape;87;p13"/>
          <p:cNvSpPr txBox="1"/>
          <p:nvPr/>
        </p:nvSpPr>
        <p:spPr>
          <a:xfrm>
            <a:off x="10425425" y="5247665"/>
            <a:ext cx="7298463" cy="1482072"/>
          </a:xfrm>
          <a:prstGeom prst="rect">
            <a:avLst/>
          </a:prstGeom>
          <a:noFill/>
          <a:ln>
            <a:noFill/>
          </a:ln>
        </p:spPr>
        <p:txBody>
          <a:bodyPr spcFirstLastPara="1" wrap="square" lIns="0" tIns="0" rIns="0" bIns="0" anchor="t" anchorCtr="0">
            <a:spAutoFit/>
          </a:bodyPr>
          <a:lstStyle/>
          <a:p>
            <a:pPr marL="0" marR="0" lvl="0" indent="0" rtl="0">
              <a:lnSpc>
                <a:spcPct val="130021"/>
              </a:lnSpc>
              <a:spcBef>
                <a:spcPts val="0"/>
              </a:spcBef>
              <a:spcAft>
                <a:spcPts val="0"/>
              </a:spcAft>
              <a:buNone/>
            </a:pPr>
            <a:r>
              <a:rPr lang="en-US" sz="3704" b="0" i="0" u="none" strike="noStrike" cap="none" dirty="0">
                <a:solidFill>
                  <a:srgbClr val="7BCFFB"/>
                </a:solidFill>
                <a:latin typeface="Nunito SemiBold"/>
                <a:ea typeface="Nunito SemiBold"/>
                <a:cs typeface="Nunito SemiBold"/>
                <a:sym typeface="Nunito SemiBold"/>
              </a:rPr>
              <a:t>Presenting By,</a:t>
            </a:r>
          </a:p>
          <a:p>
            <a:pPr marL="0" marR="0" lvl="0" indent="0" algn="ctr" rtl="0">
              <a:lnSpc>
                <a:spcPct val="130021"/>
              </a:lnSpc>
              <a:spcBef>
                <a:spcPts val="0"/>
              </a:spcBef>
              <a:spcAft>
                <a:spcPts val="0"/>
              </a:spcAft>
              <a:buNone/>
            </a:pPr>
            <a:r>
              <a:rPr lang="en-US" sz="3704" b="1" dirty="0">
                <a:solidFill>
                  <a:schemeClr val="bg1"/>
                </a:solidFill>
                <a:latin typeface="Nunito SemiBold"/>
                <a:sym typeface="Nunito SemiBold"/>
              </a:rPr>
              <a:t>BHANDHAVYA</a:t>
            </a:r>
            <a:endParaRPr b="1" dirty="0">
              <a:solidFill>
                <a:schemeClr val="bg1"/>
              </a:solidFill>
            </a:endParaRPr>
          </a:p>
        </p:txBody>
      </p:sp>
      <p:pic>
        <p:nvPicPr>
          <p:cNvPr id="90" name="Google Shape;90;p13"/>
          <p:cNvPicPr preferRelativeResize="0"/>
          <p:nvPr/>
        </p:nvPicPr>
        <p:blipFill>
          <a:blip r:embed="rId5">
            <a:alphaModFix/>
          </a:blip>
          <a:stretch>
            <a:fillRect/>
          </a:stretch>
        </p:blipFill>
        <p:spPr>
          <a:xfrm>
            <a:off x="5872000" y="7209997"/>
            <a:ext cx="1477575" cy="1199740"/>
          </a:xfrm>
          <a:prstGeom prst="rect">
            <a:avLst/>
          </a:prstGeom>
          <a:noFill/>
          <a:ln>
            <a:noFill/>
          </a:ln>
        </p:spPr>
      </p:pic>
      <p:pic>
        <p:nvPicPr>
          <p:cNvPr id="91" name="Google Shape;91;p13"/>
          <p:cNvPicPr preferRelativeResize="0"/>
          <p:nvPr/>
        </p:nvPicPr>
        <p:blipFill>
          <a:blip r:embed="rId6">
            <a:alphaModFix/>
          </a:blip>
          <a:stretch>
            <a:fillRect/>
          </a:stretch>
        </p:blipFill>
        <p:spPr>
          <a:xfrm>
            <a:off x="9675475" y="7145800"/>
            <a:ext cx="1499900" cy="11037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890907AE-FFA3-D0AB-C441-D805EDDD15AE}"/>
            </a:ext>
          </a:extLst>
        </p:cNvPr>
        <p:cNvGrpSpPr/>
        <p:nvPr/>
      </p:nvGrpSpPr>
      <p:grpSpPr>
        <a:xfrm>
          <a:off x="0" y="0"/>
          <a:ext cx="0" cy="0"/>
          <a:chOff x="0" y="0"/>
          <a:chExt cx="0" cy="0"/>
        </a:xfrm>
      </p:grpSpPr>
      <p:pic>
        <p:nvPicPr>
          <p:cNvPr id="171" name="Google Shape;171;p19">
            <a:extLst>
              <a:ext uri="{FF2B5EF4-FFF2-40B4-BE49-F238E27FC236}">
                <a16:creationId xmlns:a16="http://schemas.microsoft.com/office/drawing/2014/main" id="{6D146223-FD8A-6A86-CE1C-511112EDEBD3}"/>
              </a:ext>
            </a:extLst>
          </p:cNvPr>
          <p:cNvPicPr preferRelativeResize="0"/>
          <p:nvPr/>
        </p:nvPicPr>
        <p:blipFill>
          <a:blip r:embed="rId3">
            <a:alphaModFix/>
          </a:blip>
          <a:stretch>
            <a:fillRect/>
          </a:stretch>
        </p:blipFill>
        <p:spPr>
          <a:xfrm>
            <a:off x="0" y="0"/>
            <a:ext cx="18288000" cy="13242715"/>
          </a:xfrm>
          <a:prstGeom prst="rect">
            <a:avLst/>
          </a:prstGeom>
          <a:noFill/>
          <a:ln>
            <a:noFill/>
          </a:ln>
        </p:spPr>
      </p:pic>
      <p:pic>
        <p:nvPicPr>
          <p:cNvPr id="172" name="Google Shape;172;p19">
            <a:extLst>
              <a:ext uri="{FF2B5EF4-FFF2-40B4-BE49-F238E27FC236}">
                <a16:creationId xmlns:a16="http://schemas.microsoft.com/office/drawing/2014/main" id="{A38B5732-71C0-CB05-6426-A2E1606441CD}"/>
              </a:ext>
            </a:extLst>
          </p:cNvPr>
          <p:cNvPicPr preferRelativeResize="0"/>
          <p:nvPr/>
        </p:nvPicPr>
        <p:blipFill>
          <a:blip r:embed="rId4">
            <a:alphaModFix/>
          </a:blip>
          <a:stretch>
            <a:fillRect/>
          </a:stretch>
        </p:blipFill>
        <p:spPr>
          <a:xfrm>
            <a:off x="522984" y="418402"/>
            <a:ext cx="17295800" cy="9450196"/>
          </a:xfrm>
          <a:prstGeom prst="rect">
            <a:avLst/>
          </a:prstGeom>
          <a:noFill/>
          <a:ln>
            <a:noFill/>
          </a:ln>
        </p:spPr>
      </p:pic>
      <p:sp>
        <p:nvSpPr>
          <p:cNvPr id="177" name="Google Shape;177;p19">
            <a:extLst>
              <a:ext uri="{FF2B5EF4-FFF2-40B4-BE49-F238E27FC236}">
                <a16:creationId xmlns:a16="http://schemas.microsoft.com/office/drawing/2014/main" id="{CB0A6473-0650-97DC-9BF0-EFDBF2888F39}"/>
              </a:ext>
            </a:extLst>
          </p:cNvPr>
          <p:cNvSpPr txBox="1"/>
          <p:nvPr/>
        </p:nvSpPr>
        <p:spPr>
          <a:xfrm>
            <a:off x="-2151205" y="1226849"/>
            <a:ext cx="16372173" cy="720197"/>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600" b="1" i="0" u="none" strike="noStrike" cap="none" dirty="0">
                <a:solidFill>
                  <a:schemeClr val="accent6">
                    <a:lumMod val="60000"/>
                    <a:lumOff val="40000"/>
                  </a:schemeClr>
                </a:solidFill>
                <a:latin typeface="Nunito"/>
                <a:ea typeface="Nunito"/>
                <a:cs typeface="Nunito"/>
                <a:sym typeface="Nunito"/>
              </a:rPr>
              <a:t>  How do </a:t>
            </a:r>
            <a:r>
              <a:rPr lang="en-US" sz="3600" b="1" i="0" u="none" strike="noStrike" cap="none" dirty="0" err="1">
                <a:solidFill>
                  <a:schemeClr val="accent6">
                    <a:lumMod val="60000"/>
                    <a:lumOff val="40000"/>
                  </a:schemeClr>
                </a:solidFill>
                <a:latin typeface="Nunito"/>
                <a:ea typeface="Nunito"/>
                <a:cs typeface="Nunito"/>
                <a:sym typeface="Nunito"/>
              </a:rPr>
              <a:t>yo</a:t>
            </a:r>
            <a:r>
              <a:rPr lang="en-US" sz="3600" b="1" i="0" u="none" strike="noStrike" cap="none" dirty="0">
                <a:solidFill>
                  <a:schemeClr val="accent6">
                    <a:lumMod val="60000"/>
                    <a:lumOff val="40000"/>
                  </a:schemeClr>
                </a:solidFill>
                <a:latin typeface="Nunito"/>
                <a:ea typeface="Nunito"/>
                <a:cs typeface="Nunito"/>
                <a:sym typeface="Nunito"/>
              </a:rPr>
              <a:t> create a threat model diagram</a:t>
            </a:r>
            <a:endParaRPr sz="1800" dirty="0">
              <a:solidFill>
                <a:schemeClr val="accent6">
                  <a:lumMod val="60000"/>
                  <a:lumOff val="40000"/>
                </a:schemeClr>
              </a:solidFill>
            </a:endParaRPr>
          </a:p>
        </p:txBody>
      </p:sp>
      <p:sp>
        <p:nvSpPr>
          <p:cNvPr id="15" name="Google Shape;162;p18">
            <a:extLst>
              <a:ext uri="{FF2B5EF4-FFF2-40B4-BE49-F238E27FC236}">
                <a16:creationId xmlns:a16="http://schemas.microsoft.com/office/drawing/2014/main" id="{A03863D9-0AB1-5B78-DEBA-1455844983B7}"/>
              </a:ext>
            </a:extLst>
          </p:cNvPr>
          <p:cNvSpPr/>
          <p:nvPr/>
        </p:nvSpPr>
        <p:spPr>
          <a:xfrm>
            <a:off x="3833970" y="1947045"/>
            <a:ext cx="6834030" cy="200409"/>
          </a:xfrm>
          <a:custGeom>
            <a:avLst/>
            <a:gdLst/>
            <a:ahLst/>
            <a:cxnLst/>
            <a:rect l="l" t="t" r="r" b="b"/>
            <a:pathLst>
              <a:path w="5033322" h="228787" extrusionOk="0">
                <a:moveTo>
                  <a:pt x="0" y="0"/>
                </a:moveTo>
                <a:lnTo>
                  <a:pt x="5033322" y="0"/>
                </a:lnTo>
                <a:lnTo>
                  <a:pt x="5033322" y="228787"/>
                </a:lnTo>
                <a:lnTo>
                  <a:pt x="0" y="228787"/>
                </a:lnTo>
                <a:lnTo>
                  <a:pt x="0" y="0"/>
                </a:lnTo>
                <a:close/>
              </a:path>
            </a:pathLst>
          </a:custGeom>
          <a:blipFill rotWithShape="1">
            <a:blip r:embed="rId5">
              <a:alphaModFix/>
            </a:blip>
            <a:stretch>
              <a:fillRect/>
            </a:stretch>
          </a:blipFill>
          <a:ln>
            <a:noFill/>
          </a:ln>
        </p:spPr>
      </p:sp>
      <p:sp>
        <p:nvSpPr>
          <p:cNvPr id="2" name="Google Shape;177;p19">
            <a:extLst>
              <a:ext uri="{FF2B5EF4-FFF2-40B4-BE49-F238E27FC236}">
                <a16:creationId xmlns:a16="http://schemas.microsoft.com/office/drawing/2014/main" id="{B0A8EC33-9F44-FABE-1FCC-C7C6F4A645DE}"/>
              </a:ext>
            </a:extLst>
          </p:cNvPr>
          <p:cNvSpPr txBox="1"/>
          <p:nvPr/>
        </p:nvSpPr>
        <p:spPr>
          <a:xfrm>
            <a:off x="2549417" y="2897460"/>
            <a:ext cx="13189165" cy="5109091"/>
          </a:xfrm>
          <a:prstGeom prst="rect">
            <a:avLst/>
          </a:prstGeom>
          <a:noFill/>
          <a:ln>
            <a:noFill/>
          </a:ln>
        </p:spPr>
        <p:txBody>
          <a:bodyPr spcFirstLastPara="1" wrap="square" lIns="0" tIns="0" rIns="0" bIns="0" anchor="t" anchorCtr="0">
            <a:spAutoFit/>
          </a:bodyPr>
          <a:lstStyle/>
          <a:p>
            <a:r>
              <a:rPr lang="en-IN" sz="3200" b="1" dirty="0">
                <a:solidFill>
                  <a:schemeClr val="bg1"/>
                </a:solidFill>
                <a:latin typeface="Nunito" pitchFamily="2" charset="0"/>
              </a:rPr>
              <a:t>🛠️ Steps to Create a Threat Model Diagram:</a:t>
            </a:r>
            <a:br>
              <a:rPr lang="en-IN" b="1" dirty="0">
                <a:solidFill>
                  <a:schemeClr val="bg1"/>
                </a:solidFill>
              </a:rPr>
            </a:br>
            <a:r>
              <a:rPr lang="en-IN" b="1" dirty="0">
                <a:solidFill>
                  <a:schemeClr val="bg1"/>
                </a:solidFill>
              </a:rPr>
              <a:t>	</a:t>
            </a:r>
            <a:r>
              <a:rPr lang="en-IN" sz="3000" b="1" dirty="0">
                <a:solidFill>
                  <a:schemeClr val="bg1"/>
                </a:solidFill>
                <a:latin typeface="Nunito" pitchFamily="2" charset="0"/>
              </a:rPr>
              <a:t>1 .Define the Scope.</a:t>
            </a:r>
          </a:p>
          <a:p>
            <a:endParaRPr lang="en-IN" sz="3000" dirty="0">
              <a:solidFill>
                <a:schemeClr val="bg1"/>
              </a:solidFill>
              <a:latin typeface="Nunito" pitchFamily="2" charset="0"/>
            </a:endParaRPr>
          </a:p>
          <a:p>
            <a:pPr lvl="1"/>
            <a:r>
              <a:rPr lang="en-IN" sz="3000" b="1" dirty="0">
                <a:solidFill>
                  <a:schemeClr val="bg1"/>
                </a:solidFill>
                <a:latin typeface="Nunito" pitchFamily="2" charset="0"/>
              </a:rPr>
              <a:t>	       </a:t>
            </a:r>
            <a:r>
              <a:rPr lang="en-IN" sz="3000" dirty="0">
                <a:solidFill>
                  <a:schemeClr val="bg1"/>
                </a:solidFill>
                <a:latin typeface="Nunito" pitchFamily="2" charset="0"/>
              </a:rPr>
              <a:t>- Decide what system, app, or feature you're </a:t>
            </a:r>
            <a:r>
              <a:rPr lang="en-IN" sz="3000" dirty="0" err="1">
                <a:solidFill>
                  <a:schemeClr val="bg1"/>
                </a:solidFill>
                <a:latin typeface="Nunito" pitchFamily="2" charset="0"/>
              </a:rPr>
              <a:t>modeling</a:t>
            </a:r>
            <a:r>
              <a:rPr lang="en-IN" sz="3000" dirty="0">
                <a:solidFill>
                  <a:schemeClr val="bg1"/>
                </a:solidFill>
                <a:latin typeface="Nunito" pitchFamily="2" charset="0"/>
              </a:rPr>
              <a:t>.</a:t>
            </a:r>
          </a:p>
          <a:p>
            <a:pPr lvl="1"/>
            <a:r>
              <a:rPr lang="en-IN" sz="3000" dirty="0">
                <a:solidFill>
                  <a:schemeClr val="bg1"/>
                </a:solidFill>
                <a:latin typeface="Nunito" pitchFamily="2" charset="0"/>
              </a:rPr>
              <a:t>	       - Identify assets you want to protect (e.g., user data, credentials).</a:t>
            </a:r>
          </a:p>
          <a:p>
            <a:endParaRPr lang="en-IN" sz="3000" dirty="0">
              <a:solidFill>
                <a:schemeClr val="bg1"/>
              </a:solidFill>
              <a:latin typeface="Nunito" pitchFamily="2" charset="0"/>
            </a:endParaRPr>
          </a:p>
          <a:p>
            <a:pPr lvl="0"/>
            <a:r>
              <a:rPr lang="en-IN" sz="3000" b="1" dirty="0">
                <a:solidFill>
                  <a:schemeClr val="bg1"/>
                </a:solidFill>
                <a:latin typeface="Nunito" pitchFamily="2" charset="0"/>
              </a:rPr>
              <a:t>	2 .Choose a Diagram Type.</a:t>
            </a:r>
          </a:p>
          <a:p>
            <a:pPr lvl="0"/>
            <a:endParaRPr lang="en-IN" sz="3000" dirty="0">
              <a:solidFill>
                <a:schemeClr val="bg1"/>
              </a:solidFill>
              <a:latin typeface="Nunito" pitchFamily="2" charset="0"/>
            </a:endParaRPr>
          </a:p>
          <a:p>
            <a:pPr lvl="1"/>
            <a:r>
              <a:rPr lang="en-IN" sz="3000" b="1" dirty="0">
                <a:solidFill>
                  <a:schemeClr val="bg1"/>
                </a:solidFill>
                <a:latin typeface="Nunito" pitchFamily="2" charset="0"/>
              </a:rPr>
              <a:t>	</a:t>
            </a:r>
            <a:r>
              <a:rPr lang="en-IN" sz="3000" dirty="0">
                <a:solidFill>
                  <a:schemeClr val="bg1"/>
                </a:solidFill>
                <a:latin typeface="Nunito" pitchFamily="2" charset="0"/>
              </a:rPr>
              <a:t>       - Most commonly used: Data Flow Diagram (DFD)</a:t>
            </a:r>
          </a:p>
          <a:p>
            <a:pPr lvl="1"/>
            <a:r>
              <a:rPr lang="en-IN" sz="3000" dirty="0">
                <a:solidFill>
                  <a:schemeClr val="bg1"/>
                </a:solidFill>
                <a:latin typeface="Nunito" pitchFamily="2" charset="0"/>
              </a:rPr>
              <a:t>	       - Others include Process Flow Diagrams or Attack Trees</a:t>
            </a:r>
          </a:p>
          <a:p>
            <a:pPr lvl="0"/>
            <a:endParaRPr lang="en-IN" sz="3000" dirty="0">
              <a:solidFill>
                <a:schemeClr val="bg1"/>
              </a:solidFill>
              <a:latin typeface="Nunito" pitchFamily="2" charset="0"/>
            </a:endParaRPr>
          </a:p>
        </p:txBody>
      </p:sp>
      <p:sp>
        <p:nvSpPr>
          <p:cNvPr id="3" name="Google Shape;266;p24">
            <a:extLst>
              <a:ext uri="{FF2B5EF4-FFF2-40B4-BE49-F238E27FC236}">
                <a16:creationId xmlns:a16="http://schemas.microsoft.com/office/drawing/2014/main" id="{CCB4FC81-BCB1-15C0-17EF-C910731386A4}"/>
              </a:ext>
            </a:extLst>
          </p:cNvPr>
          <p:cNvSpPr/>
          <p:nvPr/>
        </p:nvSpPr>
        <p:spPr>
          <a:xfrm>
            <a:off x="14371864" y="-1592718"/>
            <a:ext cx="3446920" cy="5639133"/>
          </a:xfrm>
          <a:custGeom>
            <a:avLst/>
            <a:gdLst/>
            <a:ahLst/>
            <a:cxnLst/>
            <a:rect l="l" t="t" r="r" b="b"/>
            <a:pathLst>
              <a:path w="3446920" h="5639133" extrusionOk="0">
                <a:moveTo>
                  <a:pt x="0" y="0"/>
                </a:moveTo>
                <a:lnTo>
                  <a:pt x="3446920" y="0"/>
                </a:lnTo>
                <a:lnTo>
                  <a:pt x="3446920" y="5639134"/>
                </a:lnTo>
                <a:lnTo>
                  <a:pt x="0" y="5639134"/>
                </a:lnTo>
                <a:lnTo>
                  <a:pt x="0" y="0"/>
                </a:lnTo>
                <a:close/>
              </a:path>
            </a:pathLst>
          </a:custGeom>
          <a:blipFill rotWithShape="1">
            <a:blip r:embed="rId6">
              <a:alphaModFix/>
            </a:blip>
            <a:stretch>
              <a:fillRect/>
            </a:stretch>
          </a:blipFill>
          <a:ln>
            <a:noFill/>
          </a:ln>
        </p:spPr>
      </p:sp>
    </p:spTree>
    <p:extLst>
      <p:ext uri="{BB962C8B-B14F-4D97-AF65-F5344CB8AC3E}">
        <p14:creationId xmlns:p14="http://schemas.microsoft.com/office/powerpoint/2010/main" val="823987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F1AF833D-73B7-71CD-5CF7-39050B7F7E5C}"/>
            </a:ext>
          </a:extLst>
        </p:cNvPr>
        <p:cNvGrpSpPr/>
        <p:nvPr/>
      </p:nvGrpSpPr>
      <p:grpSpPr>
        <a:xfrm>
          <a:off x="0" y="0"/>
          <a:ext cx="0" cy="0"/>
          <a:chOff x="0" y="0"/>
          <a:chExt cx="0" cy="0"/>
        </a:xfrm>
      </p:grpSpPr>
      <p:pic>
        <p:nvPicPr>
          <p:cNvPr id="171" name="Google Shape;171;p19">
            <a:extLst>
              <a:ext uri="{FF2B5EF4-FFF2-40B4-BE49-F238E27FC236}">
                <a16:creationId xmlns:a16="http://schemas.microsoft.com/office/drawing/2014/main" id="{773C8B4C-21FF-0ED8-6FD0-1F8A15D79795}"/>
              </a:ext>
            </a:extLst>
          </p:cNvPr>
          <p:cNvPicPr preferRelativeResize="0"/>
          <p:nvPr/>
        </p:nvPicPr>
        <p:blipFill>
          <a:blip r:embed="rId3">
            <a:alphaModFix/>
          </a:blip>
          <a:stretch>
            <a:fillRect/>
          </a:stretch>
        </p:blipFill>
        <p:spPr>
          <a:xfrm>
            <a:off x="0" y="0"/>
            <a:ext cx="18288000" cy="13242715"/>
          </a:xfrm>
          <a:prstGeom prst="rect">
            <a:avLst/>
          </a:prstGeom>
          <a:noFill/>
          <a:ln>
            <a:noFill/>
          </a:ln>
        </p:spPr>
      </p:pic>
      <p:pic>
        <p:nvPicPr>
          <p:cNvPr id="172" name="Google Shape;172;p19">
            <a:extLst>
              <a:ext uri="{FF2B5EF4-FFF2-40B4-BE49-F238E27FC236}">
                <a16:creationId xmlns:a16="http://schemas.microsoft.com/office/drawing/2014/main" id="{4BB0C9D2-ACF8-143B-C077-CC6515AEE4E9}"/>
              </a:ext>
            </a:extLst>
          </p:cNvPr>
          <p:cNvPicPr preferRelativeResize="0"/>
          <p:nvPr/>
        </p:nvPicPr>
        <p:blipFill>
          <a:blip r:embed="rId4">
            <a:alphaModFix/>
          </a:blip>
          <a:stretch>
            <a:fillRect/>
          </a:stretch>
        </p:blipFill>
        <p:spPr>
          <a:xfrm>
            <a:off x="568834" y="418402"/>
            <a:ext cx="17295800" cy="9450196"/>
          </a:xfrm>
          <a:prstGeom prst="rect">
            <a:avLst/>
          </a:prstGeom>
          <a:noFill/>
          <a:ln>
            <a:noFill/>
          </a:ln>
        </p:spPr>
      </p:pic>
      <p:sp>
        <p:nvSpPr>
          <p:cNvPr id="2" name="Google Shape;177;p19">
            <a:extLst>
              <a:ext uri="{FF2B5EF4-FFF2-40B4-BE49-F238E27FC236}">
                <a16:creationId xmlns:a16="http://schemas.microsoft.com/office/drawing/2014/main" id="{668CE555-81EB-33E3-384D-C23AB67F2745}"/>
              </a:ext>
            </a:extLst>
          </p:cNvPr>
          <p:cNvSpPr txBox="1"/>
          <p:nvPr/>
        </p:nvSpPr>
        <p:spPr>
          <a:xfrm>
            <a:off x="1182699" y="2250930"/>
            <a:ext cx="16068071" cy="5970865"/>
          </a:xfrm>
          <a:prstGeom prst="rect">
            <a:avLst/>
          </a:prstGeom>
          <a:noFill/>
          <a:ln>
            <a:noFill/>
          </a:ln>
        </p:spPr>
        <p:txBody>
          <a:bodyPr spcFirstLastPara="1" wrap="square" lIns="0" tIns="0" rIns="0" bIns="0" anchor="t" anchorCtr="0">
            <a:spAutoFit/>
          </a:bodyPr>
          <a:lstStyle/>
          <a:p>
            <a:br>
              <a:rPr lang="en-IN" b="1" dirty="0">
                <a:solidFill>
                  <a:schemeClr val="bg1"/>
                </a:solidFill>
              </a:rPr>
            </a:br>
            <a:r>
              <a:rPr lang="en-IN" b="1" dirty="0">
                <a:solidFill>
                  <a:schemeClr val="bg1"/>
                </a:solidFill>
              </a:rPr>
              <a:t>	</a:t>
            </a:r>
            <a:r>
              <a:rPr lang="en-IN" sz="3000" b="1" dirty="0">
                <a:solidFill>
                  <a:schemeClr val="bg1"/>
                </a:solidFill>
                <a:latin typeface="Nunito" pitchFamily="2" charset="0"/>
              </a:rPr>
              <a:t>3 .List System Components.</a:t>
            </a:r>
          </a:p>
          <a:p>
            <a:endParaRPr lang="en-IN" dirty="0"/>
          </a:p>
          <a:p>
            <a:pPr lvl="1"/>
            <a:r>
              <a:rPr lang="en-IN" sz="3000" b="1" dirty="0">
                <a:solidFill>
                  <a:schemeClr val="bg1"/>
                </a:solidFill>
                <a:latin typeface="Nunito" pitchFamily="2" charset="0"/>
              </a:rPr>
              <a:t>		</a:t>
            </a:r>
            <a:r>
              <a:rPr lang="en-IN" sz="3000" dirty="0">
                <a:solidFill>
                  <a:schemeClr val="bg1"/>
                </a:solidFill>
                <a:latin typeface="Nunito" pitchFamily="2" charset="0"/>
              </a:rPr>
              <a:t>- External entities (users, third-party services)</a:t>
            </a:r>
          </a:p>
          <a:p>
            <a:pPr lvl="1"/>
            <a:r>
              <a:rPr lang="en-IN" sz="3000" dirty="0">
                <a:solidFill>
                  <a:schemeClr val="bg1"/>
                </a:solidFill>
                <a:latin typeface="Nunito" pitchFamily="2" charset="0"/>
              </a:rPr>
              <a:t>		- Processes (functions, APIs, services)</a:t>
            </a:r>
          </a:p>
          <a:p>
            <a:pPr lvl="1"/>
            <a:r>
              <a:rPr lang="en-IN" sz="3000" dirty="0">
                <a:solidFill>
                  <a:schemeClr val="bg1"/>
                </a:solidFill>
                <a:latin typeface="Nunito" pitchFamily="2" charset="0"/>
              </a:rPr>
              <a:t>		- Data stores (databases, file systems)</a:t>
            </a:r>
          </a:p>
          <a:p>
            <a:pPr lvl="1"/>
            <a:r>
              <a:rPr lang="en-IN" sz="3000" dirty="0">
                <a:solidFill>
                  <a:schemeClr val="bg1"/>
                </a:solidFill>
                <a:latin typeface="Nunito" pitchFamily="2" charset="0"/>
              </a:rPr>
              <a:t>		- Data flows (how data moves between components)</a:t>
            </a:r>
          </a:p>
          <a:p>
            <a:endParaRPr lang="en-IN" sz="3000" dirty="0">
              <a:solidFill>
                <a:schemeClr val="bg1"/>
              </a:solidFill>
              <a:latin typeface="Nunito" pitchFamily="2" charset="0"/>
            </a:endParaRPr>
          </a:p>
          <a:p>
            <a:pPr lvl="0"/>
            <a:r>
              <a:rPr lang="en-IN" sz="3000" b="1" dirty="0">
                <a:solidFill>
                  <a:schemeClr val="bg1"/>
                </a:solidFill>
                <a:latin typeface="Nunito" pitchFamily="2" charset="0"/>
              </a:rPr>
              <a:t>	4 .Draw the Diagram.</a:t>
            </a:r>
          </a:p>
          <a:p>
            <a:pPr lvl="0"/>
            <a:endParaRPr lang="en-IN" sz="3000" dirty="0">
              <a:solidFill>
                <a:schemeClr val="bg1"/>
              </a:solidFill>
              <a:latin typeface="Nunito" pitchFamily="2" charset="0"/>
            </a:endParaRPr>
          </a:p>
          <a:p>
            <a:r>
              <a:rPr lang="en-IN" sz="3000" b="1" dirty="0">
                <a:solidFill>
                  <a:schemeClr val="bg1"/>
                </a:solidFill>
                <a:latin typeface="Nunito" pitchFamily="2" charset="0"/>
              </a:rPr>
              <a:t>	</a:t>
            </a:r>
            <a:r>
              <a:rPr lang="en-IN" sz="3000" dirty="0">
                <a:solidFill>
                  <a:schemeClr val="bg1"/>
                </a:solidFill>
                <a:latin typeface="Nunito" pitchFamily="2" charset="0"/>
              </a:rPr>
              <a:t>         -</a:t>
            </a:r>
            <a:r>
              <a:rPr lang="en-IN" dirty="0"/>
              <a:t>   </a:t>
            </a:r>
            <a:r>
              <a:rPr lang="en-IN" sz="3000" dirty="0">
                <a:solidFill>
                  <a:schemeClr val="bg1"/>
                </a:solidFill>
                <a:latin typeface="Nunito" pitchFamily="2" charset="0"/>
              </a:rPr>
              <a:t>Use symbols: circles for processes, rectangles for entities, open-ended 			              rectangles for data stores, arrows for data flow.</a:t>
            </a:r>
          </a:p>
          <a:p>
            <a:pPr lvl="1"/>
            <a:r>
              <a:rPr lang="en-IN" sz="3000" dirty="0">
                <a:solidFill>
                  <a:schemeClr val="bg1"/>
                </a:solidFill>
                <a:latin typeface="Nunito" pitchFamily="2" charset="0"/>
              </a:rPr>
              <a:t>		</a:t>
            </a:r>
          </a:p>
          <a:p>
            <a:pPr lvl="1"/>
            <a:endParaRPr lang="en-IN" sz="3000" dirty="0">
              <a:solidFill>
                <a:schemeClr val="bg1"/>
              </a:solidFill>
              <a:latin typeface="Nunito" pitchFamily="2" charset="0"/>
            </a:endParaRPr>
          </a:p>
        </p:txBody>
      </p:sp>
      <p:sp>
        <p:nvSpPr>
          <p:cNvPr id="3" name="Google Shape;266;p24">
            <a:extLst>
              <a:ext uri="{FF2B5EF4-FFF2-40B4-BE49-F238E27FC236}">
                <a16:creationId xmlns:a16="http://schemas.microsoft.com/office/drawing/2014/main" id="{ED4B5E50-C006-7CAF-6ACA-08498EA1B7A2}"/>
              </a:ext>
            </a:extLst>
          </p:cNvPr>
          <p:cNvSpPr/>
          <p:nvPr/>
        </p:nvSpPr>
        <p:spPr>
          <a:xfrm>
            <a:off x="14371864" y="-1592718"/>
            <a:ext cx="3446920" cy="5639133"/>
          </a:xfrm>
          <a:custGeom>
            <a:avLst/>
            <a:gdLst/>
            <a:ahLst/>
            <a:cxnLst/>
            <a:rect l="l" t="t" r="r" b="b"/>
            <a:pathLst>
              <a:path w="3446920" h="5639133" extrusionOk="0">
                <a:moveTo>
                  <a:pt x="0" y="0"/>
                </a:moveTo>
                <a:lnTo>
                  <a:pt x="3446920" y="0"/>
                </a:lnTo>
                <a:lnTo>
                  <a:pt x="3446920" y="5639134"/>
                </a:lnTo>
                <a:lnTo>
                  <a:pt x="0" y="5639134"/>
                </a:lnTo>
                <a:lnTo>
                  <a:pt x="0" y="0"/>
                </a:lnTo>
                <a:close/>
              </a:path>
            </a:pathLst>
          </a:custGeom>
          <a:blipFill rotWithShape="1">
            <a:blip r:embed="rId5">
              <a:alphaModFix/>
            </a:blip>
            <a:stretch>
              <a:fillRect/>
            </a:stretch>
          </a:blipFill>
          <a:ln>
            <a:noFill/>
          </a:ln>
        </p:spPr>
      </p:sp>
    </p:spTree>
    <p:extLst>
      <p:ext uri="{BB962C8B-B14F-4D97-AF65-F5344CB8AC3E}">
        <p14:creationId xmlns:p14="http://schemas.microsoft.com/office/powerpoint/2010/main" val="545929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7CDCBC26-73DC-0F64-E228-D0D004521729}"/>
            </a:ext>
          </a:extLst>
        </p:cNvPr>
        <p:cNvGrpSpPr/>
        <p:nvPr/>
      </p:nvGrpSpPr>
      <p:grpSpPr>
        <a:xfrm>
          <a:off x="0" y="0"/>
          <a:ext cx="0" cy="0"/>
          <a:chOff x="0" y="0"/>
          <a:chExt cx="0" cy="0"/>
        </a:xfrm>
      </p:grpSpPr>
      <p:pic>
        <p:nvPicPr>
          <p:cNvPr id="171" name="Google Shape;171;p19">
            <a:extLst>
              <a:ext uri="{FF2B5EF4-FFF2-40B4-BE49-F238E27FC236}">
                <a16:creationId xmlns:a16="http://schemas.microsoft.com/office/drawing/2014/main" id="{FFCABDD2-50D4-48F7-C92D-6EA49981E2C3}"/>
              </a:ext>
            </a:extLst>
          </p:cNvPr>
          <p:cNvPicPr preferRelativeResize="0"/>
          <p:nvPr/>
        </p:nvPicPr>
        <p:blipFill>
          <a:blip r:embed="rId3">
            <a:alphaModFix/>
          </a:blip>
          <a:stretch>
            <a:fillRect/>
          </a:stretch>
        </p:blipFill>
        <p:spPr>
          <a:xfrm>
            <a:off x="0" y="0"/>
            <a:ext cx="18288000" cy="13242715"/>
          </a:xfrm>
          <a:prstGeom prst="rect">
            <a:avLst/>
          </a:prstGeom>
          <a:noFill/>
          <a:ln>
            <a:noFill/>
          </a:ln>
        </p:spPr>
      </p:pic>
      <p:pic>
        <p:nvPicPr>
          <p:cNvPr id="172" name="Google Shape;172;p19">
            <a:extLst>
              <a:ext uri="{FF2B5EF4-FFF2-40B4-BE49-F238E27FC236}">
                <a16:creationId xmlns:a16="http://schemas.microsoft.com/office/drawing/2014/main" id="{6845B605-E2F7-7CDF-A7CF-63700BE20029}"/>
              </a:ext>
            </a:extLst>
          </p:cNvPr>
          <p:cNvPicPr preferRelativeResize="0"/>
          <p:nvPr/>
        </p:nvPicPr>
        <p:blipFill>
          <a:blip r:embed="rId4">
            <a:alphaModFix/>
          </a:blip>
          <a:stretch>
            <a:fillRect/>
          </a:stretch>
        </p:blipFill>
        <p:spPr>
          <a:xfrm>
            <a:off x="522984" y="418402"/>
            <a:ext cx="17295800" cy="9450196"/>
          </a:xfrm>
          <a:prstGeom prst="rect">
            <a:avLst/>
          </a:prstGeom>
          <a:noFill/>
          <a:ln>
            <a:noFill/>
          </a:ln>
        </p:spPr>
      </p:pic>
      <p:sp>
        <p:nvSpPr>
          <p:cNvPr id="2" name="Google Shape;177;p19">
            <a:extLst>
              <a:ext uri="{FF2B5EF4-FFF2-40B4-BE49-F238E27FC236}">
                <a16:creationId xmlns:a16="http://schemas.microsoft.com/office/drawing/2014/main" id="{3FD4C02D-D7E6-2A3D-4F80-633450B38B73}"/>
              </a:ext>
            </a:extLst>
          </p:cNvPr>
          <p:cNvSpPr txBox="1"/>
          <p:nvPr/>
        </p:nvSpPr>
        <p:spPr>
          <a:xfrm>
            <a:off x="1182699" y="2250930"/>
            <a:ext cx="16068071" cy="5539978"/>
          </a:xfrm>
          <a:prstGeom prst="rect">
            <a:avLst/>
          </a:prstGeom>
          <a:noFill/>
          <a:ln>
            <a:noFill/>
          </a:ln>
        </p:spPr>
        <p:txBody>
          <a:bodyPr spcFirstLastPara="1" wrap="square" lIns="0" tIns="0" rIns="0" bIns="0" anchor="t" anchorCtr="0">
            <a:spAutoFit/>
          </a:bodyPr>
          <a:lstStyle/>
          <a:p>
            <a:br>
              <a:rPr lang="en-IN" sz="3000" b="1" dirty="0">
                <a:solidFill>
                  <a:schemeClr val="bg1"/>
                </a:solidFill>
                <a:latin typeface="Nunito" pitchFamily="2" charset="0"/>
              </a:rPr>
            </a:br>
            <a:r>
              <a:rPr lang="en-IN" sz="3000" b="1" dirty="0">
                <a:solidFill>
                  <a:schemeClr val="bg1"/>
                </a:solidFill>
                <a:latin typeface="Nunito" pitchFamily="2" charset="0"/>
              </a:rPr>
              <a:t>	5 .Identify Threats.</a:t>
            </a:r>
          </a:p>
          <a:p>
            <a:endParaRPr lang="en-IN" sz="3000" dirty="0">
              <a:solidFill>
                <a:schemeClr val="bg1"/>
              </a:solidFill>
              <a:latin typeface="Nunito" pitchFamily="2" charset="0"/>
            </a:endParaRPr>
          </a:p>
          <a:p>
            <a:r>
              <a:rPr lang="en-IN" sz="3000" b="1" dirty="0">
                <a:solidFill>
                  <a:schemeClr val="bg1"/>
                </a:solidFill>
                <a:latin typeface="Nunito" pitchFamily="2" charset="0"/>
              </a:rPr>
              <a:t>		</a:t>
            </a:r>
            <a:r>
              <a:rPr lang="en-IN" sz="3000" dirty="0">
                <a:solidFill>
                  <a:schemeClr val="bg1"/>
                </a:solidFill>
                <a:latin typeface="Nunito" pitchFamily="2" charset="0"/>
              </a:rPr>
              <a:t>- Apply models like STRIDE, DREAD, or CVSS to each component and  data flow.</a:t>
            </a:r>
          </a:p>
          <a:p>
            <a:r>
              <a:rPr lang="en-IN" sz="3000" dirty="0">
                <a:solidFill>
                  <a:schemeClr val="bg1"/>
                </a:solidFill>
                <a:latin typeface="Nunito" pitchFamily="2" charset="0"/>
              </a:rPr>
              <a:t>		- Ask: What could go wrong here? Who might exploit it?</a:t>
            </a:r>
          </a:p>
          <a:p>
            <a:pPr lvl="1"/>
            <a:r>
              <a:rPr lang="en-IN" sz="3000" dirty="0">
                <a:solidFill>
                  <a:schemeClr val="bg1"/>
                </a:solidFill>
                <a:latin typeface="Nunito" pitchFamily="2" charset="0"/>
              </a:rPr>
              <a:t>		</a:t>
            </a:r>
          </a:p>
          <a:p>
            <a:pPr lvl="0"/>
            <a:r>
              <a:rPr lang="en-IN" sz="3000" b="1" dirty="0">
                <a:solidFill>
                  <a:schemeClr val="bg1"/>
                </a:solidFill>
                <a:latin typeface="Nunito" pitchFamily="2" charset="0"/>
              </a:rPr>
              <a:t>	6.Review and iterate.</a:t>
            </a:r>
          </a:p>
          <a:p>
            <a:pPr lvl="0"/>
            <a:endParaRPr lang="en-IN" sz="3000" dirty="0">
              <a:solidFill>
                <a:schemeClr val="bg1"/>
              </a:solidFill>
              <a:latin typeface="Nunito" pitchFamily="2" charset="0"/>
            </a:endParaRPr>
          </a:p>
          <a:p>
            <a:pPr lvl="0"/>
            <a:r>
              <a:rPr lang="en-IN" sz="3000" b="1" dirty="0">
                <a:solidFill>
                  <a:schemeClr val="bg1"/>
                </a:solidFill>
                <a:latin typeface="Nunito" pitchFamily="2" charset="0"/>
              </a:rPr>
              <a:t>	</a:t>
            </a:r>
            <a:r>
              <a:rPr lang="en-IN" sz="3000" dirty="0">
                <a:solidFill>
                  <a:schemeClr val="bg1"/>
                </a:solidFill>
                <a:latin typeface="Nunito" pitchFamily="2" charset="0"/>
              </a:rPr>
              <a:t>         - Validate with your team.</a:t>
            </a:r>
          </a:p>
          <a:p>
            <a:pPr lvl="1"/>
            <a:r>
              <a:rPr lang="en-IN" sz="3000" dirty="0">
                <a:solidFill>
                  <a:schemeClr val="bg1"/>
                </a:solidFill>
                <a:latin typeface="Nunito" pitchFamily="2" charset="0"/>
              </a:rPr>
              <a:t>		- Update the diagram as the system evolves.</a:t>
            </a:r>
          </a:p>
          <a:p>
            <a:pPr lvl="1"/>
            <a:endParaRPr lang="en-IN" sz="3000" dirty="0">
              <a:solidFill>
                <a:schemeClr val="bg1"/>
              </a:solidFill>
              <a:latin typeface="Nunito" pitchFamily="2" charset="0"/>
            </a:endParaRPr>
          </a:p>
          <a:p>
            <a:pPr lvl="1"/>
            <a:endParaRPr lang="en-IN" sz="3000" dirty="0">
              <a:solidFill>
                <a:schemeClr val="bg1"/>
              </a:solidFill>
              <a:latin typeface="Nunito" pitchFamily="2" charset="0"/>
            </a:endParaRPr>
          </a:p>
        </p:txBody>
      </p:sp>
      <p:sp>
        <p:nvSpPr>
          <p:cNvPr id="3" name="Google Shape;266;p24">
            <a:extLst>
              <a:ext uri="{FF2B5EF4-FFF2-40B4-BE49-F238E27FC236}">
                <a16:creationId xmlns:a16="http://schemas.microsoft.com/office/drawing/2014/main" id="{B7773B21-D556-458C-AD55-12BDD8C22AA2}"/>
              </a:ext>
            </a:extLst>
          </p:cNvPr>
          <p:cNvSpPr/>
          <p:nvPr/>
        </p:nvSpPr>
        <p:spPr>
          <a:xfrm>
            <a:off x="15031579" y="-1710705"/>
            <a:ext cx="3446920" cy="5639133"/>
          </a:xfrm>
          <a:custGeom>
            <a:avLst/>
            <a:gdLst/>
            <a:ahLst/>
            <a:cxnLst/>
            <a:rect l="l" t="t" r="r" b="b"/>
            <a:pathLst>
              <a:path w="3446920" h="5639133" extrusionOk="0">
                <a:moveTo>
                  <a:pt x="0" y="0"/>
                </a:moveTo>
                <a:lnTo>
                  <a:pt x="3446920" y="0"/>
                </a:lnTo>
                <a:lnTo>
                  <a:pt x="3446920" y="5639134"/>
                </a:lnTo>
                <a:lnTo>
                  <a:pt x="0" y="5639134"/>
                </a:lnTo>
                <a:lnTo>
                  <a:pt x="0" y="0"/>
                </a:lnTo>
                <a:close/>
              </a:path>
            </a:pathLst>
          </a:custGeom>
          <a:blipFill rotWithShape="1">
            <a:blip r:embed="rId5">
              <a:alphaModFix/>
            </a:blip>
            <a:stretch>
              <a:fillRect/>
            </a:stretch>
          </a:blipFill>
          <a:ln>
            <a:noFill/>
          </a:ln>
        </p:spPr>
      </p:sp>
    </p:spTree>
    <p:extLst>
      <p:ext uri="{BB962C8B-B14F-4D97-AF65-F5344CB8AC3E}">
        <p14:creationId xmlns:p14="http://schemas.microsoft.com/office/powerpoint/2010/main" val="234457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4324600C-E1CF-A84C-2DD9-C65C2B308FCC}"/>
            </a:ext>
          </a:extLst>
        </p:cNvPr>
        <p:cNvGrpSpPr/>
        <p:nvPr/>
      </p:nvGrpSpPr>
      <p:grpSpPr>
        <a:xfrm>
          <a:off x="0" y="0"/>
          <a:ext cx="0" cy="0"/>
          <a:chOff x="0" y="0"/>
          <a:chExt cx="0" cy="0"/>
        </a:xfrm>
      </p:grpSpPr>
      <p:pic>
        <p:nvPicPr>
          <p:cNvPr id="171" name="Google Shape;171;p19">
            <a:extLst>
              <a:ext uri="{FF2B5EF4-FFF2-40B4-BE49-F238E27FC236}">
                <a16:creationId xmlns:a16="http://schemas.microsoft.com/office/drawing/2014/main" id="{2FD9707B-323C-A672-9680-7C3FB14132AD}"/>
              </a:ext>
            </a:extLst>
          </p:cNvPr>
          <p:cNvPicPr preferRelativeResize="0"/>
          <p:nvPr/>
        </p:nvPicPr>
        <p:blipFill>
          <a:blip r:embed="rId3">
            <a:alphaModFix/>
          </a:blip>
          <a:stretch>
            <a:fillRect/>
          </a:stretch>
        </p:blipFill>
        <p:spPr>
          <a:xfrm>
            <a:off x="0" y="0"/>
            <a:ext cx="18288000" cy="13242715"/>
          </a:xfrm>
          <a:prstGeom prst="rect">
            <a:avLst/>
          </a:prstGeom>
          <a:noFill/>
          <a:ln>
            <a:noFill/>
          </a:ln>
        </p:spPr>
      </p:pic>
      <p:pic>
        <p:nvPicPr>
          <p:cNvPr id="172" name="Google Shape;172;p19">
            <a:extLst>
              <a:ext uri="{FF2B5EF4-FFF2-40B4-BE49-F238E27FC236}">
                <a16:creationId xmlns:a16="http://schemas.microsoft.com/office/drawing/2014/main" id="{1D24E9E0-A998-B953-FA50-D534F37C6B32}"/>
              </a:ext>
            </a:extLst>
          </p:cNvPr>
          <p:cNvPicPr preferRelativeResize="0"/>
          <p:nvPr/>
        </p:nvPicPr>
        <p:blipFill>
          <a:blip r:embed="rId4">
            <a:alphaModFix/>
          </a:blip>
          <a:stretch>
            <a:fillRect/>
          </a:stretch>
        </p:blipFill>
        <p:spPr>
          <a:xfrm>
            <a:off x="825037" y="418402"/>
            <a:ext cx="17295800" cy="9450196"/>
          </a:xfrm>
          <a:prstGeom prst="rect">
            <a:avLst/>
          </a:prstGeom>
          <a:noFill/>
          <a:ln>
            <a:noFill/>
          </a:ln>
        </p:spPr>
      </p:pic>
      <p:sp>
        <p:nvSpPr>
          <p:cNvPr id="177" name="Google Shape;177;p19">
            <a:extLst>
              <a:ext uri="{FF2B5EF4-FFF2-40B4-BE49-F238E27FC236}">
                <a16:creationId xmlns:a16="http://schemas.microsoft.com/office/drawing/2014/main" id="{308D86F8-D701-E709-E38F-BB1574C52C32}"/>
              </a:ext>
            </a:extLst>
          </p:cNvPr>
          <p:cNvSpPr txBox="1"/>
          <p:nvPr/>
        </p:nvSpPr>
        <p:spPr>
          <a:xfrm>
            <a:off x="-3852241" y="1197039"/>
            <a:ext cx="16372173" cy="720197"/>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600" b="1" i="0" u="none" strike="noStrike" cap="none" dirty="0">
                <a:solidFill>
                  <a:schemeClr val="accent6">
                    <a:lumMod val="60000"/>
                    <a:lumOff val="40000"/>
                  </a:schemeClr>
                </a:solidFill>
                <a:latin typeface="Nunito"/>
                <a:ea typeface="Nunito"/>
                <a:cs typeface="Nunito"/>
                <a:sym typeface="Nunito"/>
              </a:rPr>
              <a:t>Five Threat modeling steps </a:t>
            </a:r>
            <a:endParaRPr sz="1800" dirty="0">
              <a:solidFill>
                <a:schemeClr val="accent6">
                  <a:lumMod val="60000"/>
                  <a:lumOff val="40000"/>
                </a:schemeClr>
              </a:solidFill>
            </a:endParaRPr>
          </a:p>
        </p:txBody>
      </p:sp>
      <p:sp>
        <p:nvSpPr>
          <p:cNvPr id="15" name="Google Shape;162;p18">
            <a:extLst>
              <a:ext uri="{FF2B5EF4-FFF2-40B4-BE49-F238E27FC236}">
                <a16:creationId xmlns:a16="http://schemas.microsoft.com/office/drawing/2014/main" id="{2BBC7E28-5934-1684-3EDB-D30930FE105F}"/>
              </a:ext>
            </a:extLst>
          </p:cNvPr>
          <p:cNvSpPr/>
          <p:nvPr/>
        </p:nvSpPr>
        <p:spPr>
          <a:xfrm>
            <a:off x="2264478" y="1896490"/>
            <a:ext cx="5473803" cy="143576"/>
          </a:xfrm>
          <a:custGeom>
            <a:avLst/>
            <a:gdLst/>
            <a:ahLst/>
            <a:cxnLst/>
            <a:rect l="l" t="t" r="r" b="b"/>
            <a:pathLst>
              <a:path w="5033322" h="228787" extrusionOk="0">
                <a:moveTo>
                  <a:pt x="0" y="0"/>
                </a:moveTo>
                <a:lnTo>
                  <a:pt x="5033322" y="0"/>
                </a:lnTo>
                <a:lnTo>
                  <a:pt x="5033322" y="228787"/>
                </a:lnTo>
                <a:lnTo>
                  <a:pt x="0" y="228787"/>
                </a:lnTo>
                <a:lnTo>
                  <a:pt x="0" y="0"/>
                </a:lnTo>
                <a:close/>
              </a:path>
            </a:pathLst>
          </a:custGeom>
          <a:blipFill rotWithShape="1">
            <a:blip r:embed="rId5">
              <a:alphaModFix/>
            </a:blip>
            <a:stretch>
              <a:fillRect/>
            </a:stretch>
          </a:blipFill>
          <a:ln>
            <a:noFill/>
          </a:ln>
        </p:spPr>
      </p:sp>
      <p:sp>
        <p:nvSpPr>
          <p:cNvPr id="2" name="Google Shape;177;p19">
            <a:extLst>
              <a:ext uri="{FF2B5EF4-FFF2-40B4-BE49-F238E27FC236}">
                <a16:creationId xmlns:a16="http://schemas.microsoft.com/office/drawing/2014/main" id="{D95A0CBD-6574-49C8-0046-E3404B296163}"/>
              </a:ext>
            </a:extLst>
          </p:cNvPr>
          <p:cNvSpPr txBox="1"/>
          <p:nvPr/>
        </p:nvSpPr>
        <p:spPr>
          <a:xfrm>
            <a:off x="2153632" y="2708689"/>
            <a:ext cx="13189165" cy="6001643"/>
          </a:xfrm>
          <a:prstGeom prst="rect">
            <a:avLst/>
          </a:prstGeom>
          <a:noFill/>
          <a:ln>
            <a:noFill/>
          </a:ln>
        </p:spPr>
        <p:txBody>
          <a:bodyPr spcFirstLastPara="1" wrap="square" lIns="0" tIns="0" rIns="0" bIns="0" anchor="t" anchorCtr="0">
            <a:spAutoFit/>
          </a:bodyPr>
          <a:lstStyle/>
          <a:p>
            <a:r>
              <a:rPr lang="en-IN" sz="3000" b="1" dirty="0">
                <a:solidFill>
                  <a:schemeClr val="bg1"/>
                </a:solidFill>
                <a:latin typeface="Nunito" pitchFamily="2" charset="0"/>
              </a:rPr>
              <a:t>🛠️ 1 .Define Security Requirements	</a:t>
            </a:r>
          </a:p>
          <a:p>
            <a:pPr lvl="0"/>
            <a:endParaRPr lang="en-IN" sz="3000" dirty="0">
              <a:solidFill>
                <a:schemeClr val="bg1"/>
              </a:solidFill>
              <a:latin typeface="Nunito" pitchFamily="2" charset="0"/>
            </a:endParaRPr>
          </a:p>
          <a:p>
            <a:pPr lvl="0"/>
            <a:r>
              <a:rPr lang="en-IN" sz="3000" dirty="0">
                <a:solidFill>
                  <a:schemeClr val="bg1"/>
                </a:solidFill>
                <a:latin typeface="Nunito" pitchFamily="2" charset="0"/>
              </a:rPr>
              <a:t>	- Understand what you're protecting and why</a:t>
            </a:r>
          </a:p>
          <a:p>
            <a:pPr lvl="0"/>
            <a:r>
              <a:rPr lang="en-IN" sz="3000" dirty="0">
                <a:solidFill>
                  <a:schemeClr val="bg1"/>
                </a:solidFill>
                <a:latin typeface="Nunito" pitchFamily="2" charset="0"/>
              </a:rPr>
              <a:t>	- Set goals like confidentiality, integrity, and availability</a:t>
            </a:r>
          </a:p>
          <a:p>
            <a:pPr lvl="0"/>
            <a:r>
              <a:rPr lang="en-IN" sz="3000" dirty="0">
                <a:solidFill>
                  <a:schemeClr val="bg1"/>
                </a:solidFill>
                <a:latin typeface="Nunito" pitchFamily="2" charset="0"/>
              </a:rPr>
              <a:t>		</a:t>
            </a:r>
            <a:r>
              <a:rPr lang="en-IN" sz="3000" b="1" u="sng" dirty="0">
                <a:solidFill>
                  <a:schemeClr val="bg1"/>
                </a:solidFill>
                <a:latin typeface="Nunito" pitchFamily="2" charset="0"/>
              </a:rPr>
              <a:t>Example</a:t>
            </a:r>
            <a:r>
              <a:rPr lang="en-IN" sz="3000" dirty="0">
                <a:solidFill>
                  <a:schemeClr val="bg1"/>
                </a:solidFill>
                <a:latin typeface="Nunito" pitchFamily="2" charset="0"/>
              </a:rPr>
              <a:t>: “User data must be encrypted at store and in move”</a:t>
            </a:r>
          </a:p>
          <a:p>
            <a:pPr lvl="0"/>
            <a:endParaRPr lang="en-IN" sz="3000" dirty="0">
              <a:solidFill>
                <a:schemeClr val="bg1"/>
              </a:solidFill>
              <a:latin typeface="Nunito" pitchFamily="2" charset="0"/>
            </a:endParaRPr>
          </a:p>
          <a:p>
            <a:pPr lvl="0"/>
            <a:r>
              <a:rPr lang="en-IN" sz="3000" b="1" dirty="0">
                <a:solidFill>
                  <a:schemeClr val="bg1"/>
                </a:solidFill>
                <a:latin typeface="Nunito" pitchFamily="2" charset="0"/>
              </a:rPr>
              <a:t>🧭 2 .Create an application Diagram.</a:t>
            </a:r>
          </a:p>
          <a:p>
            <a:pPr lvl="0"/>
            <a:endParaRPr lang="en-IN" sz="3000" dirty="0">
              <a:solidFill>
                <a:schemeClr val="bg1"/>
              </a:solidFill>
              <a:latin typeface="Nunito" pitchFamily="2" charset="0"/>
            </a:endParaRPr>
          </a:p>
          <a:p>
            <a:pPr lvl="0"/>
            <a:r>
              <a:rPr lang="en-IN" sz="3000" dirty="0">
                <a:solidFill>
                  <a:schemeClr val="bg1"/>
                </a:solidFill>
                <a:latin typeface="Nunito" pitchFamily="2" charset="0"/>
              </a:rPr>
              <a:t>	 - Map out your system visually</a:t>
            </a:r>
          </a:p>
          <a:p>
            <a:pPr lvl="0"/>
            <a:r>
              <a:rPr lang="en-IN" sz="3000" dirty="0">
                <a:solidFill>
                  <a:schemeClr val="bg1"/>
                </a:solidFill>
                <a:latin typeface="Nunito" pitchFamily="2" charset="0"/>
              </a:rPr>
              <a:t>	 - Include external entities, processes, data stores, and data flows</a:t>
            </a:r>
          </a:p>
          <a:p>
            <a:pPr lvl="0"/>
            <a:r>
              <a:rPr lang="en-IN" sz="3000" dirty="0">
                <a:solidFill>
                  <a:schemeClr val="bg1"/>
                </a:solidFill>
                <a:latin typeface="Nunito" pitchFamily="2" charset="0"/>
              </a:rPr>
              <a:t>	 - Helps you see how everything connects and where threats might 			sneak in</a:t>
            </a:r>
          </a:p>
          <a:p>
            <a:pPr lvl="0"/>
            <a:endParaRPr lang="en-IN" sz="3000" dirty="0">
              <a:solidFill>
                <a:schemeClr val="bg1"/>
              </a:solidFill>
              <a:latin typeface="Nunito" pitchFamily="2" charset="0"/>
            </a:endParaRPr>
          </a:p>
        </p:txBody>
      </p:sp>
      <p:sp>
        <p:nvSpPr>
          <p:cNvPr id="4" name="Google Shape;212;p21">
            <a:extLst>
              <a:ext uri="{FF2B5EF4-FFF2-40B4-BE49-F238E27FC236}">
                <a16:creationId xmlns:a16="http://schemas.microsoft.com/office/drawing/2014/main" id="{D66ADE56-55CB-AE6E-B3DA-B3D379E94C36}"/>
              </a:ext>
            </a:extLst>
          </p:cNvPr>
          <p:cNvSpPr/>
          <p:nvPr/>
        </p:nvSpPr>
        <p:spPr>
          <a:xfrm flipH="1">
            <a:off x="14630708" y="5452005"/>
            <a:ext cx="3816451" cy="4727586"/>
          </a:xfrm>
          <a:custGeom>
            <a:avLst/>
            <a:gdLst/>
            <a:ahLst/>
            <a:cxnLst/>
            <a:rect l="l" t="t" r="r" b="b"/>
            <a:pathLst>
              <a:path w="3816451" h="4727586" extrusionOk="0">
                <a:moveTo>
                  <a:pt x="3816451" y="0"/>
                </a:moveTo>
                <a:lnTo>
                  <a:pt x="0" y="0"/>
                </a:lnTo>
                <a:lnTo>
                  <a:pt x="0" y="4727586"/>
                </a:lnTo>
                <a:lnTo>
                  <a:pt x="3816451" y="4727586"/>
                </a:lnTo>
                <a:lnTo>
                  <a:pt x="3816451" y="0"/>
                </a:lnTo>
                <a:close/>
              </a:path>
            </a:pathLst>
          </a:custGeom>
          <a:blipFill rotWithShape="1">
            <a:blip r:embed="rId6">
              <a:alphaModFix/>
            </a:blip>
            <a:stretch>
              <a:fillRect/>
            </a:stretch>
          </a:blipFill>
          <a:ln>
            <a:noFill/>
          </a:ln>
        </p:spPr>
      </p:sp>
    </p:spTree>
    <p:extLst>
      <p:ext uri="{BB962C8B-B14F-4D97-AF65-F5344CB8AC3E}">
        <p14:creationId xmlns:p14="http://schemas.microsoft.com/office/powerpoint/2010/main" val="1826027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EE677EFD-B12D-6551-0FB3-99BD3871A6FA}"/>
            </a:ext>
          </a:extLst>
        </p:cNvPr>
        <p:cNvGrpSpPr/>
        <p:nvPr/>
      </p:nvGrpSpPr>
      <p:grpSpPr>
        <a:xfrm>
          <a:off x="0" y="0"/>
          <a:ext cx="0" cy="0"/>
          <a:chOff x="0" y="0"/>
          <a:chExt cx="0" cy="0"/>
        </a:xfrm>
      </p:grpSpPr>
      <p:pic>
        <p:nvPicPr>
          <p:cNvPr id="171" name="Google Shape;171;p19">
            <a:extLst>
              <a:ext uri="{FF2B5EF4-FFF2-40B4-BE49-F238E27FC236}">
                <a16:creationId xmlns:a16="http://schemas.microsoft.com/office/drawing/2014/main" id="{5E1660EA-65F8-D7D4-4D43-AFECA01F3E33}"/>
              </a:ext>
            </a:extLst>
          </p:cNvPr>
          <p:cNvPicPr preferRelativeResize="0"/>
          <p:nvPr/>
        </p:nvPicPr>
        <p:blipFill>
          <a:blip r:embed="rId3">
            <a:alphaModFix/>
          </a:blip>
          <a:stretch>
            <a:fillRect/>
          </a:stretch>
        </p:blipFill>
        <p:spPr>
          <a:xfrm>
            <a:off x="0" y="0"/>
            <a:ext cx="18288000" cy="13242715"/>
          </a:xfrm>
          <a:prstGeom prst="rect">
            <a:avLst/>
          </a:prstGeom>
          <a:noFill/>
          <a:ln>
            <a:noFill/>
          </a:ln>
        </p:spPr>
      </p:pic>
      <p:pic>
        <p:nvPicPr>
          <p:cNvPr id="172" name="Google Shape;172;p19">
            <a:extLst>
              <a:ext uri="{FF2B5EF4-FFF2-40B4-BE49-F238E27FC236}">
                <a16:creationId xmlns:a16="http://schemas.microsoft.com/office/drawing/2014/main" id="{EB3C74A3-A675-D046-98CD-46D703D9A98B}"/>
              </a:ext>
            </a:extLst>
          </p:cNvPr>
          <p:cNvPicPr preferRelativeResize="0"/>
          <p:nvPr/>
        </p:nvPicPr>
        <p:blipFill>
          <a:blip r:embed="rId4">
            <a:alphaModFix/>
          </a:blip>
          <a:stretch>
            <a:fillRect/>
          </a:stretch>
        </p:blipFill>
        <p:spPr>
          <a:xfrm>
            <a:off x="311024" y="418402"/>
            <a:ext cx="17295800" cy="9450196"/>
          </a:xfrm>
          <a:prstGeom prst="rect">
            <a:avLst/>
          </a:prstGeom>
          <a:noFill/>
          <a:ln>
            <a:noFill/>
          </a:ln>
        </p:spPr>
      </p:pic>
      <p:sp>
        <p:nvSpPr>
          <p:cNvPr id="2" name="Google Shape;177;p19">
            <a:extLst>
              <a:ext uri="{FF2B5EF4-FFF2-40B4-BE49-F238E27FC236}">
                <a16:creationId xmlns:a16="http://schemas.microsoft.com/office/drawing/2014/main" id="{8FEC7371-46E6-8E06-3B80-184BED421991}"/>
              </a:ext>
            </a:extLst>
          </p:cNvPr>
          <p:cNvSpPr txBox="1"/>
          <p:nvPr/>
        </p:nvSpPr>
        <p:spPr>
          <a:xfrm>
            <a:off x="1558546" y="1814155"/>
            <a:ext cx="13453991" cy="4616648"/>
          </a:xfrm>
          <a:prstGeom prst="rect">
            <a:avLst/>
          </a:prstGeom>
          <a:noFill/>
          <a:ln>
            <a:noFill/>
          </a:ln>
        </p:spPr>
        <p:txBody>
          <a:bodyPr spcFirstLastPara="1" wrap="square" lIns="0" tIns="0" rIns="0" bIns="0" anchor="t" anchorCtr="0">
            <a:spAutoFit/>
          </a:bodyPr>
          <a:lstStyle/>
          <a:p>
            <a:r>
              <a:rPr lang="en-IN" sz="3000" b="1" dirty="0">
                <a:solidFill>
                  <a:schemeClr val="bg1"/>
                </a:solidFill>
                <a:latin typeface="Nunito" pitchFamily="2" charset="0"/>
              </a:rPr>
              <a:t>⚠️ 3. Identify Threats</a:t>
            </a:r>
          </a:p>
          <a:p>
            <a:endParaRPr lang="en-IN" sz="3000" b="1" dirty="0">
              <a:solidFill>
                <a:schemeClr val="bg1"/>
              </a:solidFill>
              <a:latin typeface="Nunito" pitchFamily="2" charset="0"/>
            </a:endParaRPr>
          </a:p>
          <a:p>
            <a:pPr lvl="0"/>
            <a:r>
              <a:rPr lang="en-IN" sz="3000" dirty="0">
                <a:solidFill>
                  <a:schemeClr val="bg1"/>
                </a:solidFill>
                <a:latin typeface="Nunito" pitchFamily="2" charset="0"/>
              </a:rPr>
              <a:t>	- Use models like STRIDE or DREAD to spot potential risks</a:t>
            </a:r>
          </a:p>
          <a:p>
            <a:pPr lvl="0"/>
            <a:r>
              <a:rPr lang="en-IN" sz="3000" dirty="0">
                <a:solidFill>
                  <a:schemeClr val="bg1"/>
                </a:solidFill>
                <a:latin typeface="Nunito" pitchFamily="2" charset="0"/>
              </a:rPr>
              <a:t>	- Think like an attacker to uncover weak spots</a:t>
            </a:r>
          </a:p>
          <a:p>
            <a:pPr lvl="0"/>
            <a:endParaRPr lang="en-IN" sz="3000" dirty="0">
              <a:solidFill>
                <a:schemeClr val="bg1"/>
              </a:solidFill>
              <a:latin typeface="Nunito" pitchFamily="2" charset="0"/>
            </a:endParaRPr>
          </a:p>
          <a:p>
            <a:r>
              <a:rPr lang="en-IN" sz="3000" b="1" dirty="0">
                <a:solidFill>
                  <a:schemeClr val="bg1"/>
                </a:solidFill>
                <a:latin typeface="Nunito" pitchFamily="2" charset="0"/>
              </a:rPr>
              <a:t>🛡️ 4. Mitigate Threats</a:t>
            </a:r>
          </a:p>
          <a:p>
            <a:endParaRPr lang="en-IN" sz="3000" b="1" dirty="0">
              <a:solidFill>
                <a:schemeClr val="bg1"/>
              </a:solidFill>
              <a:latin typeface="Nunito" pitchFamily="2" charset="0"/>
            </a:endParaRPr>
          </a:p>
          <a:p>
            <a:pPr lvl="0"/>
            <a:r>
              <a:rPr lang="en-IN" sz="3000" dirty="0">
                <a:solidFill>
                  <a:schemeClr val="bg1"/>
                </a:solidFill>
                <a:latin typeface="Nunito" pitchFamily="2" charset="0"/>
              </a:rPr>
              <a:t>	- Plan </a:t>
            </a:r>
            <a:r>
              <a:rPr lang="en-IN" sz="3000" dirty="0" err="1">
                <a:solidFill>
                  <a:schemeClr val="bg1"/>
                </a:solidFill>
                <a:latin typeface="Nunito" pitchFamily="2" charset="0"/>
              </a:rPr>
              <a:t>defenses</a:t>
            </a:r>
            <a:r>
              <a:rPr lang="en-IN" sz="3000" dirty="0">
                <a:solidFill>
                  <a:schemeClr val="bg1"/>
                </a:solidFill>
                <a:latin typeface="Nunito" pitchFamily="2" charset="0"/>
              </a:rPr>
              <a:t> for each threat you found</a:t>
            </a:r>
          </a:p>
          <a:p>
            <a:pPr lvl="0"/>
            <a:r>
              <a:rPr lang="en-IN" sz="3000" dirty="0">
                <a:solidFill>
                  <a:schemeClr val="bg1"/>
                </a:solidFill>
                <a:latin typeface="Nunito" pitchFamily="2" charset="0"/>
              </a:rPr>
              <a:t>	      </a:t>
            </a:r>
            <a:r>
              <a:rPr lang="en-IN" sz="3000" b="1" u="sng" dirty="0">
                <a:solidFill>
                  <a:schemeClr val="bg1"/>
                </a:solidFill>
                <a:latin typeface="Nunito" pitchFamily="2" charset="0"/>
              </a:rPr>
              <a:t>Examples</a:t>
            </a:r>
            <a:r>
              <a:rPr lang="en-IN" sz="3000" dirty="0">
                <a:solidFill>
                  <a:schemeClr val="bg1"/>
                </a:solidFill>
                <a:latin typeface="Nunito" pitchFamily="2" charset="0"/>
              </a:rPr>
              <a:t>: input validation, encryption, access controls etc.</a:t>
            </a:r>
          </a:p>
          <a:p>
            <a:pPr lvl="0"/>
            <a:r>
              <a:rPr lang="en-IN" sz="3000" dirty="0">
                <a:solidFill>
                  <a:schemeClr val="bg1"/>
                </a:solidFill>
                <a:latin typeface="Nunito" pitchFamily="2" charset="0"/>
              </a:rPr>
              <a:t>	</a:t>
            </a:r>
          </a:p>
        </p:txBody>
      </p:sp>
      <p:sp>
        <p:nvSpPr>
          <p:cNvPr id="4" name="Google Shape;212;p21">
            <a:extLst>
              <a:ext uri="{FF2B5EF4-FFF2-40B4-BE49-F238E27FC236}">
                <a16:creationId xmlns:a16="http://schemas.microsoft.com/office/drawing/2014/main" id="{B7C8D9A5-FB3C-0621-80F3-9081350C9631}"/>
              </a:ext>
            </a:extLst>
          </p:cNvPr>
          <p:cNvSpPr/>
          <p:nvPr/>
        </p:nvSpPr>
        <p:spPr>
          <a:xfrm flipH="1">
            <a:off x="14617060" y="4947037"/>
            <a:ext cx="3816451" cy="4727586"/>
          </a:xfrm>
          <a:custGeom>
            <a:avLst/>
            <a:gdLst/>
            <a:ahLst/>
            <a:cxnLst/>
            <a:rect l="l" t="t" r="r" b="b"/>
            <a:pathLst>
              <a:path w="3816451" h="4727586" extrusionOk="0">
                <a:moveTo>
                  <a:pt x="3816451" y="0"/>
                </a:moveTo>
                <a:lnTo>
                  <a:pt x="0" y="0"/>
                </a:lnTo>
                <a:lnTo>
                  <a:pt x="0" y="4727586"/>
                </a:lnTo>
                <a:lnTo>
                  <a:pt x="3816451" y="4727586"/>
                </a:lnTo>
                <a:lnTo>
                  <a:pt x="3816451" y="0"/>
                </a:lnTo>
                <a:close/>
              </a:path>
            </a:pathLst>
          </a:custGeom>
          <a:blipFill rotWithShape="1">
            <a:blip r:embed="rId5">
              <a:alphaModFix/>
            </a:blip>
            <a:stretch>
              <a:fillRect/>
            </a:stretch>
          </a:blipFill>
          <a:ln>
            <a:noFill/>
          </a:ln>
        </p:spPr>
      </p:sp>
    </p:spTree>
    <p:extLst>
      <p:ext uri="{BB962C8B-B14F-4D97-AF65-F5344CB8AC3E}">
        <p14:creationId xmlns:p14="http://schemas.microsoft.com/office/powerpoint/2010/main" val="4249280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9BAFE3D5-C57D-2D41-88E8-8901D585D59A}"/>
            </a:ext>
          </a:extLst>
        </p:cNvPr>
        <p:cNvGrpSpPr/>
        <p:nvPr/>
      </p:nvGrpSpPr>
      <p:grpSpPr>
        <a:xfrm>
          <a:off x="0" y="0"/>
          <a:ext cx="0" cy="0"/>
          <a:chOff x="0" y="0"/>
          <a:chExt cx="0" cy="0"/>
        </a:xfrm>
      </p:grpSpPr>
      <p:pic>
        <p:nvPicPr>
          <p:cNvPr id="171" name="Google Shape;171;p19">
            <a:extLst>
              <a:ext uri="{FF2B5EF4-FFF2-40B4-BE49-F238E27FC236}">
                <a16:creationId xmlns:a16="http://schemas.microsoft.com/office/drawing/2014/main" id="{7F58F010-7F63-2B3B-DEEF-75C17909A991}"/>
              </a:ext>
            </a:extLst>
          </p:cNvPr>
          <p:cNvPicPr preferRelativeResize="0"/>
          <p:nvPr/>
        </p:nvPicPr>
        <p:blipFill>
          <a:blip r:embed="rId3">
            <a:alphaModFix/>
          </a:blip>
          <a:stretch>
            <a:fillRect/>
          </a:stretch>
        </p:blipFill>
        <p:spPr>
          <a:xfrm>
            <a:off x="0" y="0"/>
            <a:ext cx="18288000" cy="13242715"/>
          </a:xfrm>
          <a:prstGeom prst="rect">
            <a:avLst/>
          </a:prstGeom>
          <a:noFill/>
          <a:ln>
            <a:noFill/>
          </a:ln>
        </p:spPr>
      </p:pic>
      <p:pic>
        <p:nvPicPr>
          <p:cNvPr id="172" name="Google Shape;172;p19">
            <a:extLst>
              <a:ext uri="{FF2B5EF4-FFF2-40B4-BE49-F238E27FC236}">
                <a16:creationId xmlns:a16="http://schemas.microsoft.com/office/drawing/2014/main" id="{B80FE2E8-6670-E878-E3A1-92315C80E27A}"/>
              </a:ext>
            </a:extLst>
          </p:cNvPr>
          <p:cNvPicPr preferRelativeResize="0"/>
          <p:nvPr/>
        </p:nvPicPr>
        <p:blipFill>
          <a:blip r:embed="rId4">
            <a:alphaModFix/>
          </a:blip>
          <a:stretch>
            <a:fillRect/>
          </a:stretch>
        </p:blipFill>
        <p:spPr>
          <a:xfrm>
            <a:off x="833538" y="418402"/>
            <a:ext cx="17295800" cy="9450196"/>
          </a:xfrm>
          <a:prstGeom prst="rect">
            <a:avLst/>
          </a:prstGeom>
          <a:noFill/>
          <a:ln>
            <a:noFill/>
          </a:ln>
        </p:spPr>
      </p:pic>
      <p:sp>
        <p:nvSpPr>
          <p:cNvPr id="2" name="Google Shape;177;p19">
            <a:extLst>
              <a:ext uri="{FF2B5EF4-FFF2-40B4-BE49-F238E27FC236}">
                <a16:creationId xmlns:a16="http://schemas.microsoft.com/office/drawing/2014/main" id="{3D234986-CEF7-699F-AA25-4D4545EA04CD}"/>
              </a:ext>
            </a:extLst>
          </p:cNvPr>
          <p:cNvSpPr txBox="1"/>
          <p:nvPr/>
        </p:nvSpPr>
        <p:spPr>
          <a:xfrm>
            <a:off x="1544031" y="2526671"/>
            <a:ext cx="13189165" cy="2308324"/>
          </a:xfrm>
          <a:prstGeom prst="rect">
            <a:avLst/>
          </a:prstGeom>
          <a:noFill/>
          <a:ln>
            <a:noFill/>
          </a:ln>
        </p:spPr>
        <p:txBody>
          <a:bodyPr spcFirstLastPara="1" wrap="square" lIns="0" tIns="0" rIns="0" bIns="0" anchor="t" anchorCtr="0">
            <a:spAutoFit/>
          </a:bodyPr>
          <a:lstStyle/>
          <a:p>
            <a:r>
              <a:rPr lang="en-IN" sz="3000" b="1" dirty="0">
                <a:solidFill>
                  <a:schemeClr val="bg1"/>
                </a:solidFill>
                <a:latin typeface="Nunito" pitchFamily="2" charset="0"/>
              </a:rPr>
              <a:t>✅ 5. Validate and Review</a:t>
            </a:r>
          </a:p>
          <a:p>
            <a:r>
              <a:rPr lang="en-IN" sz="3000" dirty="0">
                <a:solidFill>
                  <a:schemeClr val="bg1"/>
                </a:solidFill>
                <a:latin typeface="Nunito" pitchFamily="2" charset="0"/>
              </a:rPr>
              <a:t> </a:t>
            </a:r>
          </a:p>
          <a:p>
            <a:r>
              <a:rPr lang="en-IN" sz="3000" dirty="0">
                <a:solidFill>
                  <a:schemeClr val="bg1"/>
                </a:solidFill>
                <a:latin typeface="Nunito" pitchFamily="2" charset="0"/>
              </a:rPr>
              <a:t>	-Test your mitigations—did they actually fix the problem?</a:t>
            </a:r>
          </a:p>
          <a:p>
            <a:pPr lvl="0"/>
            <a:r>
              <a:rPr lang="en-IN" sz="3000" dirty="0">
                <a:solidFill>
                  <a:schemeClr val="bg1"/>
                </a:solidFill>
                <a:latin typeface="Nunito" pitchFamily="2" charset="0"/>
              </a:rPr>
              <a:t>	-Update your threat model as the system evolves</a:t>
            </a:r>
          </a:p>
          <a:p>
            <a:pPr lvl="0"/>
            <a:r>
              <a:rPr lang="en-IN" sz="3000" dirty="0">
                <a:solidFill>
                  <a:schemeClr val="bg1"/>
                </a:solidFill>
                <a:latin typeface="Nunito" pitchFamily="2" charset="0"/>
              </a:rPr>
              <a:t>	-Make this a regular part of your development cycle</a:t>
            </a:r>
          </a:p>
        </p:txBody>
      </p:sp>
      <p:sp>
        <p:nvSpPr>
          <p:cNvPr id="4" name="Google Shape;212;p21">
            <a:extLst>
              <a:ext uri="{FF2B5EF4-FFF2-40B4-BE49-F238E27FC236}">
                <a16:creationId xmlns:a16="http://schemas.microsoft.com/office/drawing/2014/main" id="{447B7135-41A9-65AB-DF04-818DEA46FF25}"/>
              </a:ext>
            </a:extLst>
          </p:cNvPr>
          <p:cNvSpPr/>
          <p:nvPr/>
        </p:nvSpPr>
        <p:spPr>
          <a:xfrm flipH="1">
            <a:off x="14630708" y="5452005"/>
            <a:ext cx="3816451" cy="4727586"/>
          </a:xfrm>
          <a:custGeom>
            <a:avLst/>
            <a:gdLst/>
            <a:ahLst/>
            <a:cxnLst/>
            <a:rect l="l" t="t" r="r" b="b"/>
            <a:pathLst>
              <a:path w="3816451" h="4727586" extrusionOk="0">
                <a:moveTo>
                  <a:pt x="3816451" y="0"/>
                </a:moveTo>
                <a:lnTo>
                  <a:pt x="0" y="0"/>
                </a:lnTo>
                <a:lnTo>
                  <a:pt x="0" y="4727586"/>
                </a:lnTo>
                <a:lnTo>
                  <a:pt x="3816451" y="4727586"/>
                </a:lnTo>
                <a:lnTo>
                  <a:pt x="3816451" y="0"/>
                </a:lnTo>
                <a:close/>
              </a:path>
            </a:pathLst>
          </a:custGeom>
          <a:blipFill rotWithShape="1">
            <a:blip r:embed="rId5">
              <a:alphaModFix/>
            </a:blip>
            <a:stretch>
              <a:fillRect/>
            </a:stretch>
          </a:blipFill>
          <a:ln>
            <a:noFill/>
          </a:ln>
        </p:spPr>
      </p:sp>
    </p:spTree>
    <p:extLst>
      <p:ext uri="{BB962C8B-B14F-4D97-AF65-F5344CB8AC3E}">
        <p14:creationId xmlns:p14="http://schemas.microsoft.com/office/powerpoint/2010/main" val="849894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CC8D4"/>
        </a:solidFill>
        <a:effectLst/>
      </p:bgPr>
    </p:bg>
    <p:spTree>
      <p:nvGrpSpPr>
        <p:cNvPr id="1" name="Shape 237"/>
        <p:cNvGrpSpPr/>
        <p:nvPr/>
      </p:nvGrpSpPr>
      <p:grpSpPr>
        <a:xfrm>
          <a:off x="0" y="0"/>
          <a:ext cx="0" cy="0"/>
          <a:chOff x="0" y="0"/>
          <a:chExt cx="0" cy="0"/>
        </a:xfrm>
      </p:grpSpPr>
      <p:pic>
        <p:nvPicPr>
          <p:cNvPr id="238" name="Google Shape;238;p23"/>
          <p:cNvPicPr preferRelativeResize="0"/>
          <p:nvPr/>
        </p:nvPicPr>
        <p:blipFill>
          <a:blip r:embed="rId3">
            <a:alphaModFix/>
          </a:blip>
          <a:stretch>
            <a:fillRect/>
          </a:stretch>
        </p:blipFill>
        <p:spPr>
          <a:xfrm>
            <a:off x="-27655" y="-96003"/>
            <a:ext cx="18288000" cy="13242715"/>
          </a:xfrm>
          <a:prstGeom prst="rect">
            <a:avLst/>
          </a:prstGeom>
          <a:noFill/>
          <a:ln>
            <a:noFill/>
          </a:ln>
        </p:spPr>
      </p:pic>
      <p:pic>
        <p:nvPicPr>
          <p:cNvPr id="239" name="Google Shape;239;p23"/>
          <p:cNvPicPr preferRelativeResize="0"/>
          <p:nvPr/>
        </p:nvPicPr>
        <p:blipFill>
          <a:blip r:embed="rId4">
            <a:alphaModFix/>
          </a:blip>
          <a:stretch>
            <a:fillRect/>
          </a:stretch>
        </p:blipFill>
        <p:spPr>
          <a:xfrm>
            <a:off x="321815" y="162203"/>
            <a:ext cx="17295800" cy="9450196"/>
          </a:xfrm>
          <a:prstGeom prst="rect">
            <a:avLst/>
          </a:prstGeom>
          <a:noFill/>
          <a:ln>
            <a:noFill/>
          </a:ln>
        </p:spPr>
      </p:pic>
      <p:sp>
        <p:nvSpPr>
          <p:cNvPr id="240" name="Google Shape;240;p23"/>
          <p:cNvSpPr/>
          <p:nvPr/>
        </p:nvSpPr>
        <p:spPr>
          <a:xfrm>
            <a:off x="15300707" y="446123"/>
            <a:ext cx="2767078" cy="3099578"/>
          </a:xfrm>
          <a:custGeom>
            <a:avLst/>
            <a:gdLst/>
            <a:ahLst/>
            <a:cxnLst/>
            <a:rect l="l" t="t" r="r" b="b"/>
            <a:pathLst>
              <a:path w="2767078" h="3099578" extrusionOk="0">
                <a:moveTo>
                  <a:pt x="0" y="0"/>
                </a:moveTo>
                <a:lnTo>
                  <a:pt x="2767079" y="0"/>
                </a:lnTo>
                <a:lnTo>
                  <a:pt x="2767079" y="3099579"/>
                </a:lnTo>
                <a:lnTo>
                  <a:pt x="0" y="3099579"/>
                </a:lnTo>
                <a:lnTo>
                  <a:pt x="0" y="0"/>
                </a:lnTo>
                <a:close/>
              </a:path>
            </a:pathLst>
          </a:custGeom>
          <a:blipFill rotWithShape="1">
            <a:blip r:embed="rId5">
              <a:alphaModFix/>
            </a:blip>
            <a:stretch>
              <a:fillRect/>
            </a:stretch>
          </a:blipFill>
          <a:ln>
            <a:noFill/>
          </a:ln>
        </p:spPr>
      </p:sp>
      <p:pic>
        <p:nvPicPr>
          <p:cNvPr id="2" name="Picture 1" descr="A diagram of a threat modeling process&#10;&#10;AI-generated content may be incorrect.">
            <a:extLst>
              <a:ext uri="{FF2B5EF4-FFF2-40B4-BE49-F238E27FC236}">
                <a16:creationId xmlns:a16="http://schemas.microsoft.com/office/drawing/2014/main" id="{EBFEF4F4-BFBE-FA04-BCF5-1EF13155265F}"/>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65822" y="1327289"/>
            <a:ext cx="12683115" cy="71200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a:extLst>
            <a:ext uri="{FF2B5EF4-FFF2-40B4-BE49-F238E27FC236}">
              <a16:creationId xmlns:a16="http://schemas.microsoft.com/office/drawing/2014/main" id="{364799A8-9B2D-ABFA-341B-E3C81A13B95E}"/>
            </a:ext>
          </a:extLst>
        </p:cNvPr>
        <p:cNvGrpSpPr/>
        <p:nvPr/>
      </p:nvGrpSpPr>
      <p:grpSpPr>
        <a:xfrm>
          <a:off x="0" y="0"/>
          <a:ext cx="0" cy="0"/>
          <a:chOff x="0" y="0"/>
          <a:chExt cx="0" cy="0"/>
        </a:xfrm>
      </p:grpSpPr>
      <p:pic>
        <p:nvPicPr>
          <p:cNvPr id="238" name="Google Shape;238;p23">
            <a:extLst>
              <a:ext uri="{FF2B5EF4-FFF2-40B4-BE49-F238E27FC236}">
                <a16:creationId xmlns:a16="http://schemas.microsoft.com/office/drawing/2014/main" id="{BA587892-6AD7-D05B-BC9F-9482B680F5DB}"/>
              </a:ext>
            </a:extLst>
          </p:cNvPr>
          <p:cNvPicPr preferRelativeResize="0"/>
          <p:nvPr/>
        </p:nvPicPr>
        <p:blipFill>
          <a:blip r:embed="rId3">
            <a:alphaModFix/>
          </a:blip>
          <a:stretch>
            <a:fillRect/>
          </a:stretch>
        </p:blipFill>
        <p:spPr>
          <a:xfrm>
            <a:off x="-27655" y="-96003"/>
            <a:ext cx="18288000" cy="13242715"/>
          </a:xfrm>
          <a:prstGeom prst="rect">
            <a:avLst/>
          </a:prstGeom>
          <a:noFill/>
          <a:ln>
            <a:noFill/>
          </a:ln>
        </p:spPr>
      </p:pic>
      <p:pic>
        <p:nvPicPr>
          <p:cNvPr id="239" name="Google Shape;239;p23">
            <a:extLst>
              <a:ext uri="{FF2B5EF4-FFF2-40B4-BE49-F238E27FC236}">
                <a16:creationId xmlns:a16="http://schemas.microsoft.com/office/drawing/2014/main" id="{AEB521AD-C209-88E9-D143-45C93B049B94}"/>
              </a:ext>
            </a:extLst>
          </p:cNvPr>
          <p:cNvPicPr preferRelativeResize="0"/>
          <p:nvPr/>
        </p:nvPicPr>
        <p:blipFill>
          <a:blip r:embed="rId4">
            <a:alphaModFix/>
          </a:blip>
          <a:stretch>
            <a:fillRect/>
          </a:stretch>
        </p:blipFill>
        <p:spPr>
          <a:xfrm>
            <a:off x="-406727" y="418402"/>
            <a:ext cx="17295800" cy="9450196"/>
          </a:xfrm>
          <a:prstGeom prst="rect">
            <a:avLst/>
          </a:prstGeom>
          <a:noFill/>
          <a:ln>
            <a:noFill/>
          </a:ln>
        </p:spPr>
      </p:pic>
      <p:sp>
        <p:nvSpPr>
          <p:cNvPr id="240" name="Google Shape;240;p23">
            <a:extLst>
              <a:ext uri="{FF2B5EF4-FFF2-40B4-BE49-F238E27FC236}">
                <a16:creationId xmlns:a16="http://schemas.microsoft.com/office/drawing/2014/main" id="{9FE8065B-2914-14E0-F1AC-76D3B13FC2A0}"/>
              </a:ext>
            </a:extLst>
          </p:cNvPr>
          <p:cNvSpPr/>
          <p:nvPr/>
        </p:nvSpPr>
        <p:spPr>
          <a:xfrm>
            <a:off x="15259045" y="838009"/>
            <a:ext cx="2767078" cy="3099578"/>
          </a:xfrm>
          <a:custGeom>
            <a:avLst/>
            <a:gdLst/>
            <a:ahLst/>
            <a:cxnLst/>
            <a:rect l="l" t="t" r="r" b="b"/>
            <a:pathLst>
              <a:path w="2767078" h="3099578" extrusionOk="0">
                <a:moveTo>
                  <a:pt x="0" y="0"/>
                </a:moveTo>
                <a:lnTo>
                  <a:pt x="2767079" y="0"/>
                </a:lnTo>
                <a:lnTo>
                  <a:pt x="2767079" y="3099579"/>
                </a:lnTo>
                <a:lnTo>
                  <a:pt x="0" y="3099579"/>
                </a:lnTo>
                <a:lnTo>
                  <a:pt x="0" y="0"/>
                </a:lnTo>
                <a:close/>
              </a:path>
            </a:pathLst>
          </a:custGeom>
          <a:blipFill rotWithShape="1">
            <a:blip r:embed="rId5">
              <a:alphaModFix/>
            </a:blip>
            <a:stretch>
              <a:fillRect/>
            </a:stretch>
          </a:blipFill>
          <a:ln>
            <a:noFill/>
          </a:ln>
        </p:spPr>
      </p:sp>
      <p:sp>
        <p:nvSpPr>
          <p:cNvPr id="4" name="TextBox 3">
            <a:extLst>
              <a:ext uri="{FF2B5EF4-FFF2-40B4-BE49-F238E27FC236}">
                <a16:creationId xmlns:a16="http://schemas.microsoft.com/office/drawing/2014/main" id="{A0CD75A1-667C-3F40-985C-9310178BE78A}"/>
              </a:ext>
            </a:extLst>
          </p:cNvPr>
          <p:cNvSpPr txBox="1"/>
          <p:nvPr/>
        </p:nvSpPr>
        <p:spPr>
          <a:xfrm>
            <a:off x="984763" y="998423"/>
            <a:ext cx="13827281" cy="503215"/>
          </a:xfrm>
          <a:prstGeom prst="rect">
            <a:avLst/>
          </a:prstGeom>
          <a:noFill/>
        </p:spPr>
        <p:txBody>
          <a:bodyPr wrap="square">
            <a:spAutoFit/>
          </a:bodyPr>
          <a:lstStyle/>
          <a:p>
            <a:pPr>
              <a:lnSpc>
                <a:spcPct val="115000"/>
              </a:lnSpc>
              <a:spcAft>
                <a:spcPts val="800"/>
              </a:spcAft>
            </a:pPr>
            <a:r>
              <a:rPr lang="en-IN" sz="2400" b="1" kern="100" dirty="0">
                <a:solidFill>
                  <a:schemeClr val="bg1"/>
                </a:solidFill>
                <a:effectLst/>
                <a:latin typeface="Nunito" pitchFamily="2" charset="0"/>
                <a:ea typeface="Aptos" panose="020B0004020202020204" pitchFamily="34" charset="0"/>
                <a:cs typeface="Times New Roman" panose="02020603050405020304" pitchFamily="18" charset="0"/>
              </a:rPr>
              <a:t>There are a number of symbols that are used in DFDs for threat modelling</a:t>
            </a:r>
            <a:endParaRPr lang="en-IN" sz="2400" kern="100" dirty="0">
              <a:solidFill>
                <a:schemeClr val="bg1"/>
              </a:solidFill>
              <a:effectLst/>
              <a:latin typeface="Nunito" pitchFamily="2" charset="0"/>
              <a:ea typeface="Aptos" panose="020B0004020202020204" pitchFamily="34" charset="0"/>
              <a:cs typeface="Times New Roman" panose="02020603050405020304" pitchFamily="18" charset="0"/>
            </a:endParaRPr>
          </a:p>
        </p:txBody>
      </p:sp>
      <p:pic>
        <p:nvPicPr>
          <p:cNvPr id="5" name="Picture 4" descr="A close-up of a chart&#10;&#10;AI-generated content may be incorrect.">
            <a:extLst>
              <a:ext uri="{FF2B5EF4-FFF2-40B4-BE49-F238E27FC236}">
                <a16:creationId xmlns:a16="http://schemas.microsoft.com/office/drawing/2014/main" id="{902F0156-482B-E881-2F33-D87008E496E8}"/>
              </a:ext>
            </a:extLst>
          </p:cNvPr>
          <p:cNvPicPr>
            <a:picLocks noChangeAspect="1"/>
          </p:cNvPicPr>
          <p:nvPr/>
        </p:nvPicPr>
        <p:blipFill>
          <a:blip r:embed="rId6"/>
          <a:stretch>
            <a:fillRect/>
          </a:stretch>
        </p:blipFill>
        <p:spPr>
          <a:xfrm rot="5400000">
            <a:off x="3898496" y="1603706"/>
            <a:ext cx="7999814" cy="7841978"/>
          </a:xfrm>
          <a:prstGeom prst="rect">
            <a:avLst/>
          </a:prstGeom>
        </p:spPr>
      </p:pic>
    </p:spTree>
    <p:extLst>
      <p:ext uri="{BB962C8B-B14F-4D97-AF65-F5344CB8AC3E}">
        <p14:creationId xmlns:p14="http://schemas.microsoft.com/office/powerpoint/2010/main" val="2001257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a:extLst>
            <a:ext uri="{FF2B5EF4-FFF2-40B4-BE49-F238E27FC236}">
              <a16:creationId xmlns:a16="http://schemas.microsoft.com/office/drawing/2014/main" id="{E9729961-A099-B753-A661-7FCB3FA38245}"/>
            </a:ext>
          </a:extLst>
        </p:cNvPr>
        <p:cNvGrpSpPr/>
        <p:nvPr/>
      </p:nvGrpSpPr>
      <p:grpSpPr>
        <a:xfrm>
          <a:off x="0" y="0"/>
          <a:ext cx="0" cy="0"/>
          <a:chOff x="0" y="0"/>
          <a:chExt cx="0" cy="0"/>
        </a:xfrm>
      </p:grpSpPr>
      <p:pic>
        <p:nvPicPr>
          <p:cNvPr id="238" name="Google Shape;238;p23">
            <a:extLst>
              <a:ext uri="{FF2B5EF4-FFF2-40B4-BE49-F238E27FC236}">
                <a16:creationId xmlns:a16="http://schemas.microsoft.com/office/drawing/2014/main" id="{4D9C9C68-1877-F3B0-B769-50599097E8C1}"/>
              </a:ext>
            </a:extLst>
          </p:cNvPr>
          <p:cNvPicPr preferRelativeResize="0"/>
          <p:nvPr/>
        </p:nvPicPr>
        <p:blipFill>
          <a:blip r:embed="rId3">
            <a:alphaModFix/>
          </a:blip>
          <a:stretch>
            <a:fillRect/>
          </a:stretch>
        </p:blipFill>
        <p:spPr>
          <a:xfrm>
            <a:off x="-27655" y="-96003"/>
            <a:ext cx="18288000" cy="13242715"/>
          </a:xfrm>
          <a:prstGeom prst="rect">
            <a:avLst/>
          </a:prstGeom>
          <a:noFill/>
          <a:ln>
            <a:noFill/>
          </a:ln>
        </p:spPr>
      </p:pic>
      <p:pic>
        <p:nvPicPr>
          <p:cNvPr id="239" name="Google Shape;239;p23">
            <a:extLst>
              <a:ext uri="{FF2B5EF4-FFF2-40B4-BE49-F238E27FC236}">
                <a16:creationId xmlns:a16="http://schemas.microsoft.com/office/drawing/2014/main" id="{0F6581A1-A6DF-FF0B-2935-F22DCBE9B70C}"/>
              </a:ext>
            </a:extLst>
          </p:cNvPr>
          <p:cNvPicPr preferRelativeResize="0"/>
          <p:nvPr/>
        </p:nvPicPr>
        <p:blipFill>
          <a:blip r:embed="rId4">
            <a:alphaModFix/>
          </a:blip>
          <a:stretch>
            <a:fillRect/>
          </a:stretch>
        </p:blipFill>
        <p:spPr>
          <a:xfrm>
            <a:off x="468445" y="678787"/>
            <a:ext cx="17295800" cy="9450196"/>
          </a:xfrm>
          <a:prstGeom prst="rect">
            <a:avLst/>
          </a:prstGeom>
          <a:noFill/>
          <a:ln>
            <a:noFill/>
          </a:ln>
        </p:spPr>
      </p:pic>
      <p:sp>
        <p:nvSpPr>
          <p:cNvPr id="240" name="Google Shape;240;p23">
            <a:extLst>
              <a:ext uri="{FF2B5EF4-FFF2-40B4-BE49-F238E27FC236}">
                <a16:creationId xmlns:a16="http://schemas.microsoft.com/office/drawing/2014/main" id="{AE06E45A-A8D0-0311-88E3-A395B412C2F4}"/>
              </a:ext>
            </a:extLst>
          </p:cNvPr>
          <p:cNvSpPr/>
          <p:nvPr/>
        </p:nvSpPr>
        <p:spPr>
          <a:xfrm>
            <a:off x="15245217" y="1030724"/>
            <a:ext cx="2767078" cy="3099578"/>
          </a:xfrm>
          <a:custGeom>
            <a:avLst/>
            <a:gdLst/>
            <a:ahLst/>
            <a:cxnLst/>
            <a:rect l="l" t="t" r="r" b="b"/>
            <a:pathLst>
              <a:path w="2767078" h="3099578" extrusionOk="0">
                <a:moveTo>
                  <a:pt x="0" y="0"/>
                </a:moveTo>
                <a:lnTo>
                  <a:pt x="2767079" y="0"/>
                </a:lnTo>
                <a:lnTo>
                  <a:pt x="2767079" y="3099579"/>
                </a:lnTo>
                <a:lnTo>
                  <a:pt x="0" y="3099579"/>
                </a:lnTo>
                <a:lnTo>
                  <a:pt x="0" y="0"/>
                </a:lnTo>
                <a:close/>
              </a:path>
            </a:pathLst>
          </a:custGeom>
          <a:blipFill rotWithShape="1">
            <a:blip r:embed="rId5">
              <a:alphaModFix/>
            </a:blip>
            <a:stretch>
              <a:fillRect/>
            </a:stretch>
          </a:blipFill>
          <a:ln>
            <a:noFill/>
          </a:ln>
        </p:spPr>
      </p:sp>
      <p:pic>
        <p:nvPicPr>
          <p:cNvPr id="2" name="Picture 1" descr="Diagram of a diagram of a library&#10;&#10;AI-generated content may be incorrect.">
            <a:extLst>
              <a:ext uri="{FF2B5EF4-FFF2-40B4-BE49-F238E27FC236}">
                <a16:creationId xmlns:a16="http://schemas.microsoft.com/office/drawing/2014/main" id="{3C9F9D9D-BBAF-25E0-2030-9A7A0669D2E3}"/>
              </a:ext>
            </a:extLst>
          </p:cNvPr>
          <p:cNvPicPr>
            <a:picLocks noChangeAspect="1"/>
          </p:cNvPicPr>
          <p:nvPr/>
        </p:nvPicPr>
        <p:blipFill>
          <a:blip r:embed="rId6"/>
          <a:stretch>
            <a:fillRect/>
          </a:stretch>
        </p:blipFill>
        <p:spPr>
          <a:xfrm>
            <a:off x="3984987" y="1140464"/>
            <a:ext cx="9890669" cy="8475994"/>
          </a:xfrm>
          <a:prstGeom prst="rect">
            <a:avLst/>
          </a:prstGeom>
        </p:spPr>
      </p:pic>
    </p:spTree>
    <p:extLst>
      <p:ext uri="{BB962C8B-B14F-4D97-AF65-F5344CB8AC3E}">
        <p14:creationId xmlns:p14="http://schemas.microsoft.com/office/powerpoint/2010/main" val="2475482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295"/>
        <p:cNvGrpSpPr/>
        <p:nvPr/>
      </p:nvGrpSpPr>
      <p:grpSpPr>
        <a:xfrm>
          <a:off x="0" y="0"/>
          <a:ext cx="0" cy="0"/>
          <a:chOff x="0" y="0"/>
          <a:chExt cx="0" cy="0"/>
        </a:xfrm>
      </p:grpSpPr>
      <p:pic>
        <p:nvPicPr>
          <p:cNvPr id="296" name="Google Shape;296;p26"/>
          <p:cNvPicPr preferRelativeResize="0"/>
          <p:nvPr/>
        </p:nvPicPr>
        <p:blipFill>
          <a:blip r:embed="rId3">
            <a:alphaModFix/>
          </a:blip>
          <a:stretch>
            <a:fillRect/>
          </a:stretch>
        </p:blipFill>
        <p:spPr>
          <a:xfrm>
            <a:off x="159925" y="-1647277"/>
            <a:ext cx="18272952" cy="13214004"/>
          </a:xfrm>
          <a:prstGeom prst="rect">
            <a:avLst/>
          </a:prstGeom>
          <a:noFill/>
          <a:ln>
            <a:noFill/>
          </a:ln>
        </p:spPr>
      </p:pic>
      <p:pic>
        <p:nvPicPr>
          <p:cNvPr id="297" name="Google Shape;297;p26"/>
          <p:cNvPicPr preferRelativeResize="0"/>
          <p:nvPr/>
        </p:nvPicPr>
        <p:blipFill>
          <a:blip r:embed="rId4">
            <a:alphaModFix/>
          </a:blip>
          <a:stretch>
            <a:fillRect/>
          </a:stretch>
        </p:blipFill>
        <p:spPr>
          <a:xfrm>
            <a:off x="4457700" y="747465"/>
            <a:ext cx="9372600" cy="10287000"/>
          </a:xfrm>
          <a:prstGeom prst="rect">
            <a:avLst/>
          </a:prstGeom>
          <a:noFill/>
          <a:ln>
            <a:noFill/>
          </a:ln>
        </p:spPr>
      </p:pic>
      <p:sp>
        <p:nvSpPr>
          <p:cNvPr id="298" name="Google Shape;298;p26"/>
          <p:cNvSpPr/>
          <p:nvPr/>
        </p:nvSpPr>
        <p:spPr>
          <a:xfrm>
            <a:off x="977337" y="706452"/>
            <a:ext cx="2465966" cy="2479490"/>
          </a:xfrm>
          <a:custGeom>
            <a:avLst/>
            <a:gdLst/>
            <a:ahLst/>
            <a:cxnLst/>
            <a:rect l="l" t="t" r="r" b="b"/>
            <a:pathLst>
              <a:path w="2465966" h="2479490" extrusionOk="0">
                <a:moveTo>
                  <a:pt x="0" y="0"/>
                </a:moveTo>
                <a:lnTo>
                  <a:pt x="2465966" y="0"/>
                </a:lnTo>
                <a:lnTo>
                  <a:pt x="2465966" y="2479490"/>
                </a:lnTo>
                <a:lnTo>
                  <a:pt x="0" y="2479490"/>
                </a:lnTo>
                <a:lnTo>
                  <a:pt x="0" y="0"/>
                </a:lnTo>
                <a:close/>
              </a:path>
            </a:pathLst>
          </a:custGeom>
          <a:blipFill rotWithShape="1">
            <a:blip r:embed="rId5">
              <a:alphaModFix/>
            </a:blip>
            <a:stretch>
              <a:fillRect/>
            </a:stretch>
          </a:blipFill>
          <a:ln>
            <a:noFill/>
          </a:ln>
        </p:spPr>
      </p:sp>
      <p:sp>
        <p:nvSpPr>
          <p:cNvPr id="299" name="Google Shape;299;p26"/>
          <p:cNvSpPr txBox="1"/>
          <p:nvPr/>
        </p:nvSpPr>
        <p:spPr>
          <a:xfrm>
            <a:off x="5067487" y="4079246"/>
            <a:ext cx="8457828" cy="221599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200" b="0" i="0" u="none" strike="noStrike" cap="none" dirty="0">
                <a:solidFill>
                  <a:srgbClr val="FFFFFF"/>
                </a:solidFill>
                <a:latin typeface="Paytone One"/>
                <a:ea typeface="Paytone One"/>
                <a:cs typeface="Paytone One"/>
                <a:sym typeface="Paytone One"/>
              </a:rPr>
              <a:t>Threat </a:t>
            </a:r>
            <a:r>
              <a:rPr lang="en-US" sz="7200" b="0" i="0" u="none" strike="noStrike" cap="none" dirty="0" err="1">
                <a:solidFill>
                  <a:srgbClr val="FFFFFF"/>
                </a:solidFill>
                <a:latin typeface="Paytone One"/>
                <a:ea typeface="Paytone One"/>
                <a:cs typeface="Paytone One"/>
                <a:sym typeface="Paytone One"/>
              </a:rPr>
              <a:t>Tracebility</a:t>
            </a:r>
            <a:r>
              <a:rPr lang="en-US" sz="7200" b="0" i="0" u="none" strike="noStrike" cap="none" dirty="0">
                <a:solidFill>
                  <a:srgbClr val="FFFFFF"/>
                </a:solidFill>
                <a:latin typeface="Paytone One"/>
                <a:ea typeface="Paytone One"/>
                <a:cs typeface="Paytone One"/>
                <a:sym typeface="Paytone One"/>
              </a:rPr>
              <a:t> Matrix</a:t>
            </a:r>
            <a:endParaRPr sz="1200" dirty="0"/>
          </a:p>
        </p:txBody>
      </p:sp>
      <p:sp>
        <p:nvSpPr>
          <p:cNvPr id="300" name="Google Shape;300;p26"/>
          <p:cNvSpPr txBox="1"/>
          <p:nvPr/>
        </p:nvSpPr>
        <p:spPr>
          <a:xfrm>
            <a:off x="7093537" y="1670321"/>
            <a:ext cx="4100926" cy="2230174"/>
          </a:xfrm>
          <a:prstGeom prst="rect">
            <a:avLst/>
          </a:prstGeom>
          <a:noFill/>
          <a:ln>
            <a:noFill/>
          </a:ln>
        </p:spPr>
        <p:txBody>
          <a:bodyPr spcFirstLastPara="1" wrap="square" lIns="0" tIns="0" rIns="0" bIns="0" anchor="t" anchorCtr="0">
            <a:spAutoFit/>
          </a:bodyPr>
          <a:lstStyle/>
          <a:p>
            <a:pPr marL="0" marR="0" lvl="0" indent="0" algn="ctr" rtl="0">
              <a:lnSpc>
                <a:spcPct val="111005"/>
              </a:lnSpc>
              <a:spcBef>
                <a:spcPts val="0"/>
              </a:spcBef>
              <a:spcAft>
                <a:spcPts val="0"/>
              </a:spcAft>
              <a:buNone/>
            </a:pPr>
            <a:r>
              <a:rPr lang="en-US" sz="15528" b="0" i="0" u="none" strike="noStrike" cap="none" dirty="0">
                <a:solidFill>
                  <a:srgbClr val="F1E894"/>
                </a:solidFill>
                <a:latin typeface="Paytone One"/>
                <a:ea typeface="Paytone One"/>
                <a:cs typeface="Paytone One"/>
                <a:sym typeface="Paytone One"/>
              </a:rPr>
              <a:t>03</a:t>
            </a:r>
            <a:endParaRPr dirty="0"/>
          </a:p>
        </p:txBody>
      </p:sp>
      <p:sp>
        <p:nvSpPr>
          <p:cNvPr id="301" name="Google Shape;301;p26"/>
          <p:cNvSpPr/>
          <p:nvPr/>
        </p:nvSpPr>
        <p:spPr>
          <a:xfrm>
            <a:off x="-38100" y="7769044"/>
            <a:ext cx="3632638" cy="2556056"/>
          </a:xfrm>
          <a:custGeom>
            <a:avLst/>
            <a:gdLst/>
            <a:ahLst/>
            <a:cxnLst/>
            <a:rect l="l" t="t" r="r" b="b"/>
            <a:pathLst>
              <a:path w="3632638" h="2556056" extrusionOk="0">
                <a:moveTo>
                  <a:pt x="0" y="0"/>
                </a:moveTo>
                <a:lnTo>
                  <a:pt x="3632638" y="0"/>
                </a:lnTo>
                <a:lnTo>
                  <a:pt x="3632638" y="2556056"/>
                </a:lnTo>
                <a:lnTo>
                  <a:pt x="0" y="2556056"/>
                </a:lnTo>
                <a:lnTo>
                  <a:pt x="0" y="0"/>
                </a:lnTo>
                <a:close/>
              </a:path>
            </a:pathLst>
          </a:custGeom>
          <a:blipFill rotWithShape="1">
            <a:blip r:embed="rId6">
              <a:alphaModFix/>
            </a:blip>
            <a:stretch>
              <a:fillRect/>
            </a:stretch>
          </a:blipFill>
          <a:ln>
            <a:noFill/>
          </a:ln>
        </p:spPr>
      </p:sp>
      <p:pic>
        <p:nvPicPr>
          <p:cNvPr id="302" name="Google Shape;302;p26"/>
          <p:cNvPicPr preferRelativeResize="0"/>
          <p:nvPr/>
        </p:nvPicPr>
        <p:blipFill>
          <a:blip r:embed="rId7">
            <a:alphaModFix/>
          </a:blip>
          <a:stretch>
            <a:fillRect/>
          </a:stretch>
        </p:blipFill>
        <p:spPr>
          <a:xfrm>
            <a:off x="12883978" y="1370625"/>
            <a:ext cx="4596949" cy="13487969"/>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0"/>
                                        </p:tgtEl>
                                        <p:attrNameLst>
                                          <p:attrName>style.visibility</p:attrName>
                                        </p:attrNameLst>
                                      </p:cBhvr>
                                      <p:to>
                                        <p:strVal val="visible"/>
                                      </p:to>
                                    </p:set>
                                    <p:animEffect transition="in" filter="fade">
                                      <p:cBhvr>
                                        <p:cTn id="7" dur="500"/>
                                        <p:tgtEl>
                                          <p:spTgt spid="30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9"/>
                                        </p:tgtEl>
                                        <p:attrNameLst>
                                          <p:attrName>style.visibility</p:attrName>
                                        </p:attrNameLst>
                                      </p:cBhvr>
                                      <p:to>
                                        <p:strVal val="visible"/>
                                      </p:to>
                                    </p:set>
                                    <p:animEffect transition="in" filter="fade">
                                      <p:cBhvr>
                                        <p:cTn id="11"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CC8D4"/>
        </a:solidFill>
        <a:effectLst/>
      </p:bgPr>
    </p:bg>
    <p:spTree>
      <p:nvGrpSpPr>
        <p:cNvPr id="1" name="Shape 109"/>
        <p:cNvGrpSpPr/>
        <p:nvPr/>
      </p:nvGrpSpPr>
      <p:grpSpPr>
        <a:xfrm>
          <a:off x="0" y="0"/>
          <a:ext cx="0" cy="0"/>
          <a:chOff x="0" y="0"/>
          <a:chExt cx="0" cy="0"/>
        </a:xfrm>
      </p:grpSpPr>
      <p:pic>
        <p:nvPicPr>
          <p:cNvPr id="110" name="Google Shape;110;p15"/>
          <p:cNvPicPr preferRelativeResize="0"/>
          <p:nvPr/>
        </p:nvPicPr>
        <p:blipFill>
          <a:blip r:embed="rId3">
            <a:alphaModFix/>
          </a:blip>
          <a:stretch>
            <a:fillRect/>
          </a:stretch>
        </p:blipFill>
        <p:spPr>
          <a:xfrm>
            <a:off x="-27655" y="-96003"/>
            <a:ext cx="18288000" cy="13242715"/>
          </a:xfrm>
          <a:prstGeom prst="rect">
            <a:avLst/>
          </a:prstGeom>
          <a:noFill/>
          <a:ln>
            <a:noFill/>
          </a:ln>
        </p:spPr>
      </p:pic>
      <p:pic>
        <p:nvPicPr>
          <p:cNvPr id="111" name="Google Shape;111;p15"/>
          <p:cNvPicPr preferRelativeResize="0"/>
          <p:nvPr/>
        </p:nvPicPr>
        <p:blipFill>
          <a:blip r:embed="rId4">
            <a:alphaModFix/>
          </a:blip>
          <a:stretch>
            <a:fillRect/>
          </a:stretch>
        </p:blipFill>
        <p:spPr>
          <a:xfrm>
            <a:off x="496100" y="368020"/>
            <a:ext cx="17295800" cy="9450201"/>
          </a:xfrm>
          <a:prstGeom prst="rect">
            <a:avLst/>
          </a:prstGeom>
          <a:noFill/>
          <a:ln>
            <a:noFill/>
          </a:ln>
        </p:spPr>
      </p:pic>
      <p:sp>
        <p:nvSpPr>
          <p:cNvPr id="112" name="Google Shape;112;p15"/>
          <p:cNvSpPr txBox="1"/>
          <p:nvPr/>
        </p:nvSpPr>
        <p:spPr>
          <a:xfrm>
            <a:off x="3206399" y="1504361"/>
            <a:ext cx="11875201" cy="1210203"/>
          </a:xfrm>
          <a:prstGeom prst="rect">
            <a:avLst/>
          </a:prstGeom>
          <a:noFill/>
          <a:ln>
            <a:noFill/>
          </a:ln>
        </p:spPr>
        <p:txBody>
          <a:bodyPr spcFirstLastPara="1" wrap="square" lIns="0" tIns="0" rIns="0" bIns="0" anchor="t" anchorCtr="0">
            <a:spAutoFit/>
          </a:bodyPr>
          <a:lstStyle/>
          <a:p>
            <a:pPr marL="0" marR="0" lvl="0" indent="0" algn="ctr" rtl="0">
              <a:lnSpc>
                <a:spcPct val="110995"/>
              </a:lnSpc>
              <a:spcBef>
                <a:spcPts val="0"/>
              </a:spcBef>
              <a:spcAft>
                <a:spcPts val="0"/>
              </a:spcAft>
              <a:buNone/>
            </a:pPr>
            <a:r>
              <a:rPr lang="en-US" sz="7085" dirty="0">
                <a:solidFill>
                  <a:srgbClr val="F1E894"/>
                </a:solidFill>
                <a:latin typeface="Paytone One"/>
                <a:sym typeface="Paytone One"/>
              </a:rPr>
              <a:t>TOPICS ARE:</a:t>
            </a:r>
            <a:endParaRPr dirty="0"/>
          </a:p>
        </p:txBody>
      </p:sp>
      <p:sp>
        <p:nvSpPr>
          <p:cNvPr id="113" name="Google Shape;113;p15"/>
          <p:cNvSpPr txBox="1"/>
          <p:nvPr/>
        </p:nvSpPr>
        <p:spPr>
          <a:xfrm>
            <a:off x="1853691" y="6055029"/>
            <a:ext cx="4301520" cy="600164"/>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i="0" u="none" strike="noStrike" cap="none" dirty="0">
                <a:solidFill>
                  <a:srgbClr val="FFFFFF"/>
                </a:solidFill>
                <a:latin typeface="Nunito"/>
                <a:ea typeface="Nunito"/>
                <a:cs typeface="Nunito"/>
                <a:sym typeface="Nunito"/>
              </a:rPr>
              <a:t>Threat Model Ranking</a:t>
            </a:r>
            <a:endParaRPr dirty="0"/>
          </a:p>
        </p:txBody>
      </p:sp>
      <p:sp>
        <p:nvSpPr>
          <p:cNvPr id="114" name="Google Shape;114;p15"/>
          <p:cNvSpPr/>
          <p:nvPr/>
        </p:nvSpPr>
        <p:spPr>
          <a:xfrm>
            <a:off x="201351" y="5788821"/>
            <a:ext cx="2060370" cy="4801709"/>
          </a:xfrm>
          <a:custGeom>
            <a:avLst/>
            <a:gdLst/>
            <a:ahLst/>
            <a:cxnLst/>
            <a:rect l="l" t="t" r="r" b="b"/>
            <a:pathLst>
              <a:path w="2060370" h="4801709" extrusionOk="0">
                <a:moveTo>
                  <a:pt x="0" y="0"/>
                </a:moveTo>
                <a:lnTo>
                  <a:pt x="2060370" y="0"/>
                </a:lnTo>
                <a:lnTo>
                  <a:pt x="2060370" y="4801709"/>
                </a:lnTo>
                <a:lnTo>
                  <a:pt x="0" y="4801709"/>
                </a:lnTo>
                <a:lnTo>
                  <a:pt x="0" y="0"/>
                </a:lnTo>
                <a:close/>
              </a:path>
            </a:pathLst>
          </a:custGeom>
          <a:blipFill rotWithShape="1">
            <a:blip r:embed="rId5">
              <a:alphaModFix/>
            </a:blip>
            <a:stretch>
              <a:fillRect/>
            </a:stretch>
          </a:blipFill>
          <a:ln>
            <a:noFill/>
          </a:ln>
        </p:spPr>
      </p:sp>
      <p:sp>
        <p:nvSpPr>
          <p:cNvPr id="115" name="Google Shape;115;p15"/>
          <p:cNvSpPr/>
          <p:nvPr/>
        </p:nvSpPr>
        <p:spPr>
          <a:xfrm>
            <a:off x="2745763" y="3383308"/>
            <a:ext cx="2517377" cy="2480760"/>
          </a:xfrm>
          <a:custGeom>
            <a:avLst/>
            <a:gdLst/>
            <a:ahLst/>
            <a:cxnLst/>
            <a:rect l="l" t="t" r="r" b="b"/>
            <a:pathLst>
              <a:path w="2517377" h="2480760" extrusionOk="0">
                <a:moveTo>
                  <a:pt x="0" y="0"/>
                </a:moveTo>
                <a:lnTo>
                  <a:pt x="2517377" y="0"/>
                </a:lnTo>
                <a:lnTo>
                  <a:pt x="2517377" y="2480760"/>
                </a:lnTo>
                <a:lnTo>
                  <a:pt x="0" y="2480760"/>
                </a:lnTo>
                <a:lnTo>
                  <a:pt x="0" y="0"/>
                </a:lnTo>
                <a:close/>
              </a:path>
            </a:pathLst>
          </a:custGeom>
          <a:blipFill rotWithShape="1">
            <a:blip r:embed="rId6">
              <a:alphaModFix/>
            </a:blip>
            <a:stretch>
              <a:fillRect/>
            </a:stretch>
          </a:blipFill>
          <a:ln>
            <a:noFill/>
          </a:ln>
        </p:spPr>
      </p:sp>
      <p:sp>
        <p:nvSpPr>
          <p:cNvPr id="116" name="Google Shape;116;p15"/>
          <p:cNvSpPr/>
          <p:nvPr/>
        </p:nvSpPr>
        <p:spPr>
          <a:xfrm>
            <a:off x="7745446" y="3383308"/>
            <a:ext cx="2797109" cy="2405513"/>
          </a:xfrm>
          <a:custGeom>
            <a:avLst/>
            <a:gdLst/>
            <a:ahLst/>
            <a:cxnLst/>
            <a:rect l="l" t="t" r="r" b="b"/>
            <a:pathLst>
              <a:path w="2797109" h="2405513" extrusionOk="0">
                <a:moveTo>
                  <a:pt x="0" y="0"/>
                </a:moveTo>
                <a:lnTo>
                  <a:pt x="2797108" y="0"/>
                </a:lnTo>
                <a:lnTo>
                  <a:pt x="2797108" y="2405513"/>
                </a:lnTo>
                <a:lnTo>
                  <a:pt x="0" y="2405513"/>
                </a:lnTo>
                <a:lnTo>
                  <a:pt x="0" y="0"/>
                </a:lnTo>
                <a:close/>
              </a:path>
            </a:pathLst>
          </a:custGeom>
          <a:blipFill rotWithShape="1">
            <a:blip r:embed="rId7">
              <a:alphaModFix/>
            </a:blip>
            <a:stretch>
              <a:fillRect/>
            </a:stretch>
          </a:blipFill>
          <a:ln>
            <a:noFill/>
          </a:ln>
        </p:spPr>
      </p:sp>
      <p:sp>
        <p:nvSpPr>
          <p:cNvPr id="117" name="Google Shape;117;p15"/>
          <p:cNvSpPr/>
          <p:nvPr/>
        </p:nvSpPr>
        <p:spPr>
          <a:xfrm>
            <a:off x="13235528" y="3383308"/>
            <a:ext cx="2584048" cy="2405513"/>
          </a:xfrm>
          <a:custGeom>
            <a:avLst/>
            <a:gdLst/>
            <a:ahLst/>
            <a:cxnLst/>
            <a:rect l="l" t="t" r="r" b="b"/>
            <a:pathLst>
              <a:path w="2584048" h="2405513" extrusionOk="0">
                <a:moveTo>
                  <a:pt x="0" y="0"/>
                </a:moveTo>
                <a:lnTo>
                  <a:pt x="2584048" y="0"/>
                </a:lnTo>
                <a:lnTo>
                  <a:pt x="2584048" y="2405513"/>
                </a:lnTo>
                <a:lnTo>
                  <a:pt x="0" y="2405513"/>
                </a:lnTo>
                <a:lnTo>
                  <a:pt x="0" y="0"/>
                </a:lnTo>
                <a:close/>
              </a:path>
            </a:pathLst>
          </a:custGeom>
          <a:blipFill rotWithShape="1">
            <a:blip r:embed="rId8">
              <a:alphaModFix/>
            </a:blip>
            <a:stretch>
              <a:fillRect/>
            </a:stretch>
          </a:blipFill>
          <a:ln>
            <a:noFill/>
          </a:ln>
        </p:spPr>
      </p:sp>
      <p:sp>
        <p:nvSpPr>
          <p:cNvPr id="118" name="Google Shape;118;p15"/>
          <p:cNvSpPr txBox="1"/>
          <p:nvPr/>
        </p:nvSpPr>
        <p:spPr>
          <a:xfrm>
            <a:off x="3266796" y="4007418"/>
            <a:ext cx="1475310" cy="1004909"/>
          </a:xfrm>
          <a:prstGeom prst="rect">
            <a:avLst/>
          </a:prstGeom>
          <a:noFill/>
          <a:ln>
            <a:noFill/>
          </a:ln>
        </p:spPr>
        <p:txBody>
          <a:bodyPr spcFirstLastPara="1" wrap="square" lIns="0" tIns="0" rIns="0" bIns="0" anchor="t" anchorCtr="0">
            <a:spAutoFit/>
          </a:bodyPr>
          <a:lstStyle/>
          <a:p>
            <a:pPr marL="0" marR="0" lvl="0" indent="0" algn="ctr" rtl="0">
              <a:lnSpc>
                <a:spcPct val="110995"/>
              </a:lnSpc>
              <a:spcBef>
                <a:spcPts val="0"/>
              </a:spcBef>
              <a:spcAft>
                <a:spcPts val="0"/>
              </a:spcAft>
              <a:buNone/>
            </a:pPr>
            <a:r>
              <a:rPr lang="en-US" sz="7085" b="0" i="0" u="none" strike="noStrike" cap="none" dirty="0">
                <a:solidFill>
                  <a:srgbClr val="7BCFFB"/>
                </a:solidFill>
                <a:latin typeface="Paytone One"/>
                <a:ea typeface="Paytone One"/>
                <a:cs typeface="Paytone One"/>
                <a:sym typeface="Paytone One"/>
              </a:rPr>
              <a:t>01</a:t>
            </a:r>
            <a:endParaRPr dirty="0"/>
          </a:p>
        </p:txBody>
      </p:sp>
      <p:sp>
        <p:nvSpPr>
          <p:cNvPr id="119" name="Google Shape;119;p15"/>
          <p:cNvSpPr txBox="1"/>
          <p:nvPr/>
        </p:nvSpPr>
        <p:spPr>
          <a:xfrm>
            <a:off x="8406345" y="4007418"/>
            <a:ext cx="1475310" cy="1004909"/>
          </a:xfrm>
          <a:prstGeom prst="rect">
            <a:avLst/>
          </a:prstGeom>
          <a:noFill/>
          <a:ln>
            <a:noFill/>
          </a:ln>
        </p:spPr>
        <p:txBody>
          <a:bodyPr spcFirstLastPara="1" wrap="square" lIns="0" tIns="0" rIns="0" bIns="0" anchor="t" anchorCtr="0">
            <a:spAutoFit/>
          </a:bodyPr>
          <a:lstStyle/>
          <a:p>
            <a:pPr marL="0" marR="0" lvl="0" indent="0" algn="ctr" rtl="0">
              <a:lnSpc>
                <a:spcPct val="110995"/>
              </a:lnSpc>
              <a:spcBef>
                <a:spcPts val="0"/>
              </a:spcBef>
              <a:spcAft>
                <a:spcPts val="0"/>
              </a:spcAft>
              <a:buNone/>
            </a:pPr>
            <a:r>
              <a:rPr lang="en-US" sz="7085" b="0" i="0" u="none" strike="noStrike" cap="none" dirty="0">
                <a:solidFill>
                  <a:srgbClr val="7BCFFB"/>
                </a:solidFill>
                <a:latin typeface="Paytone One"/>
                <a:ea typeface="Paytone One"/>
                <a:cs typeface="Paytone One"/>
                <a:sym typeface="Paytone One"/>
              </a:rPr>
              <a:t>02</a:t>
            </a:r>
            <a:endParaRPr dirty="0"/>
          </a:p>
        </p:txBody>
      </p:sp>
      <p:sp>
        <p:nvSpPr>
          <p:cNvPr id="120" name="Google Shape;120;p15"/>
          <p:cNvSpPr txBox="1"/>
          <p:nvPr/>
        </p:nvSpPr>
        <p:spPr>
          <a:xfrm>
            <a:off x="13789897" y="4007418"/>
            <a:ext cx="1475310" cy="1004909"/>
          </a:xfrm>
          <a:prstGeom prst="rect">
            <a:avLst/>
          </a:prstGeom>
          <a:noFill/>
          <a:ln>
            <a:noFill/>
          </a:ln>
        </p:spPr>
        <p:txBody>
          <a:bodyPr spcFirstLastPara="1" wrap="square" lIns="0" tIns="0" rIns="0" bIns="0" anchor="t" anchorCtr="0">
            <a:spAutoFit/>
          </a:bodyPr>
          <a:lstStyle/>
          <a:p>
            <a:pPr marL="0" marR="0" lvl="0" indent="0" algn="ctr" rtl="0">
              <a:lnSpc>
                <a:spcPct val="110995"/>
              </a:lnSpc>
              <a:spcBef>
                <a:spcPts val="0"/>
              </a:spcBef>
              <a:spcAft>
                <a:spcPts val="0"/>
              </a:spcAft>
              <a:buNone/>
            </a:pPr>
            <a:r>
              <a:rPr lang="en-US" sz="7085" b="0" i="0" u="none" strike="noStrike" cap="none" dirty="0">
                <a:solidFill>
                  <a:srgbClr val="7BCFFB"/>
                </a:solidFill>
                <a:latin typeface="Paytone One"/>
                <a:ea typeface="Paytone One"/>
                <a:cs typeface="Paytone One"/>
                <a:sym typeface="Paytone One"/>
              </a:rPr>
              <a:t>03</a:t>
            </a:r>
            <a:endParaRPr dirty="0"/>
          </a:p>
        </p:txBody>
      </p:sp>
      <p:sp>
        <p:nvSpPr>
          <p:cNvPr id="124" name="Google Shape;124;p15"/>
          <p:cNvSpPr txBox="1"/>
          <p:nvPr/>
        </p:nvSpPr>
        <p:spPr>
          <a:xfrm>
            <a:off x="6453908" y="6050452"/>
            <a:ext cx="5380181" cy="1200329"/>
          </a:xfrm>
          <a:prstGeom prst="rect">
            <a:avLst/>
          </a:prstGeom>
          <a:noFill/>
          <a:ln>
            <a:noFill/>
          </a:ln>
        </p:spPr>
        <p:txBody>
          <a:bodyPr spcFirstLastPara="1" wrap="square" lIns="0" tIns="0" rIns="0" bIns="0" anchor="t" anchorCtr="0">
            <a:spAutoFit/>
          </a:bodyPr>
          <a:lstStyle/>
          <a:p>
            <a:pPr lvl="0" algn="ctr">
              <a:lnSpc>
                <a:spcPct val="130000"/>
              </a:lnSpc>
            </a:pPr>
            <a:r>
              <a:rPr lang="en-US" sz="3000" b="1" dirty="0">
                <a:solidFill>
                  <a:srgbClr val="FFFFFF"/>
                </a:solidFill>
                <a:latin typeface="Nunito"/>
                <a:ea typeface="Nunito"/>
                <a:cs typeface="Nunito"/>
                <a:sym typeface="Nunito"/>
              </a:rPr>
              <a:t>Threat Model </a:t>
            </a:r>
            <a:r>
              <a:rPr lang="en-US" sz="3000" b="1" dirty="0" err="1">
                <a:solidFill>
                  <a:srgbClr val="FFFFFF"/>
                </a:solidFill>
                <a:latin typeface="Nunito"/>
                <a:ea typeface="Nunito"/>
                <a:cs typeface="Nunito"/>
                <a:sym typeface="Nunito"/>
              </a:rPr>
              <a:t>Execuption</a:t>
            </a:r>
            <a:r>
              <a:rPr lang="en-US" sz="3000" b="1" dirty="0">
                <a:solidFill>
                  <a:srgbClr val="FFFFFF"/>
                </a:solidFill>
                <a:latin typeface="Nunito"/>
                <a:ea typeface="Nunito"/>
                <a:cs typeface="Nunito"/>
                <a:sym typeface="Nunito"/>
              </a:rPr>
              <a:t> Phases</a:t>
            </a:r>
            <a:endParaRPr lang="en-US" sz="3200" dirty="0"/>
          </a:p>
        </p:txBody>
      </p:sp>
      <p:sp>
        <p:nvSpPr>
          <p:cNvPr id="125" name="Google Shape;125;p15"/>
          <p:cNvSpPr txBox="1"/>
          <p:nvPr/>
        </p:nvSpPr>
        <p:spPr>
          <a:xfrm>
            <a:off x="12664762" y="6055029"/>
            <a:ext cx="3725581" cy="1200329"/>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i="0" u="none" strike="noStrike" cap="none" dirty="0">
                <a:solidFill>
                  <a:srgbClr val="FFFFFF"/>
                </a:solidFill>
                <a:latin typeface="Nunito"/>
                <a:ea typeface="Nunito"/>
                <a:cs typeface="Nunito"/>
                <a:sym typeface="Nunito"/>
              </a:rPr>
              <a:t>Threat Traceability Matrix</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18"/>
                                        </p:tgtEl>
                                        <p:attrNameLst>
                                          <p:attrName>style.visibility</p:attrName>
                                        </p:attrNameLst>
                                      </p:cBhvr>
                                      <p:to>
                                        <p:strVal val="visible"/>
                                      </p:to>
                                    </p:set>
                                    <p:animEffect transition="in" filter="fade">
                                      <p:cBhvr>
                                        <p:cTn id="11" dur="500"/>
                                        <p:tgtEl>
                                          <p:spTgt spid="118"/>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15"/>
                                        </p:tgtEl>
                                        <p:attrNameLst>
                                          <p:attrName>style.visibility</p:attrName>
                                        </p:attrNameLst>
                                      </p:cBhvr>
                                      <p:to>
                                        <p:strVal val="visible"/>
                                      </p:to>
                                    </p:set>
                                    <p:animEffect transition="in" filter="fade">
                                      <p:cBhvr>
                                        <p:cTn id="15" dur="500"/>
                                        <p:tgtEl>
                                          <p:spTgt spid="115"/>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fade">
                                      <p:cBhvr>
                                        <p:cTn id="19" dur="1000"/>
                                        <p:tgtEl>
                                          <p:spTgt spid="113"/>
                                        </p:tgtEl>
                                      </p:cBhvr>
                                    </p:animEffect>
                                  </p:childTnLst>
                                </p:cTn>
                              </p:par>
                            </p:childTnLst>
                          </p:cTn>
                        </p:par>
                        <p:par>
                          <p:cTn id="20" fill="hold">
                            <p:stCondLst>
                              <p:cond delay="2750"/>
                            </p:stCondLst>
                            <p:childTnLst>
                              <p:par>
                                <p:cTn id="21" presetID="10" presetClass="entr" presetSubtype="0" fill="hold" grpId="0" nodeType="after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fade">
                                      <p:cBhvr>
                                        <p:cTn id="23" dur="500"/>
                                        <p:tgtEl>
                                          <p:spTgt spid="119"/>
                                        </p:tgtEl>
                                      </p:cBhvr>
                                    </p:animEffect>
                                  </p:childTnLst>
                                </p:cTn>
                              </p:par>
                            </p:childTnLst>
                          </p:cTn>
                        </p:par>
                        <p:par>
                          <p:cTn id="24" fill="hold">
                            <p:stCondLst>
                              <p:cond delay="3250"/>
                            </p:stCondLst>
                            <p:childTnLst>
                              <p:par>
                                <p:cTn id="25" presetID="10" presetClass="entr" presetSubtype="0" fill="hold" nodeType="after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fade">
                                      <p:cBhvr>
                                        <p:cTn id="27" dur="500"/>
                                        <p:tgtEl>
                                          <p:spTgt spid="116"/>
                                        </p:tgtEl>
                                      </p:cBhvr>
                                    </p:animEffect>
                                  </p:childTnLst>
                                </p:cTn>
                              </p:par>
                            </p:childTnLst>
                          </p:cTn>
                        </p:par>
                        <p:par>
                          <p:cTn id="28" fill="hold">
                            <p:stCondLst>
                              <p:cond delay="3750"/>
                            </p:stCondLst>
                            <p:childTnLst>
                              <p:par>
                                <p:cTn id="29" presetID="10" presetClass="entr" presetSubtype="0" fill="hold" grpId="0" nodeType="afterEffect">
                                  <p:stCondLst>
                                    <p:cond delay="0"/>
                                  </p:stCondLst>
                                  <p:childTnLst>
                                    <p:set>
                                      <p:cBhvr>
                                        <p:cTn id="30" dur="1" fill="hold">
                                          <p:stCondLst>
                                            <p:cond delay="0"/>
                                          </p:stCondLst>
                                        </p:cTn>
                                        <p:tgtEl>
                                          <p:spTgt spid="124"/>
                                        </p:tgtEl>
                                        <p:attrNameLst>
                                          <p:attrName>style.visibility</p:attrName>
                                        </p:attrNameLst>
                                      </p:cBhvr>
                                      <p:to>
                                        <p:strVal val="visible"/>
                                      </p:to>
                                    </p:set>
                                    <p:animEffect transition="in" filter="fade">
                                      <p:cBhvr>
                                        <p:cTn id="31" dur="500"/>
                                        <p:tgtEl>
                                          <p:spTgt spid="124"/>
                                        </p:tgtEl>
                                      </p:cBhvr>
                                    </p:animEffect>
                                  </p:childTnLst>
                                </p:cTn>
                              </p:par>
                            </p:childTnLst>
                          </p:cTn>
                        </p:par>
                        <p:par>
                          <p:cTn id="32" fill="hold">
                            <p:stCondLst>
                              <p:cond delay="4250"/>
                            </p:stCondLst>
                            <p:childTnLst>
                              <p:par>
                                <p:cTn id="33" presetID="10" presetClass="entr" presetSubtype="0" fill="hold" grpId="0" nodeType="afterEffect">
                                  <p:stCondLst>
                                    <p:cond delay="0"/>
                                  </p:stCondLst>
                                  <p:childTnLst>
                                    <p:set>
                                      <p:cBhvr>
                                        <p:cTn id="34" dur="1" fill="hold">
                                          <p:stCondLst>
                                            <p:cond delay="0"/>
                                          </p:stCondLst>
                                        </p:cTn>
                                        <p:tgtEl>
                                          <p:spTgt spid="120"/>
                                        </p:tgtEl>
                                        <p:attrNameLst>
                                          <p:attrName>style.visibility</p:attrName>
                                        </p:attrNameLst>
                                      </p:cBhvr>
                                      <p:to>
                                        <p:strVal val="visible"/>
                                      </p:to>
                                    </p:set>
                                    <p:animEffect transition="in" filter="fade">
                                      <p:cBhvr>
                                        <p:cTn id="35" dur="500"/>
                                        <p:tgtEl>
                                          <p:spTgt spid="120"/>
                                        </p:tgtEl>
                                      </p:cBhvr>
                                    </p:animEffect>
                                  </p:childTnLst>
                                </p:cTn>
                              </p:par>
                            </p:childTnLst>
                          </p:cTn>
                        </p:par>
                        <p:par>
                          <p:cTn id="36" fill="hold">
                            <p:stCondLst>
                              <p:cond delay="4750"/>
                            </p:stCondLst>
                            <p:childTnLst>
                              <p:par>
                                <p:cTn id="37" presetID="10" presetClass="entr" presetSubtype="0" fill="hold" nodeType="afterEffect">
                                  <p:stCondLst>
                                    <p:cond delay="0"/>
                                  </p:stCondLst>
                                  <p:childTnLst>
                                    <p:set>
                                      <p:cBhvr>
                                        <p:cTn id="38" dur="1" fill="hold">
                                          <p:stCondLst>
                                            <p:cond delay="0"/>
                                          </p:stCondLst>
                                        </p:cTn>
                                        <p:tgtEl>
                                          <p:spTgt spid="117"/>
                                        </p:tgtEl>
                                        <p:attrNameLst>
                                          <p:attrName>style.visibility</p:attrName>
                                        </p:attrNameLst>
                                      </p:cBhvr>
                                      <p:to>
                                        <p:strVal val="visible"/>
                                      </p:to>
                                    </p:set>
                                    <p:animEffect transition="in" filter="fade">
                                      <p:cBhvr>
                                        <p:cTn id="39" dur="500"/>
                                        <p:tgtEl>
                                          <p:spTgt spid="117"/>
                                        </p:tgtEl>
                                      </p:cBhvr>
                                    </p:animEffect>
                                  </p:childTnLst>
                                </p:cTn>
                              </p:par>
                            </p:childTnLst>
                          </p:cTn>
                        </p:par>
                        <p:par>
                          <p:cTn id="40" fill="hold">
                            <p:stCondLst>
                              <p:cond delay="5250"/>
                            </p:stCondLst>
                            <p:childTnLst>
                              <p:par>
                                <p:cTn id="41" presetID="10" presetClass="entr" presetSubtype="0" fill="hold" grpId="0" nodeType="afterEffect">
                                  <p:stCondLst>
                                    <p:cond delay="0"/>
                                  </p:stCondLst>
                                  <p:childTnLst>
                                    <p:set>
                                      <p:cBhvr>
                                        <p:cTn id="42" dur="1" fill="hold">
                                          <p:stCondLst>
                                            <p:cond delay="0"/>
                                          </p:stCondLst>
                                        </p:cTn>
                                        <p:tgtEl>
                                          <p:spTgt spid="125"/>
                                        </p:tgtEl>
                                        <p:attrNameLst>
                                          <p:attrName>style.visibility</p:attrName>
                                        </p:attrNameLst>
                                      </p:cBhvr>
                                      <p:to>
                                        <p:strVal val="visible"/>
                                      </p:to>
                                    </p:set>
                                    <p:animEffect transition="in" filter="fade">
                                      <p:cBhvr>
                                        <p:cTn id="4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P spid="118" grpId="0"/>
      <p:bldP spid="119" grpId="0"/>
      <p:bldP spid="120" grpId="0"/>
      <p:bldP spid="124" grpId="0"/>
      <p:bldP spid="1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9640D988-7E43-CEEA-6EB2-BA466B8D3BFA}"/>
            </a:ext>
          </a:extLst>
        </p:cNvPr>
        <p:cNvGrpSpPr/>
        <p:nvPr/>
      </p:nvGrpSpPr>
      <p:grpSpPr>
        <a:xfrm>
          <a:off x="0" y="0"/>
          <a:ext cx="0" cy="0"/>
          <a:chOff x="0" y="0"/>
          <a:chExt cx="0" cy="0"/>
        </a:xfrm>
      </p:grpSpPr>
      <p:pic>
        <p:nvPicPr>
          <p:cNvPr id="155" name="Google Shape;155;p18">
            <a:extLst>
              <a:ext uri="{FF2B5EF4-FFF2-40B4-BE49-F238E27FC236}">
                <a16:creationId xmlns:a16="http://schemas.microsoft.com/office/drawing/2014/main" id="{8F9089D5-F9AE-3B0A-5A86-F98C1A6E6795}"/>
              </a:ext>
            </a:extLst>
          </p:cNvPr>
          <p:cNvPicPr preferRelativeResize="0"/>
          <p:nvPr/>
        </p:nvPicPr>
        <p:blipFill>
          <a:blip r:embed="rId3">
            <a:alphaModFix/>
          </a:blip>
          <a:stretch>
            <a:fillRect/>
          </a:stretch>
        </p:blipFill>
        <p:spPr>
          <a:xfrm>
            <a:off x="-27655" y="-96003"/>
            <a:ext cx="18288000" cy="13242715"/>
          </a:xfrm>
          <a:prstGeom prst="rect">
            <a:avLst/>
          </a:prstGeom>
          <a:noFill/>
          <a:ln>
            <a:noFill/>
          </a:ln>
        </p:spPr>
      </p:pic>
      <p:pic>
        <p:nvPicPr>
          <p:cNvPr id="156" name="Google Shape;156;p18">
            <a:extLst>
              <a:ext uri="{FF2B5EF4-FFF2-40B4-BE49-F238E27FC236}">
                <a16:creationId xmlns:a16="http://schemas.microsoft.com/office/drawing/2014/main" id="{9F2E775E-5124-9BF6-68D4-751B8A1C52C8}"/>
              </a:ext>
            </a:extLst>
          </p:cNvPr>
          <p:cNvPicPr preferRelativeResize="0"/>
          <p:nvPr/>
        </p:nvPicPr>
        <p:blipFill>
          <a:blip r:embed="rId4">
            <a:alphaModFix/>
          </a:blip>
          <a:stretch>
            <a:fillRect/>
          </a:stretch>
        </p:blipFill>
        <p:spPr>
          <a:xfrm>
            <a:off x="626612" y="418402"/>
            <a:ext cx="17295800" cy="9450196"/>
          </a:xfrm>
          <a:prstGeom prst="rect">
            <a:avLst/>
          </a:prstGeom>
          <a:noFill/>
          <a:ln>
            <a:noFill/>
          </a:ln>
        </p:spPr>
      </p:pic>
      <p:grpSp>
        <p:nvGrpSpPr>
          <p:cNvPr id="157" name="Google Shape;157;p18">
            <a:extLst>
              <a:ext uri="{FF2B5EF4-FFF2-40B4-BE49-F238E27FC236}">
                <a16:creationId xmlns:a16="http://schemas.microsoft.com/office/drawing/2014/main" id="{529C73A4-A742-03F2-2531-5F81F9D26CD5}"/>
              </a:ext>
            </a:extLst>
          </p:cNvPr>
          <p:cNvGrpSpPr/>
          <p:nvPr/>
        </p:nvGrpSpPr>
        <p:grpSpPr>
          <a:xfrm>
            <a:off x="1882825" y="2601032"/>
            <a:ext cx="13793762" cy="6763612"/>
            <a:chOff x="-46189" y="-38100"/>
            <a:chExt cx="1287617" cy="1781363"/>
          </a:xfrm>
        </p:grpSpPr>
        <p:sp>
          <p:nvSpPr>
            <p:cNvPr id="158" name="Google Shape;158;p18">
              <a:extLst>
                <a:ext uri="{FF2B5EF4-FFF2-40B4-BE49-F238E27FC236}">
                  <a16:creationId xmlns:a16="http://schemas.microsoft.com/office/drawing/2014/main" id="{8F4B77E4-C9F4-1464-DC97-C944A6CFBBF7}"/>
                </a:ext>
              </a:extLst>
            </p:cNvPr>
            <p:cNvSpPr/>
            <p:nvPr/>
          </p:nvSpPr>
          <p:spPr>
            <a:xfrm>
              <a:off x="-46189" y="0"/>
              <a:ext cx="1287617" cy="1743263"/>
            </a:xfrm>
            <a:custGeom>
              <a:avLst/>
              <a:gdLst/>
              <a:ahLst/>
              <a:cxnLst/>
              <a:rect l="l" t="t" r="r" b="b"/>
              <a:pathLst>
                <a:path w="1287617" h="1743263" extrusionOk="0">
                  <a:moveTo>
                    <a:pt x="80762" y="0"/>
                  </a:moveTo>
                  <a:lnTo>
                    <a:pt x="1206855" y="0"/>
                  </a:lnTo>
                  <a:cubicBezTo>
                    <a:pt x="1251459" y="0"/>
                    <a:pt x="1287617" y="36158"/>
                    <a:pt x="1287617" y="80762"/>
                  </a:cubicBezTo>
                  <a:lnTo>
                    <a:pt x="1287617" y="1662501"/>
                  </a:lnTo>
                  <a:cubicBezTo>
                    <a:pt x="1287617" y="1707105"/>
                    <a:pt x="1251459" y="1743263"/>
                    <a:pt x="1206855" y="1743263"/>
                  </a:cubicBezTo>
                  <a:lnTo>
                    <a:pt x="80762" y="1743263"/>
                  </a:lnTo>
                  <a:cubicBezTo>
                    <a:pt x="36158" y="1743263"/>
                    <a:pt x="0" y="1707105"/>
                    <a:pt x="0" y="1662501"/>
                  </a:cubicBezTo>
                  <a:lnTo>
                    <a:pt x="0" y="80762"/>
                  </a:lnTo>
                  <a:cubicBezTo>
                    <a:pt x="0" y="36158"/>
                    <a:pt x="36158" y="0"/>
                    <a:pt x="80762" y="0"/>
                  </a:cubicBezTo>
                  <a:close/>
                </a:path>
              </a:pathLst>
            </a:custGeom>
            <a:solidFill>
              <a:srgbClr val="7F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8">
              <a:extLst>
                <a:ext uri="{FF2B5EF4-FFF2-40B4-BE49-F238E27FC236}">
                  <a16:creationId xmlns:a16="http://schemas.microsoft.com/office/drawing/2014/main" id="{7C2FF6F3-37AE-4112-459F-5449805F9FBD}"/>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71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1" name="Google Shape;161;p18">
            <a:extLst>
              <a:ext uri="{FF2B5EF4-FFF2-40B4-BE49-F238E27FC236}">
                <a16:creationId xmlns:a16="http://schemas.microsoft.com/office/drawing/2014/main" id="{56D4F598-76AB-146B-98E1-23657021CBF7}"/>
              </a:ext>
            </a:extLst>
          </p:cNvPr>
          <p:cNvSpPr/>
          <p:nvPr/>
        </p:nvSpPr>
        <p:spPr>
          <a:xfrm>
            <a:off x="-237239" y="6275728"/>
            <a:ext cx="2835350" cy="3686625"/>
          </a:xfrm>
          <a:custGeom>
            <a:avLst/>
            <a:gdLst/>
            <a:ahLst/>
            <a:cxnLst/>
            <a:rect l="l" t="t" r="r" b="b"/>
            <a:pathLst>
              <a:path w="2835350" h="3686625" extrusionOk="0">
                <a:moveTo>
                  <a:pt x="0" y="0"/>
                </a:moveTo>
                <a:lnTo>
                  <a:pt x="2835350" y="0"/>
                </a:lnTo>
                <a:lnTo>
                  <a:pt x="2835350" y="3686624"/>
                </a:lnTo>
                <a:lnTo>
                  <a:pt x="0" y="3686624"/>
                </a:lnTo>
                <a:lnTo>
                  <a:pt x="0" y="0"/>
                </a:lnTo>
                <a:close/>
              </a:path>
            </a:pathLst>
          </a:custGeom>
          <a:blipFill rotWithShape="1">
            <a:blip r:embed="rId5">
              <a:alphaModFix/>
            </a:blip>
            <a:stretch>
              <a:fillRect/>
            </a:stretch>
          </a:blipFill>
          <a:ln>
            <a:noFill/>
          </a:ln>
        </p:spPr>
      </p:sp>
      <p:sp>
        <p:nvSpPr>
          <p:cNvPr id="162" name="Google Shape;162;p18">
            <a:extLst>
              <a:ext uri="{FF2B5EF4-FFF2-40B4-BE49-F238E27FC236}">
                <a16:creationId xmlns:a16="http://schemas.microsoft.com/office/drawing/2014/main" id="{FF7797D7-DEBC-E14E-88A5-F379854852D6}"/>
              </a:ext>
            </a:extLst>
          </p:cNvPr>
          <p:cNvSpPr/>
          <p:nvPr/>
        </p:nvSpPr>
        <p:spPr>
          <a:xfrm>
            <a:off x="5650530" y="2880992"/>
            <a:ext cx="8903978" cy="317598"/>
          </a:xfrm>
          <a:custGeom>
            <a:avLst/>
            <a:gdLst/>
            <a:ahLst/>
            <a:cxnLst/>
            <a:rect l="l" t="t" r="r" b="b"/>
            <a:pathLst>
              <a:path w="5033322" h="228787" extrusionOk="0">
                <a:moveTo>
                  <a:pt x="0" y="0"/>
                </a:moveTo>
                <a:lnTo>
                  <a:pt x="5033322" y="0"/>
                </a:lnTo>
                <a:lnTo>
                  <a:pt x="5033322" y="228787"/>
                </a:lnTo>
                <a:lnTo>
                  <a:pt x="0" y="228787"/>
                </a:lnTo>
                <a:lnTo>
                  <a:pt x="0" y="0"/>
                </a:lnTo>
                <a:close/>
              </a:path>
            </a:pathLst>
          </a:custGeom>
          <a:blipFill rotWithShape="1">
            <a:blip r:embed="rId6">
              <a:alphaModFix/>
            </a:blip>
            <a:stretch>
              <a:fillRect/>
            </a:stretch>
          </a:blipFill>
          <a:ln>
            <a:noFill/>
          </a:ln>
        </p:spPr>
        <p:txBody>
          <a:bodyPr/>
          <a:lstStyle/>
          <a:p>
            <a:endParaRPr lang="en-IN" dirty="0"/>
          </a:p>
        </p:txBody>
      </p:sp>
      <p:sp>
        <p:nvSpPr>
          <p:cNvPr id="163" name="Google Shape;163;p18">
            <a:extLst>
              <a:ext uri="{FF2B5EF4-FFF2-40B4-BE49-F238E27FC236}">
                <a16:creationId xmlns:a16="http://schemas.microsoft.com/office/drawing/2014/main" id="{A843AFF8-F80B-C94C-7F6F-9CE7AE4FB2A5}"/>
              </a:ext>
            </a:extLst>
          </p:cNvPr>
          <p:cNvSpPr txBox="1"/>
          <p:nvPr/>
        </p:nvSpPr>
        <p:spPr>
          <a:xfrm>
            <a:off x="1180436" y="2070481"/>
            <a:ext cx="14195213" cy="922432"/>
          </a:xfrm>
          <a:prstGeom prst="rect">
            <a:avLst/>
          </a:prstGeom>
          <a:noFill/>
          <a:ln>
            <a:noFill/>
          </a:ln>
        </p:spPr>
        <p:txBody>
          <a:bodyPr spcFirstLastPara="1" wrap="square" lIns="0" tIns="0" rIns="0" bIns="0" anchor="t" anchorCtr="0">
            <a:spAutoFit/>
          </a:bodyPr>
          <a:lstStyle/>
          <a:p>
            <a:pPr marL="0" marR="0" lvl="0" indent="0" algn="ctr" rtl="0">
              <a:lnSpc>
                <a:spcPct val="111001"/>
              </a:lnSpc>
              <a:spcBef>
                <a:spcPts val="0"/>
              </a:spcBef>
              <a:spcAft>
                <a:spcPts val="0"/>
              </a:spcAft>
              <a:buNone/>
            </a:pPr>
            <a:r>
              <a:rPr lang="en-US" sz="5400" dirty="0">
                <a:solidFill>
                  <a:srgbClr val="F1E894"/>
                </a:solidFill>
                <a:latin typeface="Paytone One"/>
                <a:ea typeface="Paytone One"/>
                <a:cs typeface="Paytone One"/>
                <a:sym typeface="Paytone One"/>
              </a:rPr>
              <a:t>What is Threat Traceability matrix?</a:t>
            </a:r>
            <a:endParaRPr sz="1050" dirty="0"/>
          </a:p>
        </p:txBody>
      </p:sp>
      <p:sp>
        <p:nvSpPr>
          <p:cNvPr id="164" name="Google Shape;164;p18">
            <a:extLst>
              <a:ext uri="{FF2B5EF4-FFF2-40B4-BE49-F238E27FC236}">
                <a16:creationId xmlns:a16="http://schemas.microsoft.com/office/drawing/2014/main" id="{38B53D84-FCE4-C69D-DE7D-F329F8A775F3}"/>
              </a:ext>
            </a:extLst>
          </p:cNvPr>
          <p:cNvSpPr txBox="1"/>
          <p:nvPr/>
        </p:nvSpPr>
        <p:spPr>
          <a:xfrm>
            <a:off x="3745288" y="3266602"/>
            <a:ext cx="11058448" cy="3970318"/>
          </a:xfrm>
          <a:prstGeom prst="rect">
            <a:avLst/>
          </a:prstGeom>
          <a:noFill/>
          <a:ln>
            <a:noFill/>
          </a:ln>
        </p:spPr>
        <p:txBody>
          <a:bodyPr spcFirstLastPara="1" wrap="square" lIns="0" tIns="0" rIns="0" bIns="0" anchor="t" anchorCtr="0">
            <a:spAutoFit/>
          </a:bodyPr>
          <a:lstStyle/>
          <a:p>
            <a:pPr algn="ctr">
              <a:lnSpc>
                <a:spcPct val="130000"/>
              </a:lnSpc>
            </a:pPr>
            <a:endParaRPr lang="en-IN" sz="3000" b="1" dirty="0">
              <a:solidFill>
                <a:schemeClr val="bg1"/>
              </a:solidFill>
              <a:latin typeface="Nunito" panose="020F0502020204030204" pitchFamily="2" charset="0"/>
            </a:endParaRPr>
          </a:p>
          <a:p>
            <a:r>
              <a:rPr lang="en-US" sz="3000" dirty="0">
                <a:solidFill>
                  <a:schemeClr val="bg1"/>
                </a:solidFill>
                <a:latin typeface="Nunito" pitchFamily="2" charset="0"/>
              </a:rPr>
              <a:t>A </a:t>
            </a:r>
            <a:r>
              <a:rPr lang="en-US" sz="3000" b="1" dirty="0">
                <a:solidFill>
                  <a:schemeClr val="bg1"/>
                </a:solidFill>
                <a:latin typeface="Nunito" pitchFamily="2" charset="0"/>
              </a:rPr>
              <a:t>Threat Traceability Matrix (TTM)</a:t>
            </a:r>
            <a:r>
              <a:rPr lang="en-US" sz="3000" dirty="0">
                <a:solidFill>
                  <a:schemeClr val="bg1"/>
                </a:solidFill>
                <a:latin typeface="Nunito" pitchFamily="2" charset="0"/>
              </a:rPr>
              <a:t> is a structured security tool used to </a:t>
            </a:r>
            <a:r>
              <a:rPr lang="en-US" sz="3000" b="1" dirty="0">
                <a:solidFill>
                  <a:schemeClr val="bg1"/>
                </a:solidFill>
                <a:latin typeface="Nunito" pitchFamily="2" charset="0"/>
              </a:rPr>
              <a:t>map and trace potential threats</a:t>
            </a:r>
            <a:r>
              <a:rPr lang="en-US" sz="3000" dirty="0">
                <a:solidFill>
                  <a:schemeClr val="bg1"/>
                </a:solidFill>
                <a:latin typeface="Nunito" pitchFamily="2" charset="0"/>
              </a:rPr>
              <a:t> to a system or application. It helps identify how a </a:t>
            </a:r>
            <a:r>
              <a:rPr lang="en-US" sz="3000" b="1" dirty="0">
                <a:solidFill>
                  <a:schemeClr val="bg1"/>
                </a:solidFill>
                <a:latin typeface="Nunito" pitchFamily="2" charset="0"/>
              </a:rPr>
              <a:t>threat agent</a:t>
            </a:r>
            <a:r>
              <a:rPr lang="en-US" sz="3000" dirty="0">
                <a:solidFill>
                  <a:schemeClr val="bg1"/>
                </a:solidFill>
                <a:latin typeface="Nunito" pitchFamily="2" charset="0"/>
              </a:rPr>
              <a:t> can attack a system, what </a:t>
            </a:r>
            <a:r>
              <a:rPr lang="en-US" sz="3000" b="1" dirty="0">
                <a:solidFill>
                  <a:schemeClr val="bg1"/>
                </a:solidFill>
                <a:latin typeface="Nunito" pitchFamily="2" charset="0"/>
              </a:rPr>
              <a:t>assets</a:t>
            </a:r>
            <a:r>
              <a:rPr lang="en-US" sz="3000" dirty="0">
                <a:solidFill>
                  <a:schemeClr val="bg1"/>
                </a:solidFill>
                <a:latin typeface="Nunito" pitchFamily="2" charset="0"/>
              </a:rPr>
              <a:t> are at risk, how the attack may happen, and what </a:t>
            </a:r>
            <a:r>
              <a:rPr lang="en-US" sz="3000" b="1" dirty="0">
                <a:solidFill>
                  <a:schemeClr val="bg1"/>
                </a:solidFill>
                <a:latin typeface="Nunito" pitchFamily="2" charset="0"/>
              </a:rPr>
              <a:t>controls</a:t>
            </a:r>
            <a:r>
              <a:rPr lang="en-US" sz="3000" dirty="0">
                <a:solidFill>
                  <a:schemeClr val="bg1"/>
                </a:solidFill>
                <a:latin typeface="Nunito" pitchFamily="2" charset="0"/>
              </a:rPr>
              <a:t> should be applied to reduce the risk.</a:t>
            </a:r>
          </a:p>
          <a:p>
            <a:r>
              <a:rPr lang="en-IN" sz="3000" dirty="0">
                <a:solidFill>
                  <a:schemeClr val="bg1"/>
                </a:solidFill>
                <a:latin typeface="Nunito" pitchFamily="2" charset="0"/>
              </a:rPr>
              <a:t> </a:t>
            </a:r>
          </a:p>
          <a:p>
            <a:pPr algn="ctr">
              <a:lnSpc>
                <a:spcPct val="130000"/>
              </a:lnSpc>
            </a:pPr>
            <a:endParaRPr lang="en-IN" sz="3000" dirty="0">
              <a:solidFill>
                <a:schemeClr val="bg1"/>
              </a:solidFill>
              <a:latin typeface="Nunito" pitchFamily="2" charset="0"/>
            </a:endParaRPr>
          </a:p>
        </p:txBody>
      </p:sp>
    </p:spTree>
    <p:extLst>
      <p:ext uri="{BB962C8B-B14F-4D97-AF65-F5344CB8AC3E}">
        <p14:creationId xmlns:p14="http://schemas.microsoft.com/office/powerpoint/2010/main" val="190320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4"/>
                                        </p:tgtEl>
                                        <p:attrNameLst>
                                          <p:attrName>style.visibility</p:attrName>
                                        </p:attrNameLst>
                                      </p:cBhvr>
                                      <p:to>
                                        <p:strVal val="visible"/>
                                      </p:to>
                                    </p:set>
                                    <p:animEffect transition="in" filter="fade">
                                      <p:cBhvr>
                                        <p:cTn id="11"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FEB5149C-EC2D-04D4-80F3-EB77FF9B7DDC}"/>
            </a:ext>
          </a:extLst>
        </p:cNvPr>
        <p:cNvGrpSpPr/>
        <p:nvPr/>
      </p:nvGrpSpPr>
      <p:grpSpPr>
        <a:xfrm>
          <a:off x="0" y="0"/>
          <a:ext cx="0" cy="0"/>
          <a:chOff x="0" y="0"/>
          <a:chExt cx="0" cy="0"/>
        </a:xfrm>
      </p:grpSpPr>
      <p:pic>
        <p:nvPicPr>
          <p:cNvPr id="171" name="Google Shape;171;p19">
            <a:extLst>
              <a:ext uri="{FF2B5EF4-FFF2-40B4-BE49-F238E27FC236}">
                <a16:creationId xmlns:a16="http://schemas.microsoft.com/office/drawing/2014/main" id="{F9978E97-5FD5-D61A-F9E8-3C2DA0F1E9E4}"/>
              </a:ext>
            </a:extLst>
          </p:cNvPr>
          <p:cNvPicPr preferRelativeResize="0"/>
          <p:nvPr/>
        </p:nvPicPr>
        <p:blipFill>
          <a:blip r:embed="rId3">
            <a:alphaModFix/>
          </a:blip>
          <a:stretch>
            <a:fillRect/>
          </a:stretch>
        </p:blipFill>
        <p:spPr>
          <a:xfrm>
            <a:off x="-157195" y="319542"/>
            <a:ext cx="18288000" cy="13242715"/>
          </a:xfrm>
          <a:prstGeom prst="rect">
            <a:avLst/>
          </a:prstGeom>
          <a:noFill/>
          <a:ln>
            <a:noFill/>
          </a:ln>
        </p:spPr>
      </p:pic>
      <p:pic>
        <p:nvPicPr>
          <p:cNvPr id="172" name="Google Shape;172;p19">
            <a:extLst>
              <a:ext uri="{FF2B5EF4-FFF2-40B4-BE49-F238E27FC236}">
                <a16:creationId xmlns:a16="http://schemas.microsoft.com/office/drawing/2014/main" id="{7AAC8A66-FA0C-1E74-A02B-FC956A209684}"/>
              </a:ext>
            </a:extLst>
          </p:cNvPr>
          <p:cNvPicPr preferRelativeResize="0"/>
          <p:nvPr/>
        </p:nvPicPr>
        <p:blipFill>
          <a:blip r:embed="rId4">
            <a:alphaModFix/>
          </a:blip>
          <a:stretch>
            <a:fillRect/>
          </a:stretch>
        </p:blipFill>
        <p:spPr>
          <a:xfrm>
            <a:off x="338905" y="595391"/>
            <a:ext cx="17295800" cy="9450196"/>
          </a:xfrm>
          <a:prstGeom prst="rect">
            <a:avLst/>
          </a:prstGeom>
          <a:noFill/>
          <a:ln>
            <a:noFill/>
          </a:ln>
        </p:spPr>
      </p:pic>
      <p:graphicFrame>
        <p:nvGraphicFramePr>
          <p:cNvPr id="2" name="Table 1">
            <a:extLst>
              <a:ext uri="{FF2B5EF4-FFF2-40B4-BE49-F238E27FC236}">
                <a16:creationId xmlns:a16="http://schemas.microsoft.com/office/drawing/2014/main" id="{230532E0-4B1C-277B-EEAC-470515F1B43F}"/>
              </a:ext>
            </a:extLst>
          </p:cNvPr>
          <p:cNvGraphicFramePr>
            <a:graphicFrameLocks noGrp="1"/>
          </p:cNvGraphicFramePr>
          <p:nvPr>
            <p:extLst>
              <p:ext uri="{D42A27DB-BD31-4B8C-83A1-F6EECF244321}">
                <p14:modId xmlns:p14="http://schemas.microsoft.com/office/powerpoint/2010/main" val="1429141147"/>
              </p:ext>
            </p:extLst>
          </p:nvPr>
        </p:nvGraphicFramePr>
        <p:xfrm>
          <a:off x="1227243" y="1482091"/>
          <a:ext cx="15833514" cy="6309360"/>
        </p:xfrm>
        <a:graphic>
          <a:graphicData uri="http://schemas.openxmlformats.org/drawingml/2006/table">
            <a:tbl>
              <a:tblPr/>
              <a:tblGrid>
                <a:gridCol w="7909137">
                  <a:extLst>
                    <a:ext uri="{9D8B030D-6E8A-4147-A177-3AD203B41FA5}">
                      <a16:colId xmlns:a16="http://schemas.microsoft.com/office/drawing/2014/main" val="2402926269"/>
                    </a:ext>
                  </a:extLst>
                </a:gridCol>
                <a:gridCol w="7924377">
                  <a:extLst>
                    <a:ext uri="{9D8B030D-6E8A-4147-A177-3AD203B41FA5}">
                      <a16:colId xmlns:a16="http://schemas.microsoft.com/office/drawing/2014/main" val="4093736224"/>
                    </a:ext>
                  </a:extLst>
                </a:gridCol>
              </a:tblGrid>
              <a:tr h="481755">
                <a:tc>
                  <a:txBody>
                    <a:bodyPr/>
                    <a:lstStyle/>
                    <a:p>
                      <a:pPr algn="ctr">
                        <a:buNone/>
                      </a:pPr>
                      <a:r>
                        <a:rPr lang="en-IN" sz="3000" b="1" i="1" u="sng" dirty="0">
                          <a:solidFill>
                            <a:schemeClr val="bg1"/>
                          </a:solidFill>
                          <a:latin typeface="Nunito" pitchFamily="2" charset="0"/>
                        </a:rPr>
                        <a:t>Column</a:t>
                      </a:r>
                    </a:p>
                  </a:txBody>
                  <a:tcPr anchor="ctr">
                    <a:lnL>
                      <a:noFill/>
                    </a:lnL>
                    <a:lnR>
                      <a:noFill/>
                    </a:lnR>
                    <a:lnT>
                      <a:noFill/>
                    </a:lnT>
                    <a:lnB>
                      <a:noFill/>
                    </a:lnB>
                    <a:noFill/>
                  </a:tcPr>
                </a:tc>
                <a:tc>
                  <a:txBody>
                    <a:bodyPr/>
                    <a:lstStyle/>
                    <a:p>
                      <a:pPr algn="ctr">
                        <a:buNone/>
                      </a:pPr>
                      <a:endParaRPr lang="en-IN" sz="3000" b="1" u="sng" dirty="0">
                        <a:solidFill>
                          <a:schemeClr val="bg1"/>
                        </a:solidFill>
                        <a:latin typeface="Nunito" pitchFamily="2" charset="0"/>
                      </a:endParaRPr>
                    </a:p>
                    <a:p>
                      <a:pPr algn="ctr">
                        <a:buNone/>
                      </a:pPr>
                      <a:endParaRPr lang="en-IN" sz="3000" b="1" u="sng" dirty="0">
                        <a:solidFill>
                          <a:schemeClr val="bg1"/>
                        </a:solidFill>
                        <a:latin typeface="Nunito" pitchFamily="2" charset="0"/>
                      </a:endParaRPr>
                    </a:p>
                    <a:p>
                      <a:pPr algn="ctr">
                        <a:buNone/>
                      </a:pPr>
                      <a:r>
                        <a:rPr lang="en-IN" sz="3000" b="1" u="sng" dirty="0">
                          <a:solidFill>
                            <a:schemeClr val="bg1"/>
                          </a:solidFill>
                          <a:latin typeface="Nunito" pitchFamily="2" charset="0"/>
                        </a:rPr>
                        <a:t>Purpose</a:t>
                      </a:r>
                    </a:p>
                    <a:p>
                      <a:pPr algn="ctr">
                        <a:buNone/>
                      </a:pPr>
                      <a:endParaRPr lang="en-IN" sz="3000" b="1" dirty="0">
                        <a:solidFill>
                          <a:schemeClr val="bg1"/>
                        </a:solidFill>
                        <a:latin typeface="Nunito" pitchFamily="2" charset="0"/>
                      </a:endParaRPr>
                    </a:p>
                    <a:p>
                      <a:pPr algn="ctr">
                        <a:buNone/>
                      </a:pPr>
                      <a:endParaRPr lang="en-IN" sz="3000" b="1" dirty="0">
                        <a:solidFill>
                          <a:schemeClr val="bg1"/>
                        </a:solidFill>
                        <a:latin typeface="Nunito" pitchFamily="2" charset="0"/>
                      </a:endParaRPr>
                    </a:p>
                  </a:txBody>
                  <a:tcPr anchor="ctr">
                    <a:lnL>
                      <a:noFill/>
                    </a:lnL>
                    <a:lnR>
                      <a:noFill/>
                    </a:lnR>
                    <a:lnT>
                      <a:noFill/>
                    </a:lnT>
                    <a:lnB>
                      <a:noFill/>
                    </a:lnB>
                    <a:noFill/>
                  </a:tcPr>
                </a:tc>
                <a:extLst>
                  <a:ext uri="{0D108BD9-81ED-4DB2-BD59-A6C34878D82A}">
                    <a16:rowId xmlns:a16="http://schemas.microsoft.com/office/drawing/2014/main" val="2539194255"/>
                  </a:ext>
                </a:extLst>
              </a:tr>
              <a:tr h="818983">
                <a:tc>
                  <a:txBody>
                    <a:bodyPr/>
                    <a:lstStyle/>
                    <a:p>
                      <a:pPr algn="ctr">
                        <a:buNone/>
                      </a:pPr>
                      <a:r>
                        <a:rPr lang="en-IN" sz="3000" b="1" dirty="0">
                          <a:solidFill>
                            <a:schemeClr val="bg1"/>
                          </a:solidFill>
                          <a:latin typeface="Nunito" pitchFamily="2" charset="0"/>
                        </a:rPr>
                        <a:t>THREAT AGENT</a:t>
                      </a:r>
                      <a:endParaRPr lang="en-IN" sz="3000" dirty="0">
                        <a:solidFill>
                          <a:schemeClr val="bg1"/>
                        </a:solidFill>
                        <a:latin typeface="Nunito" pitchFamily="2" charset="0"/>
                      </a:endParaRPr>
                    </a:p>
                  </a:txBody>
                  <a:tcPr anchor="ctr">
                    <a:lnL>
                      <a:noFill/>
                    </a:lnL>
                    <a:lnR>
                      <a:noFill/>
                    </a:lnR>
                    <a:lnT>
                      <a:noFill/>
                    </a:lnT>
                    <a:lnB>
                      <a:noFill/>
                    </a:lnB>
                    <a:noFill/>
                  </a:tcPr>
                </a:tc>
                <a:tc>
                  <a:txBody>
                    <a:bodyPr/>
                    <a:lstStyle/>
                    <a:p>
                      <a:pPr algn="ctr">
                        <a:buNone/>
                      </a:pPr>
                      <a:r>
                        <a:rPr lang="en-US" sz="3000" dirty="0">
                          <a:solidFill>
                            <a:schemeClr val="bg1"/>
                          </a:solidFill>
                          <a:latin typeface="Nunito" pitchFamily="2" charset="0"/>
                        </a:rPr>
                        <a:t>Identifies the source of the threat (e.g., attacker type or reference ID)</a:t>
                      </a:r>
                    </a:p>
                    <a:p>
                      <a:pPr algn="ctr">
                        <a:buNone/>
                      </a:pPr>
                      <a:endParaRPr lang="en-US" sz="3000" dirty="0">
                        <a:solidFill>
                          <a:schemeClr val="bg1"/>
                        </a:solidFill>
                        <a:latin typeface="Nunito" pitchFamily="2" charset="0"/>
                      </a:endParaRPr>
                    </a:p>
                  </a:txBody>
                  <a:tcPr anchor="ctr">
                    <a:lnL>
                      <a:noFill/>
                    </a:lnL>
                    <a:lnR>
                      <a:noFill/>
                    </a:lnR>
                    <a:lnT>
                      <a:noFill/>
                    </a:lnT>
                    <a:lnB>
                      <a:noFill/>
                    </a:lnB>
                    <a:noFill/>
                  </a:tcPr>
                </a:tc>
                <a:extLst>
                  <a:ext uri="{0D108BD9-81ED-4DB2-BD59-A6C34878D82A}">
                    <a16:rowId xmlns:a16="http://schemas.microsoft.com/office/drawing/2014/main" val="2929735616"/>
                  </a:ext>
                </a:extLst>
              </a:tr>
              <a:tr h="818983">
                <a:tc>
                  <a:txBody>
                    <a:bodyPr/>
                    <a:lstStyle/>
                    <a:p>
                      <a:pPr algn="ctr">
                        <a:buNone/>
                      </a:pPr>
                      <a:r>
                        <a:rPr lang="en-IN" sz="3000" b="1" dirty="0">
                          <a:solidFill>
                            <a:schemeClr val="bg1"/>
                          </a:solidFill>
                          <a:latin typeface="Nunito" pitchFamily="2" charset="0"/>
                        </a:rPr>
                        <a:t>ASSET</a:t>
                      </a:r>
                      <a:endParaRPr lang="en-IN" sz="3000" dirty="0">
                        <a:solidFill>
                          <a:schemeClr val="bg1"/>
                        </a:solidFill>
                        <a:latin typeface="Nunito" pitchFamily="2" charset="0"/>
                      </a:endParaRPr>
                    </a:p>
                  </a:txBody>
                  <a:tcPr anchor="ctr">
                    <a:lnL>
                      <a:noFill/>
                    </a:lnL>
                    <a:lnR>
                      <a:noFill/>
                    </a:lnR>
                    <a:lnT>
                      <a:noFill/>
                    </a:lnT>
                    <a:lnB>
                      <a:noFill/>
                    </a:lnB>
                    <a:noFill/>
                  </a:tcPr>
                </a:tc>
                <a:tc>
                  <a:txBody>
                    <a:bodyPr/>
                    <a:lstStyle/>
                    <a:p>
                      <a:pPr algn="ctr">
                        <a:buNone/>
                      </a:pPr>
                      <a:r>
                        <a:rPr lang="en-US" sz="3000" dirty="0">
                          <a:solidFill>
                            <a:schemeClr val="bg1"/>
                          </a:solidFill>
                          <a:latin typeface="Nunito" pitchFamily="2" charset="0"/>
                        </a:rPr>
                        <a:t>Defines the target being attacked (e.g., credentials, services, data)</a:t>
                      </a:r>
                    </a:p>
                    <a:p>
                      <a:pPr algn="ctr">
                        <a:buNone/>
                      </a:pPr>
                      <a:endParaRPr lang="en-US" sz="3000" dirty="0">
                        <a:solidFill>
                          <a:schemeClr val="bg1"/>
                        </a:solidFill>
                        <a:latin typeface="Nunito" pitchFamily="2" charset="0"/>
                      </a:endParaRPr>
                    </a:p>
                  </a:txBody>
                  <a:tcPr anchor="ctr">
                    <a:lnL>
                      <a:noFill/>
                    </a:lnL>
                    <a:lnR>
                      <a:noFill/>
                    </a:lnR>
                    <a:lnT>
                      <a:noFill/>
                    </a:lnT>
                    <a:lnB>
                      <a:noFill/>
                    </a:lnB>
                    <a:noFill/>
                  </a:tcPr>
                </a:tc>
                <a:extLst>
                  <a:ext uri="{0D108BD9-81ED-4DB2-BD59-A6C34878D82A}">
                    <a16:rowId xmlns:a16="http://schemas.microsoft.com/office/drawing/2014/main" val="1231113128"/>
                  </a:ext>
                </a:extLst>
              </a:tr>
              <a:tr h="818983">
                <a:tc>
                  <a:txBody>
                    <a:bodyPr/>
                    <a:lstStyle/>
                    <a:p>
                      <a:pPr algn="ctr">
                        <a:buNone/>
                      </a:pPr>
                      <a:r>
                        <a:rPr lang="en-IN" sz="3000" b="1" dirty="0">
                          <a:solidFill>
                            <a:schemeClr val="bg1"/>
                          </a:solidFill>
                          <a:latin typeface="Nunito" pitchFamily="2" charset="0"/>
                        </a:rPr>
                        <a:t>ATTACK</a:t>
                      </a:r>
                      <a:endParaRPr lang="en-IN" sz="3000" dirty="0">
                        <a:solidFill>
                          <a:schemeClr val="bg1"/>
                        </a:solidFill>
                        <a:latin typeface="Nunito" pitchFamily="2" charset="0"/>
                      </a:endParaRPr>
                    </a:p>
                  </a:txBody>
                  <a:tcPr anchor="ctr">
                    <a:lnL>
                      <a:noFill/>
                    </a:lnL>
                    <a:lnR>
                      <a:noFill/>
                    </a:lnR>
                    <a:lnT>
                      <a:noFill/>
                    </a:lnT>
                    <a:lnB>
                      <a:noFill/>
                    </a:lnB>
                    <a:noFill/>
                  </a:tcPr>
                </a:tc>
                <a:tc>
                  <a:txBody>
                    <a:bodyPr/>
                    <a:lstStyle/>
                    <a:p>
                      <a:pPr algn="ctr">
                        <a:buNone/>
                      </a:pPr>
                      <a:r>
                        <a:rPr lang="en-US" sz="3000" dirty="0">
                          <a:solidFill>
                            <a:schemeClr val="bg1"/>
                          </a:solidFill>
                          <a:latin typeface="Nunito" pitchFamily="2" charset="0"/>
                        </a:rPr>
                        <a:t>Describes the method used (e.g., brute force, phishing etc.)</a:t>
                      </a:r>
                    </a:p>
                  </a:txBody>
                  <a:tcPr anchor="ctr">
                    <a:lnL>
                      <a:noFill/>
                    </a:lnL>
                    <a:lnR>
                      <a:noFill/>
                    </a:lnR>
                    <a:lnT>
                      <a:noFill/>
                    </a:lnT>
                    <a:lnB>
                      <a:noFill/>
                    </a:lnB>
                    <a:noFill/>
                  </a:tcPr>
                </a:tc>
                <a:extLst>
                  <a:ext uri="{0D108BD9-81ED-4DB2-BD59-A6C34878D82A}">
                    <a16:rowId xmlns:a16="http://schemas.microsoft.com/office/drawing/2014/main" val="800935864"/>
                  </a:ext>
                </a:extLst>
              </a:tr>
            </a:tbl>
          </a:graphicData>
        </a:graphic>
      </p:graphicFrame>
    </p:spTree>
    <p:extLst>
      <p:ext uri="{BB962C8B-B14F-4D97-AF65-F5344CB8AC3E}">
        <p14:creationId xmlns:p14="http://schemas.microsoft.com/office/powerpoint/2010/main" val="2805879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629272AD-6E39-79C4-9EDD-AC80961BA455}"/>
            </a:ext>
          </a:extLst>
        </p:cNvPr>
        <p:cNvGrpSpPr/>
        <p:nvPr/>
      </p:nvGrpSpPr>
      <p:grpSpPr>
        <a:xfrm>
          <a:off x="0" y="0"/>
          <a:ext cx="0" cy="0"/>
          <a:chOff x="0" y="0"/>
          <a:chExt cx="0" cy="0"/>
        </a:xfrm>
      </p:grpSpPr>
      <p:pic>
        <p:nvPicPr>
          <p:cNvPr id="171" name="Google Shape;171;p19">
            <a:extLst>
              <a:ext uri="{FF2B5EF4-FFF2-40B4-BE49-F238E27FC236}">
                <a16:creationId xmlns:a16="http://schemas.microsoft.com/office/drawing/2014/main" id="{9568AF1A-DB43-44A8-5E61-3125BEDDE9DC}"/>
              </a:ext>
            </a:extLst>
          </p:cNvPr>
          <p:cNvPicPr preferRelativeResize="0"/>
          <p:nvPr/>
        </p:nvPicPr>
        <p:blipFill>
          <a:blip r:embed="rId3">
            <a:alphaModFix/>
          </a:blip>
          <a:stretch>
            <a:fillRect/>
          </a:stretch>
        </p:blipFill>
        <p:spPr>
          <a:xfrm>
            <a:off x="0" y="0"/>
            <a:ext cx="18288000" cy="13242715"/>
          </a:xfrm>
          <a:prstGeom prst="rect">
            <a:avLst/>
          </a:prstGeom>
          <a:noFill/>
          <a:ln>
            <a:noFill/>
          </a:ln>
        </p:spPr>
      </p:pic>
      <p:pic>
        <p:nvPicPr>
          <p:cNvPr id="172" name="Google Shape;172;p19">
            <a:extLst>
              <a:ext uri="{FF2B5EF4-FFF2-40B4-BE49-F238E27FC236}">
                <a16:creationId xmlns:a16="http://schemas.microsoft.com/office/drawing/2014/main" id="{13FC03EF-5374-4AD7-451A-4A957423C076}"/>
              </a:ext>
            </a:extLst>
          </p:cNvPr>
          <p:cNvPicPr preferRelativeResize="0"/>
          <p:nvPr/>
        </p:nvPicPr>
        <p:blipFill>
          <a:blip r:embed="rId4">
            <a:alphaModFix/>
          </a:blip>
          <a:stretch>
            <a:fillRect/>
          </a:stretch>
        </p:blipFill>
        <p:spPr>
          <a:xfrm>
            <a:off x="496100" y="726513"/>
            <a:ext cx="17295800" cy="9450196"/>
          </a:xfrm>
          <a:prstGeom prst="rect">
            <a:avLst/>
          </a:prstGeom>
          <a:noFill/>
          <a:ln>
            <a:noFill/>
          </a:ln>
        </p:spPr>
      </p:pic>
      <p:graphicFrame>
        <p:nvGraphicFramePr>
          <p:cNvPr id="3" name="Table 2">
            <a:extLst>
              <a:ext uri="{FF2B5EF4-FFF2-40B4-BE49-F238E27FC236}">
                <a16:creationId xmlns:a16="http://schemas.microsoft.com/office/drawing/2014/main" id="{B32E1421-0E06-0748-CF4B-CFA7AD149738}"/>
              </a:ext>
            </a:extLst>
          </p:cNvPr>
          <p:cNvGraphicFramePr>
            <a:graphicFrameLocks noGrp="1"/>
          </p:cNvGraphicFramePr>
          <p:nvPr>
            <p:extLst>
              <p:ext uri="{D42A27DB-BD31-4B8C-83A1-F6EECF244321}">
                <p14:modId xmlns:p14="http://schemas.microsoft.com/office/powerpoint/2010/main" val="4292937159"/>
              </p:ext>
            </p:extLst>
          </p:nvPr>
        </p:nvGraphicFramePr>
        <p:xfrm>
          <a:off x="1009238" y="2446020"/>
          <a:ext cx="15833514" cy="5394960"/>
        </p:xfrm>
        <a:graphic>
          <a:graphicData uri="http://schemas.openxmlformats.org/drawingml/2006/table">
            <a:tbl>
              <a:tblPr/>
              <a:tblGrid>
                <a:gridCol w="7916757">
                  <a:extLst>
                    <a:ext uri="{9D8B030D-6E8A-4147-A177-3AD203B41FA5}">
                      <a16:colId xmlns:a16="http://schemas.microsoft.com/office/drawing/2014/main" val="2111622742"/>
                    </a:ext>
                  </a:extLst>
                </a:gridCol>
                <a:gridCol w="7916757">
                  <a:extLst>
                    <a:ext uri="{9D8B030D-6E8A-4147-A177-3AD203B41FA5}">
                      <a16:colId xmlns:a16="http://schemas.microsoft.com/office/drawing/2014/main" val="622439466"/>
                    </a:ext>
                  </a:extLst>
                </a:gridCol>
              </a:tblGrid>
              <a:tr h="1185364">
                <a:tc>
                  <a:txBody>
                    <a:bodyPr/>
                    <a:lstStyle/>
                    <a:p>
                      <a:pPr algn="ctr">
                        <a:buNone/>
                      </a:pPr>
                      <a:r>
                        <a:rPr lang="en-IN" sz="3000" b="1" dirty="0">
                          <a:solidFill>
                            <a:schemeClr val="bg1"/>
                          </a:solidFill>
                          <a:latin typeface="Nunito" pitchFamily="2" charset="0"/>
                        </a:rPr>
                        <a:t>ATTACK SURFACE</a:t>
                      </a:r>
                      <a:endParaRPr lang="en-IN" sz="3000" dirty="0">
                        <a:solidFill>
                          <a:schemeClr val="bg1"/>
                        </a:solidFill>
                        <a:latin typeface="Nunito" pitchFamily="2" charset="0"/>
                      </a:endParaRPr>
                    </a:p>
                  </a:txBody>
                  <a:tcPr anchor="ctr">
                    <a:lnL>
                      <a:noFill/>
                    </a:lnL>
                    <a:lnR>
                      <a:noFill/>
                    </a:lnR>
                    <a:lnT>
                      <a:noFill/>
                    </a:lnT>
                    <a:lnB>
                      <a:noFill/>
                    </a:lnB>
                    <a:noFill/>
                  </a:tcPr>
                </a:tc>
                <a:tc>
                  <a:txBody>
                    <a:bodyPr/>
                    <a:lstStyle/>
                    <a:p>
                      <a:pPr algn="ctr">
                        <a:buNone/>
                      </a:pPr>
                      <a:r>
                        <a:rPr lang="en-US" sz="3000" dirty="0">
                          <a:solidFill>
                            <a:schemeClr val="bg1"/>
                          </a:solidFill>
                          <a:latin typeface="Nunito" pitchFamily="2" charset="0"/>
                        </a:rPr>
                        <a:t>Pinpoints the vulnerable interface or entry point (e.g., login fields)</a:t>
                      </a:r>
                    </a:p>
                    <a:p>
                      <a:pPr algn="ctr">
                        <a:buNone/>
                      </a:pPr>
                      <a:endParaRPr lang="en-US" sz="3000" dirty="0">
                        <a:solidFill>
                          <a:schemeClr val="bg1"/>
                        </a:solidFill>
                        <a:latin typeface="Nunito" pitchFamily="2" charset="0"/>
                      </a:endParaRPr>
                    </a:p>
                  </a:txBody>
                  <a:tcPr anchor="ctr">
                    <a:lnL>
                      <a:noFill/>
                    </a:lnL>
                    <a:lnR>
                      <a:noFill/>
                    </a:lnR>
                    <a:lnT>
                      <a:noFill/>
                    </a:lnT>
                    <a:lnB>
                      <a:noFill/>
                    </a:lnB>
                    <a:noFill/>
                  </a:tcPr>
                </a:tc>
                <a:extLst>
                  <a:ext uri="{0D108BD9-81ED-4DB2-BD59-A6C34878D82A}">
                    <a16:rowId xmlns:a16="http://schemas.microsoft.com/office/drawing/2014/main" val="2080850763"/>
                  </a:ext>
                </a:extLst>
              </a:tr>
              <a:tr h="818983">
                <a:tc>
                  <a:txBody>
                    <a:bodyPr/>
                    <a:lstStyle/>
                    <a:p>
                      <a:pPr algn="ctr">
                        <a:buNone/>
                      </a:pPr>
                      <a:r>
                        <a:rPr lang="en-IN" sz="3000" b="1" dirty="0">
                          <a:solidFill>
                            <a:schemeClr val="bg1"/>
                          </a:solidFill>
                          <a:latin typeface="Nunito" pitchFamily="2" charset="0"/>
                        </a:rPr>
                        <a:t>ATTACK GOAL</a:t>
                      </a:r>
                      <a:endParaRPr lang="en-IN" sz="3000" dirty="0">
                        <a:solidFill>
                          <a:schemeClr val="bg1"/>
                        </a:solidFill>
                        <a:latin typeface="Nunito" pitchFamily="2" charset="0"/>
                      </a:endParaRPr>
                    </a:p>
                  </a:txBody>
                  <a:tcPr anchor="ctr">
                    <a:lnL>
                      <a:noFill/>
                    </a:lnL>
                    <a:lnR>
                      <a:noFill/>
                    </a:lnR>
                    <a:lnT>
                      <a:noFill/>
                    </a:lnT>
                    <a:lnB>
                      <a:noFill/>
                    </a:lnB>
                    <a:noFill/>
                  </a:tcPr>
                </a:tc>
                <a:tc>
                  <a:txBody>
                    <a:bodyPr/>
                    <a:lstStyle/>
                    <a:p>
                      <a:pPr algn="ctr">
                        <a:buNone/>
                      </a:pPr>
                      <a:r>
                        <a:rPr lang="en-US" sz="3000" dirty="0">
                          <a:solidFill>
                            <a:schemeClr val="bg1"/>
                          </a:solidFill>
                          <a:latin typeface="Nunito" pitchFamily="2" charset="0"/>
                        </a:rPr>
                        <a:t>States the attacker's objective (e.g., data theft, privilege escalation)</a:t>
                      </a:r>
                    </a:p>
                    <a:p>
                      <a:pPr algn="ctr">
                        <a:buNone/>
                      </a:pPr>
                      <a:endParaRPr lang="en-US" sz="3000" dirty="0">
                        <a:solidFill>
                          <a:schemeClr val="bg1"/>
                        </a:solidFill>
                        <a:latin typeface="Nunito" pitchFamily="2" charset="0"/>
                      </a:endParaRPr>
                    </a:p>
                  </a:txBody>
                  <a:tcPr anchor="ctr">
                    <a:lnL>
                      <a:noFill/>
                    </a:lnL>
                    <a:lnR>
                      <a:noFill/>
                    </a:lnR>
                    <a:lnT>
                      <a:noFill/>
                    </a:lnT>
                    <a:lnB>
                      <a:noFill/>
                    </a:lnB>
                    <a:noFill/>
                  </a:tcPr>
                </a:tc>
                <a:extLst>
                  <a:ext uri="{0D108BD9-81ED-4DB2-BD59-A6C34878D82A}">
                    <a16:rowId xmlns:a16="http://schemas.microsoft.com/office/drawing/2014/main" val="1436686217"/>
                  </a:ext>
                </a:extLst>
              </a:tr>
              <a:tr h="818983">
                <a:tc>
                  <a:txBody>
                    <a:bodyPr/>
                    <a:lstStyle/>
                    <a:p>
                      <a:pPr algn="ctr">
                        <a:buNone/>
                      </a:pPr>
                      <a:r>
                        <a:rPr lang="en-IN" sz="3000" b="1" dirty="0">
                          <a:solidFill>
                            <a:schemeClr val="bg1"/>
                          </a:solidFill>
                          <a:latin typeface="Nunito" pitchFamily="2" charset="0"/>
                        </a:rPr>
                        <a:t>IMPACT</a:t>
                      </a:r>
                      <a:endParaRPr lang="en-IN" sz="3000" dirty="0">
                        <a:solidFill>
                          <a:schemeClr val="bg1"/>
                        </a:solidFill>
                        <a:latin typeface="Nunito" pitchFamily="2" charset="0"/>
                      </a:endParaRPr>
                    </a:p>
                  </a:txBody>
                  <a:tcPr anchor="ctr">
                    <a:lnL>
                      <a:noFill/>
                    </a:lnL>
                    <a:lnR>
                      <a:noFill/>
                    </a:lnR>
                    <a:lnT>
                      <a:noFill/>
                    </a:lnT>
                    <a:lnB>
                      <a:noFill/>
                    </a:lnB>
                    <a:noFill/>
                  </a:tcPr>
                </a:tc>
                <a:tc>
                  <a:txBody>
                    <a:bodyPr/>
                    <a:lstStyle/>
                    <a:p>
                      <a:pPr algn="ctr">
                        <a:buNone/>
                      </a:pPr>
                      <a:r>
                        <a:rPr lang="en-US" sz="3000" dirty="0">
                          <a:solidFill>
                            <a:schemeClr val="bg1"/>
                          </a:solidFill>
                          <a:latin typeface="Nunito" pitchFamily="2" charset="0"/>
                        </a:rPr>
                        <a:t>Rates the consequence if successful (e.g., financial loss, system compromise)</a:t>
                      </a:r>
                    </a:p>
                    <a:p>
                      <a:pPr algn="ctr">
                        <a:buNone/>
                      </a:pPr>
                      <a:endParaRPr lang="en-US" sz="3000" dirty="0">
                        <a:solidFill>
                          <a:schemeClr val="bg1"/>
                        </a:solidFill>
                        <a:latin typeface="Nunito" pitchFamily="2" charset="0"/>
                      </a:endParaRPr>
                    </a:p>
                  </a:txBody>
                  <a:tcPr anchor="ctr">
                    <a:lnL>
                      <a:noFill/>
                    </a:lnL>
                    <a:lnR>
                      <a:noFill/>
                    </a:lnR>
                    <a:lnT>
                      <a:noFill/>
                    </a:lnT>
                    <a:lnB>
                      <a:noFill/>
                    </a:lnB>
                    <a:noFill/>
                  </a:tcPr>
                </a:tc>
                <a:extLst>
                  <a:ext uri="{0D108BD9-81ED-4DB2-BD59-A6C34878D82A}">
                    <a16:rowId xmlns:a16="http://schemas.microsoft.com/office/drawing/2014/main" val="3824017205"/>
                  </a:ext>
                </a:extLst>
              </a:tr>
              <a:tr h="818983">
                <a:tc>
                  <a:txBody>
                    <a:bodyPr/>
                    <a:lstStyle/>
                    <a:p>
                      <a:pPr algn="ctr">
                        <a:buNone/>
                      </a:pPr>
                      <a:r>
                        <a:rPr lang="en-IN" sz="3000" b="1">
                          <a:solidFill>
                            <a:schemeClr val="bg1"/>
                          </a:solidFill>
                          <a:latin typeface="Nunito" pitchFamily="2" charset="0"/>
                        </a:rPr>
                        <a:t>CONTROL MITIGATION</a:t>
                      </a:r>
                      <a:endParaRPr lang="en-IN" sz="3000">
                        <a:solidFill>
                          <a:schemeClr val="bg1"/>
                        </a:solidFill>
                        <a:latin typeface="Nunito" pitchFamily="2" charset="0"/>
                      </a:endParaRPr>
                    </a:p>
                  </a:txBody>
                  <a:tcPr anchor="ctr">
                    <a:lnL>
                      <a:noFill/>
                    </a:lnL>
                    <a:lnR>
                      <a:noFill/>
                    </a:lnR>
                    <a:lnT>
                      <a:noFill/>
                    </a:lnT>
                    <a:lnB>
                      <a:noFill/>
                    </a:lnB>
                    <a:noFill/>
                  </a:tcPr>
                </a:tc>
                <a:tc>
                  <a:txBody>
                    <a:bodyPr/>
                    <a:lstStyle/>
                    <a:p>
                      <a:pPr algn="ctr">
                        <a:buNone/>
                      </a:pPr>
                      <a:r>
                        <a:rPr lang="en-US" sz="3000" dirty="0">
                          <a:solidFill>
                            <a:schemeClr val="bg1"/>
                          </a:solidFill>
                          <a:latin typeface="Nunito" pitchFamily="2" charset="0"/>
                        </a:rPr>
                        <a:t>Outlines current defenses or gaps in protection (e.g., policies, detection tools)</a:t>
                      </a:r>
                    </a:p>
                  </a:txBody>
                  <a:tcPr anchor="ctr">
                    <a:lnL>
                      <a:noFill/>
                    </a:lnL>
                    <a:lnR>
                      <a:noFill/>
                    </a:lnR>
                    <a:lnT>
                      <a:noFill/>
                    </a:lnT>
                    <a:lnB>
                      <a:noFill/>
                    </a:lnB>
                    <a:noFill/>
                  </a:tcPr>
                </a:tc>
                <a:extLst>
                  <a:ext uri="{0D108BD9-81ED-4DB2-BD59-A6C34878D82A}">
                    <a16:rowId xmlns:a16="http://schemas.microsoft.com/office/drawing/2014/main" val="2681947373"/>
                  </a:ext>
                </a:extLst>
              </a:tr>
            </a:tbl>
          </a:graphicData>
        </a:graphic>
      </p:graphicFrame>
    </p:spTree>
    <p:extLst>
      <p:ext uri="{BB962C8B-B14F-4D97-AF65-F5344CB8AC3E}">
        <p14:creationId xmlns:p14="http://schemas.microsoft.com/office/powerpoint/2010/main" val="2775310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BCC8D4"/>
        </a:solidFill>
        <a:effectLst/>
      </p:bgPr>
    </p:bg>
    <p:spTree>
      <p:nvGrpSpPr>
        <p:cNvPr id="1" name="Shape 440"/>
        <p:cNvGrpSpPr/>
        <p:nvPr/>
      </p:nvGrpSpPr>
      <p:grpSpPr>
        <a:xfrm>
          <a:off x="0" y="0"/>
          <a:ext cx="0" cy="0"/>
          <a:chOff x="0" y="0"/>
          <a:chExt cx="0" cy="0"/>
        </a:xfrm>
      </p:grpSpPr>
      <p:pic>
        <p:nvPicPr>
          <p:cNvPr id="441" name="Google Shape;441;p33"/>
          <p:cNvPicPr preferRelativeResize="0"/>
          <p:nvPr/>
        </p:nvPicPr>
        <p:blipFill>
          <a:blip r:embed="rId3">
            <a:alphaModFix/>
          </a:blip>
          <a:stretch>
            <a:fillRect/>
          </a:stretch>
        </p:blipFill>
        <p:spPr>
          <a:xfrm>
            <a:off x="124745" y="56397"/>
            <a:ext cx="18288000" cy="13242715"/>
          </a:xfrm>
          <a:prstGeom prst="rect">
            <a:avLst/>
          </a:prstGeom>
          <a:noFill/>
          <a:ln>
            <a:noFill/>
          </a:ln>
        </p:spPr>
      </p:pic>
      <p:pic>
        <p:nvPicPr>
          <p:cNvPr id="442" name="Google Shape;442;p33"/>
          <p:cNvPicPr preferRelativeResize="0"/>
          <p:nvPr/>
        </p:nvPicPr>
        <p:blipFill>
          <a:blip r:embed="rId4">
            <a:alphaModFix/>
          </a:blip>
          <a:stretch>
            <a:fillRect/>
          </a:stretch>
        </p:blipFill>
        <p:spPr>
          <a:xfrm>
            <a:off x="658875" y="609315"/>
            <a:ext cx="17295831" cy="9450201"/>
          </a:xfrm>
          <a:prstGeom prst="rect">
            <a:avLst/>
          </a:prstGeom>
          <a:noFill/>
          <a:ln>
            <a:noFill/>
          </a:ln>
        </p:spPr>
      </p:pic>
      <p:pic>
        <p:nvPicPr>
          <p:cNvPr id="443" name="Google Shape;443;p33"/>
          <p:cNvPicPr preferRelativeResize="0"/>
          <p:nvPr/>
        </p:nvPicPr>
        <p:blipFill>
          <a:blip r:embed="rId5">
            <a:alphaModFix/>
          </a:blip>
          <a:stretch>
            <a:fillRect/>
          </a:stretch>
        </p:blipFill>
        <p:spPr>
          <a:xfrm>
            <a:off x="1161038" y="4020700"/>
            <a:ext cx="2903825" cy="8217000"/>
          </a:xfrm>
          <a:prstGeom prst="rect">
            <a:avLst/>
          </a:prstGeom>
          <a:noFill/>
          <a:ln>
            <a:noFill/>
          </a:ln>
        </p:spPr>
      </p:pic>
      <p:sp>
        <p:nvSpPr>
          <p:cNvPr id="444" name="Google Shape;444;p33"/>
          <p:cNvSpPr/>
          <p:nvPr/>
        </p:nvSpPr>
        <p:spPr>
          <a:xfrm>
            <a:off x="4414249" y="6817121"/>
            <a:ext cx="4127811" cy="4882357"/>
          </a:xfrm>
          <a:custGeom>
            <a:avLst/>
            <a:gdLst/>
            <a:ahLst/>
            <a:cxnLst/>
            <a:rect l="l" t="t" r="r" b="b"/>
            <a:pathLst>
              <a:path w="4127811" h="4882357" extrusionOk="0">
                <a:moveTo>
                  <a:pt x="0" y="0"/>
                </a:moveTo>
                <a:lnTo>
                  <a:pt x="4127811" y="0"/>
                </a:lnTo>
                <a:lnTo>
                  <a:pt x="4127811" y="4882358"/>
                </a:lnTo>
                <a:lnTo>
                  <a:pt x="0" y="4882358"/>
                </a:lnTo>
                <a:lnTo>
                  <a:pt x="0" y="0"/>
                </a:lnTo>
                <a:close/>
              </a:path>
            </a:pathLst>
          </a:custGeom>
          <a:blipFill rotWithShape="1">
            <a:blip r:embed="rId6">
              <a:alphaModFix/>
            </a:blip>
            <a:stretch>
              <a:fillRect/>
            </a:stretch>
          </a:blipFill>
          <a:ln>
            <a:noFill/>
          </a:ln>
        </p:spPr>
      </p:sp>
      <p:sp>
        <p:nvSpPr>
          <p:cNvPr id="445" name="Google Shape;445;p33"/>
          <p:cNvSpPr/>
          <p:nvPr/>
        </p:nvSpPr>
        <p:spPr>
          <a:xfrm>
            <a:off x="2908070" y="1799808"/>
            <a:ext cx="952387" cy="1203649"/>
          </a:xfrm>
          <a:custGeom>
            <a:avLst/>
            <a:gdLst/>
            <a:ahLst/>
            <a:cxnLst/>
            <a:rect l="l" t="t" r="r" b="b"/>
            <a:pathLst>
              <a:path w="952387" h="1203649" extrusionOk="0">
                <a:moveTo>
                  <a:pt x="0" y="0"/>
                </a:moveTo>
                <a:lnTo>
                  <a:pt x="952387" y="0"/>
                </a:lnTo>
                <a:lnTo>
                  <a:pt x="952387" y="1203649"/>
                </a:lnTo>
                <a:lnTo>
                  <a:pt x="0" y="1203649"/>
                </a:lnTo>
                <a:lnTo>
                  <a:pt x="0" y="0"/>
                </a:lnTo>
                <a:close/>
              </a:path>
            </a:pathLst>
          </a:custGeom>
          <a:blipFill rotWithShape="1">
            <a:blip r:embed="rId7">
              <a:alphaModFix/>
            </a:blip>
            <a:stretch>
              <a:fillRect/>
            </a:stretch>
          </a:blipFill>
          <a:ln>
            <a:noFill/>
          </a:ln>
        </p:spPr>
      </p:sp>
      <p:sp>
        <p:nvSpPr>
          <p:cNvPr id="446" name="Google Shape;446;p33"/>
          <p:cNvSpPr/>
          <p:nvPr/>
        </p:nvSpPr>
        <p:spPr>
          <a:xfrm>
            <a:off x="13424281" y="2032915"/>
            <a:ext cx="2178508" cy="1154609"/>
          </a:xfrm>
          <a:custGeom>
            <a:avLst/>
            <a:gdLst/>
            <a:ahLst/>
            <a:cxnLst/>
            <a:rect l="l" t="t" r="r" b="b"/>
            <a:pathLst>
              <a:path w="2178508" h="1154609" extrusionOk="0">
                <a:moveTo>
                  <a:pt x="0" y="0"/>
                </a:moveTo>
                <a:lnTo>
                  <a:pt x="2178508" y="0"/>
                </a:lnTo>
                <a:lnTo>
                  <a:pt x="2178508" y="1154610"/>
                </a:lnTo>
                <a:lnTo>
                  <a:pt x="0" y="1154610"/>
                </a:lnTo>
                <a:lnTo>
                  <a:pt x="0" y="0"/>
                </a:lnTo>
                <a:close/>
              </a:path>
            </a:pathLst>
          </a:custGeom>
          <a:blipFill rotWithShape="1">
            <a:blip r:embed="rId8">
              <a:alphaModFix/>
            </a:blip>
            <a:stretch>
              <a:fillRect/>
            </a:stretch>
          </a:blipFill>
          <a:ln>
            <a:noFill/>
          </a:ln>
        </p:spPr>
      </p:sp>
      <p:sp>
        <p:nvSpPr>
          <p:cNvPr id="447" name="Google Shape;447;p33"/>
          <p:cNvSpPr txBox="1"/>
          <p:nvPr/>
        </p:nvSpPr>
        <p:spPr>
          <a:xfrm>
            <a:off x="5849146" y="2593737"/>
            <a:ext cx="6589800" cy="3747600"/>
          </a:xfrm>
          <a:prstGeom prst="rect">
            <a:avLst/>
          </a:prstGeom>
          <a:noFill/>
          <a:ln>
            <a:noFill/>
          </a:ln>
        </p:spPr>
        <p:txBody>
          <a:bodyPr spcFirstLastPara="1" wrap="square" lIns="0" tIns="0" rIns="0" bIns="0" anchor="t" anchorCtr="0">
            <a:spAutoFit/>
          </a:bodyPr>
          <a:lstStyle/>
          <a:p>
            <a:pPr marL="0" marR="0" lvl="0" indent="0" algn="ctr" rtl="0">
              <a:lnSpc>
                <a:spcPct val="85000"/>
              </a:lnSpc>
              <a:spcBef>
                <a:spcPts val="0"/>
              </a:spcBef>
              <a:spcAft>
                <a:spcPts val="0"/>
              </a:spcAft>
              <a:buNone/>
            </a:pPr>
            <a:r>
              <a:rPr lang="en-US" sz="14322" b="0" i="0" u="none" strike="noStrike" cap="none" dirty="0">
                <a:solidFill>
                  <a:srgbClr val="F1E894"/>
                </a:solidFill>
                <a:latin typeface="Paytone One"/>
                <a:ea typeface="Paytone One"/>
                <a:cs typeface="Paytone One"/>
                <a:sym typeface="Paytone One"/>
              </a:rPr>
              <a:t>Thank</a:t>
            </a:r>
            <a:endParaRPr dirty="0"/>
          </a:p>
          <a:p>
            <a:pPr marL="0" marR="0" lvl="0" indent="0" algn="ctr" rtl="0">
              <a:lnSpc>
                <a:spcPct val="85000"/>
              </a:lnSpc>
              <a:spcBef>
                <a:spcPts val="0"/>
              </a:spcBef>
              <a:spcAft>
                <a:spcPts val="0"/>
              </a:spcAft>
              <a:buNone/>
            </a:pPr>
            <a:r>
              <a:rPr lang="en-US" sz="14322" b="0" i="0" u="none" strike="noStrike" cap="none" dirty="0">
                <a:solidFill>
                  <a:srgbClr val="F1E894"/>
                </a:solidFill>
                <a:latin typeface="Paytone One"/>
                <a:ea typeface="Paytone One"/>
                <a:cs typeface="Paytone One"/>
                <a:sym typeface="Paytone One"/>
              </a:rPr>
              <a:t>you!</a:t>
            </a:r>
            <a:endParaRPr dirty="0"/>
          </a:p>
        </p:txBody>
      </p:sp>
      <p:pic>
        <p:nvPicPr>
          <p:cNvPr id="449" name="Google Shape;449;p33"/>
          <p:cNvPicPr preferRelativeResize="0"/>
          <p:nvPr/>
        </p:nvPicPr>
        <p:blipFill>
          <a:blip r:embed="rId9">
            <a:alphaModFix/>
          </a:blip>
          <a:stretch>
            <a:fillRect/>
          </a:stretch>
        </p:blipFill>
        <p:spPr>
          <a:xfrm>
            <a:off x="14090904" y="3747400"/>
            <a:ext cx="5014142" cy="10287000"/>
          </a:xfrm>
          <a:prstGeom prst="rect">
            <a:avLst/>
          </a:prstGeom>
          <a:noFill/>
          <a:ln>
            <a:noFill/>
          </a:ln>
        </p:spPr>
      </p:pic>
      <p:pic>
        <p:nvPicPr>
          <p:cNvPr id="450" name="Google Shape;450;p33"/>
          <p:cNvPicPr preferRelativeResize="0"/>
          <p:nvPr/>
        </p:nvPicPr>
        <p:blipFill>
          <a:blip r:embed="rId10">
            <a:alphaModFix/>
          </a:blip>
          <a:stretch>
            <a:fillRect/>
          </a:stretch>
        </p:blipFill>
        <p:spPr>
          <a:xfrm>
            <a:off x="5933325" y="4362090"/>
            <a:ext cx="6421351" cy="285400"/>
          </a:xfrm>
          <a:prstGeom prst="rect">
            <a:avLst/>
          </a:prstGeom>
          <a:noFill/>
          <a:ln>
            <a:noFill/>
          </a:ln>
        </p:spPr>
      </p:pic>
      <p:pic>
        <p:nvPicPr>
          <p:cNvPr id="451" name="Google Shape;451;p33"/>
          <p:cNvPicPr preferRelativeResize="0"/>
          <p:nvPr/>
        </p:nvPicPr>
        <p:blipFill>
          <a:blip r:embed="rId11">
            <a:alphaModFix/>
          </a:blip>
          <a:stretch>
            <a:fillRect/>
          </a:stretch>
        </p:blipFill>
        <p:spPr>
          <a:xfrm>
            <a:off x="6640123" y="6423682"/>
            <a:ext cx="5007754" cy="2854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randombar(horizontal)">
                                      <p:cBhvr>
                                        <p:cTn id="7" dur="5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129"/>
        <p:cNvGrpSpPr/>
        <p:nvPr/>
      </p:nvGrpSpPr>
      <p:grpSpPr>
        <a:xfrm>
          <a:off x="0" y="0"/>
          <a:ext cx="0" cy="0"/>
          <a:chOff x="0" y="0"/>
          <a:chExt cx="0" cy="0"/>
        </a:xfrm>
      </p:grpSpPr>
      <p:pic>
        <p:nvPicPr>
          <p:cNvPr id="130" name="Google Shape;130;p16"/>
          <p:cNvPicPr preferRelativeResize="0"/>
          <p:nvPr/>
        </p:nvPicPr>
        <p:blipFill>
          <a:blip r:embed="rId3">
            <a:alphaModFix/>
          </a:blip>
          <a:stretch>
            <a:fillRect/>
          </a:stretch>
        </p:blipFill>
        <p:spPr>
          <a:xfrm>
            <a:off x="159925" y="-1647277"/>
            <a:ext cx="18272952" cy="13214004"/>
          </a:xfrm>
          <a:prstGeom prst="rect">
            <a:avLst/>
          </a:prstGeom>
          <a:noFill/>
          <a:ln>
            <a:noFill/>
          </a:ln>
        </p:spPr>
      </p:pic>
      <p:pic>
        <p:nvPicPr>
          <p:cNvPr id="131" name="Google Shape;131;p16"/>
          <p:cNvPicPr preferRelativeResize="0"/>
          <p:nvPr/>
        </p:nvPicPr>
        <p:blipFill>
          <a:blip r:embed="rId4">
            <a:alphaModFix/>
          </a:blip>
          <a:stretch>
            <a:fillRect/>
          </a:stretch>
        </p:blipFill>
        <p:spPr>
          <a:xfrm>
            <a:off x="4457700" y="747465"/>
            <a:ext cx="9372600" cy="10287000"/>
          </a:xfrm>
          <a:prstGeom prst="rect">
            <a:avLst/>
          </a:prstGeom>
          <a:noFill/>
          <a:ln>
            <a:noFill/>
          </a:ln>
        </p:spPr>
      </p:pic>
      <p:sp>
        <p:nvSpPr>
          <p:cNvPr id="132" name="Google Shape;132;p16"/>
          <p:cNvSpPr/>
          <p:nvPr/>
        </p:nvSpPr>
        <p:spPr>
          <a:xfrm>
            <a:off x="-498385" y="5692025"/>
            <a:ext cx="3731375" cy="5143500"/>
          </a:xfrm>
          <a:custGeom>
            <a:avLst/>
            <a:gdLst/>
            <a:ahLst/>
            <a:cxnLst/>
            <a:rect l="l" t="t" r="r" b="b"/>
            <a:pathLst>
              <a:path w="3731375" h="5143500" extrusionOk="0">
                <a:moveTo>
                  <a:pt x="0" y="0"/>
                </a:moveTo>
                <a:lnTo>
                  <a:pt x="3731375" y="0"/>
                </a:lnTo>
                <a:lnTo>
                  <a:pt x="3731375" y="5143500"/>
                </a:lnTo>
                <a:lnTo>
                  <a:pt x="0" y="5143500"/>
                </a:lnTo>
                <a:lnTo>
                  <a:pt x="0" y="0"/>
                </a:lnTo>
                <a:close/>
              </a:path>
            </a:pathLst>
          </a:custGeom>
          <a:blipFill rotWithShape="1">
            <a:blip r:embed="rId5">
              <a:alphaModFix/>
            </a:blip>
            <a:stretch>
              <a:fillRect/>
            </a:stretch>
          </a:blipFill>
          <a:ln>
            <a:noFill/>
          </a:ln>
        </p:spPr>
      </p:sp>
      <p:sp>
        <p:nvSpPr>
          <p:cNvPr id="133" name="Google Shape;133;p16"/>
          <p:cNvSpPr/>
          <p:nvPr/>
        </p:nvSpPr>
        <p:spPr>
          <a:xfrm>
            <a:off x="-1593165" y="1028700"/>
            <a:ext cx="5243730" cy="3498998"/>
          </a:xfrm>
          <a:custGeom>
            <a:avLst/>
            <a:gdLst/>
            <a:ahLst/>
            <a:cxnLst/>
            <a:rect l="l" t="t" r="r" b="b"/>
            <a:pathLst>
              <a:path w="5243730" h="3498998" extrusionOk="0">
                <a:moveTo>
                  <a:pt x="0" y="0"/>
                </a:moveTo>
                <a:lnTo>
                  <a:pt x="5243730" y="0"/>
                </a:lnTo>
                <a:lnTo>
                  <a:pt x="5243730" y="3498998"/>
                </a:lnTo>
                <a:lnTo>
                  <a:pt x="0" y="3498998"/>
                </a:lnTo>
                <a:lnTo>
                  <a:pt x="0" y="0"/>
                </a:lnTo>
                <a:close/>
              </a:path>
            </a:pathLst>
          </a:custGeom>
          <a:blipFill rotWithShape="1">
            <a:blip r:embed="rId6">
              <a:alphaModFix/>
            </a:blip>
            <a:stretch>
              <a:fillRect/>
            </a:stretch>
          </a:blipFill>
          <a:ln>
            <a:noFill/>
          </a:ln>
        </p:spPr>
      </p:sp>
      <p:sp>
        <p:nvSpPr>
          <p:cNvPr id="134" name="Google Shape;134;p16"/>
          <p:cNvSpPr txBox="1"/>
          <p:nvPr/>
        </p:nvSpPr>
        <p:spPr>
          <a:xfrm>
            <a:off x="5711321" y="3997305"/>
            <a:ext cx="7117988" cy="221599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200" dirty="0">
                <a:solidFill>
                  <a:srgbClr val="FFFFFF"/>
                </a:solidFill>
                <a:latin typeface="Paytone One"/>
                <a:sym typeface="Paytone One"/>
              </a:rPr>
              <a:t>Threat model</a:t>
            </a:r>
            <a:endParaRPr sz="7200" dirty="0"/>
          </a:p>
          <a:p>
            <a:pPr marL="0" marR="0" lvl="0" indent="0" algn="ctr" rtl="0">
              <a:lnSpc>
                <a:spcPct val="100000"/>
              </a:lnSpc>
              <a:spcBef>
                <a:spcPts val="0"/>
              </a:spcBef>
              <a:spcAft>
                <a:spcPts val="0"/>
              </a:spcAft>
              <a:buNone/>
            </a:pPr>
            <a:r>
              <a:rPr lang="en-US" sz="7200" b="0" i="0" u="none" strike="noStrike" cap="none" dirty="0">
                <a:solidFill>
                  <a:srgbClr val="FFFFFF"/>
                </a:solidFill>
                <a:latin typeface="Paytone One"/>
                <a:ea typeface="Paytone One"/>
                <a:cs typeface="Paytone One"/>
                <a:sym typeface="Paytone One"/>
              </a:rPr>
              <a:t>Ranking</a:t>
            </a:r>
            <a:endParaRPr sz="7200" dirty="0"/>
          </a:p>
        </p:txBody>
      </p:sp>
      <p:sp>
        <p:nvSpPr>
          <p:cNvPr id="135" name="Google Shape;135;p16"/>
          <p:cNvSpPr txBox="1"/>
          <p:nvPr/>
        </p:nvSpPr>
        <p:spPr>
          <a:xfrm>
            <a:off x="7093537" y="1670321"/>
            <a:ext cx="4101000" cy="2390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5528" b="0" i="0" u="none" strike="noStrike" cap="none" dirty="0">
                <a:solidFill>
                  <a:srgbClr val="F1E894"/>
                </a:solidFill>
                <a:latin typeface="Paytone One"/>
                <a:ea typeface="Paytone One"/>
                <a:cs typeface="Paytone One"/>
                <a:sym typeface="Paytone One"/>
              </a:rPr>
              <a:t>01</a:t>
            </a:r>
            <a:endParaRPr dirty="0"/>
          </a:p>
        </p:txBody>
      </p:sp>
      <p:pic>
        <p:nvPicPr>
          <p:cNvPr id="136" name="Google Shape;136;p16"/>
          <p:cNvPicPr preferRelativeResize="0"/>
          <p:nvPr/>
        </p:nvPicPr>
        <p:blipFill>
          <a:blip r:embed="rId7">
            <a:alphaModFix/>
          </a:blip>
          <a:stretch>
            <a:fillRect/>
          </a:stretch>
        </p:blipFill>
        <p:spPr>
          <a:xfrm>
            <a:off x="12202588" y="2039675"/>
            <a:ext cx="5419851" cy="12166749"/>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500"/>
                                        <p:tgtEl>
                                          <p:spTgt spid="13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fade">
                                      <p:cBhvr>
                                        <p:cTn id="11"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1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CC8D4"/>
        </a:solidFill>
        <a:effectLst/>
      </p:bgPr>
    </p:bg>
    <p:spTree>
      <p:nvGrpSpPr>
        <p:cNvPr id="1" name="Shape 154"/>
        <p:cNvGrpSpPr/>
        <p:nvPr/>
      </p:nvGrpSpPr>
      <p:grpSpPr>
        <a:xfrm>
          <a:off x="0" y="0"/>
          <a:ext cx="0" cy="0"/>
          <a:chOff x="0" y="0"/>
          <a:chExt cx="0" cy="0"/>
        </a:xfrm>
      </p:grpSpPr>
      <p:pic>
        <p:nvPicPr>
          <p:cNvPr id="155" name="Google Shape;155;p18"/>
          <p:cNvPicPr preferRelativeResize="0"/>
          <p:nvPr/>
        </p:nvPicPr>
        <p:blipFill>
          <a:blip r:embed="rId3">
            <a:alphaModFix/>
          </a:blip>
          <a:stretch>
            <a:fillRect/>
          </a:stretch>
        </p:blipFill>
        <p:spPr>
          <a:xfrm>
            <a:off x="-27655" y="-96003"/>
            <a:ext cx="18288000" cy="13242715"/>
          </a:xfrm>
          <a:prstGeom prst="rect">
            <a:avLst/>
          </a:prstGeom>
          <a:noFill/>
          <a:ln>
            <a:noFill/>
          </a:ln>
        </p:spPr>
      </p:pic>
      <p:pic>
        <p:nvPicPr>
          <p:cNvPr id="156" name="Google Shape;156;p18"/>
          <p:cNvPicPr preferRelativeResize="0"/>
          <p:nvPr/>
        </p:nvPicPr>
        <p:blipFill>
          <a:blip r:embed="rId4">
            <a:alphaModFix/>
          </a:blip>
          <a:stretch>
            <a:fillRect/>
          </a:stretch>
        </p:blipFill>
        <p:spPr>
          <a:xfrm>
            <a:off x="496100" y="418402"/>
            <a:ext cx="17295800" cy="9450196"/>
          </a:xfrm>
          <a:prstGeom prst="rect">
            <a:avLst/>
          </a:prstGeom>
          <a:noFill/>
          <a:ln>
            <a:noFill/>
          </a:ln>
        </p:spPr>
      </p:pic>
      <p:grpSp>
        <p:nvGrpSpPr>
          <p:cNvPr id="157" name="Google Shape;157;p18"/>
          <p:cNvGrpSpPr/>
          <p:nvPr/>
        </p:nvGrpSpPr>
        <p:grpSpPr>
          <a:xfrm>
            <a:off x="1953492" y="1652130"/>
            <a:ext cx="13793762" cy="6763612"/>
            <a:chOff x="0" y="-38100"/>
            <a:chExt cx="1287617" cy="1781363"/>
          </a:xfrm>
        </p:grpSpPr>
        <p:sp>
          <p:nvSpPr>
            <p:cNvPr id="158" name="Google Shape;158;p18"/>
            <p:cNvSpPr/>
            <p:nvPr/>
          </p:nvSpPr>
          <p:spPr>
            <a:xfrm>
              <a:off x="0" y="0"/>
              <a:ext cx="1287617" cy="1743263"/>
            </a:xfrm>
            <a:custGeom>
              <a:avLst/>
              <a:gdLst/>
              <a:ahLst/>
              <a:cxnLst/>
              <a:rect l="l" t="t" r="r" b="b"/>
              <a:pathLst>
                <a:path w="1287617" h="1743263" extrusionOk="0">
                  <a:moveTo>
                    <a:pt x="80762" y="0"/>
                  </a:moveTo>
                  <a:lnTo>
                    <a:pt x="1206855" y="0"/>
                  </a:lnTo>
                  <a:cubicBezTo>
                    <a:pt x="1251459" y="0"/>
                    <a:pt x="1287617" y="36158"/>
                    <a:pt x="1287617" y="80762"/>
                  </a:cubicBezTo>
                  <a:lnTo>
                    <a:pt x="1287617" y="1662501"/>
                  </a:lnTo>
                  <a:cubicBezTo>
                    <a:pt x="1287617" y="1707105"/>
                    <a:pt x="1251459" y="1743263"/>
                    <a:pt x="1206855" y="1743263"/>
                  </a:cubicBezTo>
                  <a:lnTo>
                    <a:pt x="80762" y="1743263"/>
                  </a:lnTo>
                  <a:cubicBezTo>
                    <a:pt x="36158" y="1743263"/>
                    <a:pt x="0" y="1707105"/>
                    <a:pt x="0" y="1662501"/>
                  </a:cubicBezTo>
                  <a:lnTo>
                    <a:pt x="0" y="80762"/>
                  </a:lnTo>
                  <a:cubicBezTo>
                    <a:pt x="0" y="36158"/>
                    <a:pt x="36158" y="0"/>
                    <a:pt x="80762" y="0"/>
                  </a:cubicBezTo>
                  <a:close/>
                </a:path>
              </a:pathLst>
            </a:custGeom>
            <a:solidFill>
              <a:srgbClr val="7F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71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1" name="Google Shape;161;p18"/>
          <p:cNvSpPr/>
          <p:nvPr/>
        </p:nvSpPr>
        <p:spPr>
          <a:xfrm>
            <a:off x="-237239" y="6275728"/>
            <a:ext cx="2835350" cy="3686625"/>
          </a:xfrm>
          <a:custGeom>
            <a:avLst/>
            <a:gdLst/>
            <a:ahLst/>
            <a:cxnLst/>
            <a:rect l="l" t="t" r="r" b="b"/>
            <a:pathLst>
              <a:path w="2835350" h="3686625" extrusionOk="0">
                <a:moveTo>
                  <a:pt x="0" y="0"/>
                </a:moveTo>
                <a:lnTo>
                  <a:pt x="2835350" y="0"/>
                </a:lnTo>
                <a:lnTo>
                  <a:pt x="2835350" y="3686624"/>
                </a:lnTo>
                <a:lnTo>
                  <a:pt x="0" y="3686624"/>
                </a:lnTo>
                <a:lnTo>
                  <a:pt x="0" y="0"/>
                </a:lnTo>
                <a:close/>
              </a:path>
            </a:pathLst>
          </a:custGeom>
          <a:blipFill rotWithShape="1">
            <a:blip r:embed="rId5">
              <a:alphaModFix/>
            </a:blip>
            <a:stretch>
              <a:fillRect/>
            </a:stretch>
          </a:blipFill>
          <a:ln>
            <a:noFill/>
          </a:ln>
        </p:spPr>
      </p:sp>
      <p:sp>
        <p:nvSpPr>
          <p:cNvPr id="162" name="Google Shape;162;p18"/>
          <p:cNvSpPr/>
          <p:nvPr/>
        </p:nvSpPr>
        <p:spPr>
          <a:xfrm>
            <a:off x="3552774" y="2774701"/>
            <a:ext cx="5033322" cy="228787"/>
          </a:xfrm>
          <a:custGeom>
            <a:avLst/>
            <a:gdLst/>
            <a:ahLst/>
            <a:cxnLst/>
            <a:rect l="l" t="t" r="r" b="b"/>
            <a:pathLst>
              <a:path w="5033322" h="228787" extrusionOk="0">
                <a:moveTo>
                  <a:pt x="0" y="0"/>
                </a:moveTo>
                <a:lnTo>
                  <a:pt x="5033322" y="0"/>
                </a:lnTo>
                <a:lnTo>
                  <a:pt x="5033322" y="228787"/>
                </a:lnTo>
                <a:lnTo>
                  <a:pt x="0" y="228787"/>
                </a:lnTo>
                <a:lnTo>
                  <a:pt x="0" y="0"/>
                </a:lnTo>
                <a:close/>
              </a:path>
            </a:pathLst>
          </a:custGeom>
          <a:blipFill rotWithShape="1">
            <a:blip r:embed="rId6">
              <a:alphaModFix/>
            </a:blip>
            <a:stretch>
              <a:fillRect/>
            </a:stretch>
          </a:blipFill>
          <a:ln>
            <a:noFill/>
          </a:ln>
        </p:spPr>
      </p:sp>
      <p:sp>
        <p:nvSpPr>
          <p:cNvPr id="163" name="Google Shape;163;p18"/>
          <p:cNvSpPr txBox="1"/>
          <p:nvPr/>
        </p:nvSpPr>
        <p:spPr>
          <a:xfrm>
            <a:off x="1076632" y="1761027"/>
            <a:ext cx="8813780" cy="1195584"/>
          </a:xfrm>
          <a:prstGeom prst="rect">
            <a:avLst/>
          </a:prstGeom>
          <a:noFill/>
          <a:ln>
            <a:noFill/>
          </a:ln>
        </p:spPr>
        <p:txBody>
          <a:bodyPr spcFirstLastPara="1" wrap="square" lIns="0" tIns="0" rIns="0" bIns="0" anchor="t" anchorCtr="0">
            <a:spAutoFit/>
          </a:bodyPr>
          <a:lstStyle/>
          <a:p>
            <a:pPr marL="0" marR="0" lvl="0" indent="0" algn="ctr" rtl="0">
              <a:lnSpc>
                <a:spcPct val="111001"/>
              </a:lnSpc>
              <a:spcBef>
                <a:spcPts val="0"/>
              </a:spcBef>
              <a:spcAft>
                <a:spcPts val="0"/>
              </a:spcAft>
              <a:buNone/>
            </a:pPr>
            <a:r>
              <a:rPr lang="en-US" sz="6999" dirty="0">
                <a:solidFill>
                  <a:srgbClr val="F1E894"/>
                </a:solidFill>
                <a:latin typeface="Paytone One"/>
                <a:ea typeface="Paytone One"/>
                <a:cs typeface="Paytone One"/>
                <a:sym typeface="Paytone One"/>
              </a:rPr>
              <a:t>What it mean</a:t>
            </a:r>
            <a:endParaRPr dirty="0"/>
          </a:p>
        </p:txBody>
      </p:sp>
      <p:sp>
        <p:nvSpPr>
          <p:cNvPr id="164" name="Google Shape;164;p18"/>
          <p:cNvSpPr txBox="1"/>
          <p:nvPr/>
        </p:nvSpPr>
        <p:spPr>
          <a:xfrm>
            <a:off x="3747497" y="3715283"/>
            <a:ext cx="11058448" cy="3280898"/>
          </a:xfrm>
          <a:prstGeom prst="rect">
            <a:avLst/>
          </a:prstGeom>
          <a:noFill/>
          <a:ln>
            <a:noFill/>
          </a:ln>
        </p:spPr>
        <p:txBody>
          <a:bodyPr spcFirstLastPara="1" wrap="square" lIns="0" tIns="0" rIns="0" bIns="0" anchor="t" anchorCtr="0">
            <a:spAutoFit/>
          </a:bodyPr>
          <a:lstStyle/>
          <a:p>
            <a:pPr algn="ctr">
              <a:lnSpc>
                <a:spcPct val="130000"/>
              </a:lnSpc>
            </a:pPr>
            <a:r>
              <a:rPr lang="en-IN" sz="3000" b="1" dirty="0">
                <a:solidFill>
                  <a:schemeClr val="bg1"/>
                </a:solidFill>
                <a:latin typeface="Nunito" panose="020F0502020204030204" pitchFamily="2" charset="0"/>
              </a:rPr>
              <a:t>During software design, threat </a:t>
            </a:r>
            <a:r>
              <a:rPr lang="en-IN" sz="3000" b="1" dirty="0" err="1">
                <a:solidFill>
                  <a:schemeClr val="bg1"/>
                </a:solidFill>
                <a:latin typeface="Nunito" panose="020F0502020204030204" pitchFamily="2" charset="0"/>
              </a:rPr>
              <a:t>modeling</a:t>
            </a:r>
            <a:r>
              <a:rPr lang="en-IN" sz="3000" b="1" dirty="0">
                <a:solidFill>
                  <a:schemeClr val="bg1"/>
                </a:solidFill>
                <a:latin typeface="Nunito" panose="020F0502020204030204" pitchFamily="2" charset="0"/>
              </a:rPr>
              <a:t> helps find the most important parts of your system or app. It checks for possible dangers to those parts.   It then ranks those threats based on how much damage they could cause to your business.</a:t>
            </a:r>
          </a:p>
          <a:p>
            <a:pPr marL="0" marR="0" lvl="0" indent="0" algn="ctr" rtl="0">
              <a:lnSpc>
                <a:spcPct val="130000"/>
              </a:lnSpc>
              <a:spcBef>
                <a:spcPts val="0"/>
              </a:spcBef>
              <a:spcAft>
                <a:spcPts val="0"/>
              </a:spcAft>
              <a:buNone/>
            </a:pPr>
            <a:r>
              <a:rPr lang="en-US" sz="4400" b="1" i="0" u="none" strike="noStrike" cap="none" dirty="0">
                <a:solidFill>
                  <a:srgbClr val="FFFFFF"/>
                </a:solidFill>
                <a:latin typeface="Nunito" panose="020F0502020204030204" pitchFamily="2" charset="0"/>
                <a:ea typeface="Nunito"/>
                <a:cs typeface="Nunito"/>
                <a:sym typeface="Nunito"/>
              </a:rPr>
              <a:t> </a:t>
            </a:r>
            <a:endParaRPr b="1" dirty="0">
              <a:latin typeface="Nunito" panose="020F0502020204030204"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4"/>
                                        </p:tgtEl>
                                        <p:attrNameLst>
                                          <p:attrName>style.visibility</p:attrName>
                                        </p:attrNameLst>
                                      </p:cBhvr>
                                      <p:to>
                                        <p:strVal val="visible"/>
                                      </p:to>
                                    </p:set>
                                    <p:animEffect transition="in" filter="fade">
                                      <p:cBhvr>
                                        <p:cTn id="11"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CC8D4"/>
        </a:solidFill>
        <a:effectLst/>
      </p:bgPr>
    </p:bg>
    <p:spTree>
      <p:nvGrpSpPr>
        <p:cNvPr id="1" name="Shape 170"/>
        <p:cNvGrpSpPr/>
        <p:nvPr/>
      </p:nvGrpSpPr>
      <p:grpSpPr>
        <a:xfrm>
          <a:off x="0" y="0"/>
          <a:ext cx="0" cy="0"/>
          <a:chOff x="0" y="0"/>
          <a:chExt cx="0" cy="0"/>
        </a:xfrm>
      </p:grpSpPr>
      <p:pic>
        <p:nvPicPr>
          <p:cNvPr id="171" name="Google Shape;171;p19"/>
          <p:cNvPicPr preferRelativeResize="0"/>
          <p:nvPr/>
        </p:nvPicPr>
        <p:blipFill>
          <a:blip r:embed="rId3">
            <a:alphaModFix/>
          </a:blip>
          <a:stretch>
            <a:fillRect/>
          </a:stretch>
        </p:blipFill>
        <p:spPr>
          <a:xfrm>
            <a:off x="0" y="0"/>
            <a:ext cx="18288000" cy="13242715"/>
          </a:xfrm>
          <a:prstGeom prst="rect">
            <a:avLst/>
          </a:prstGeom>
          <a:noFill/>
          <a:ln>
            <a:noFill/>
          </a:ln>
        </p:spPr>
      </p:pic>
      <p:pic>
        <p:nvPicPr>
          <p:cNvPr id="172" name="Google Shape;172;p19"/>
          <p:cNvPicPr preferRelativeResize="0"/>
          <p:nvPr/>
        </p:nvPicPr>
        <p:blipFill>
          <a:blip r:embed="rId4">
            <a:alphaModFix/>
          </a:blip>
          <a:stretch>
            <a:fillRect/>
          </a:stretch>
        </p:blipFill>
        <p:spPr>
          <a:xfrm>
            <a:off x="373629" y="514368"/>
            <a:ext cx="17295800" cy="9450196"/>
          </a:xfrm>
          <a:prstGeom prst="rect">
            <a:avLst/>
          </a:prstGeom>
          <a:noFill/>
          <a:ln>
            <a:noFill/>
          </a:ln>
        </p:spPr>
      </p:pic>
      <p:sp>
        <p:nvSpPr>
          <p:cNvPr id="177" name="Google Shape;177;p19"/>
          <p:cNvSpPr txBox="1"/>
          <p:nvPr/>
        </p:nvSpPr>
        <p:spPr>
          <a:xfrm>
            <a:off x="673881" y="1306871"/>
            <a:ext cx="4512628" cy="720197"/>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600" b="1" i="0" u="none" strike="noStrike" cap="none" dirty="0">
                <a:solidFill>
                  <a:schemeClr val="accent6">
                    <a:lumMod val="60000"/>
                    <a:lumOff val="40000"/>
                  </a:schemeClr>
                </a:solidFill>
                <a:latin typeface="Nunito"/>
                <a:ea typeface="Nunito"/>
                <a:cs typeface="Nunito"/>
                <a:sym typeface="Nunito"/>
              </a:rPr>
              <a:t> 1. DREAD METHOD</a:t>
            </a:r>
            <a:endParaRPr sz="1800" dirty="0">
              <a:solidFill>
                <a:schemeClr val="accent6">
                  <a:lumMod val="60000"/>
                  <a:lumOff val="40000"/>
                </a:schemeClr>
              </a:solidFill>
            </a:endParaRPr>
          </a:p>
        </p:txBody>
      </p:sp>
      <p:graphicFrame>
        <p:nvGraphicFramePr>
          <p:cNvPr id="13" name="Table 12">
            <a:extLst>
              <a:ext uri="{FF2B5EF4-FFF2-40B4-BE49-F238E27FC236}">
                <a16:creationId xmlns:a16="http://schemas.microsoft.com/office/drawing/2014/main" id="{6BE46B1F-5192-6DBD-50F1-0B6F69274541}"/>
              </a:ext>
            </a:extLst>
          </p:cNvPr>
          <p:cNvGraphicFramePr>
            <a:graphicFrameLocks noGrp="1"/>
          </p:cNvGraphicFramePr>
          <p:nvPr>
            <p:extLst>
              <p:ext uri="{D42A27DB-BD31-4B8C-83A1-F6EECF244321}">
                <p14:modId xmlns:p14="http://schemas.microsoft.com/office/powerpoint/2010/main" val="551949026"/>
              </p:ext>
            </p:extLst>
          </p:nvPr>
        </p:nvGraphicFramePr>
        <p:xfrm>
          <a:off x="2098881" y="2382728"/>
          <a:ext cx="13845296" cy="5828919"/>
        </p:xfrm>
        <a:graphic>
          <a:graphicData uri="http://schemas.openxmlformats.org/drawingml/2006/table">
            <a:tbl>
              <a:tblPr firstRow="1" firstCol="1" bandRow="1">
                <a:tableStyleId>{7684123D-EC7A-4182-A39B-DB72195FDC9A}</a:tableStyleId>
              </a:tblPr>
              <a:tblGrid>
                <a:gridCol w="4101152">
                  <a:extLst>
                    <a:ext uri="{9D8B030D-6E8A-4147-A177-3AD203B41FA5}">
                      <a16:colId xmlns:a16="http://schemas.microsoft.com/office/drawing/2014/main" val="4000259439"/>
                    </a:ext>
                  </a:extLst>
                </a:gridCol>
                <a:gridCol w="4101152">
                  <a:extLst>
                    <a:ext uri="{9D8B030D-6E8A-4147-A177-3AD203B41FA5}">
                      <a16:colId xmlns:a16="http://schemas.microsoft.com/office/drawing/2014/main" val="3742937816"/>
                    </a:ext>
                  </a:extLst>
                </a:gridCol>
                <a:gridCol w="5642992">
                  <a:extLst>
                    <a:ext uri="{9D8B030D-6E8A-4147-A177-3AD203B41FA5}">
                      <a16:colId xmlns:a16="http://schemas.microsoft.com/office/drawing/2014/main" val="938424057"/>
                    </a:ext>
                  </a:extLst>
                </a:gridCol>
              </a:tblGrid>
              <a:tr h="482822">
                <a:tc>
                  <a:txBody>
                    <a:bodyPr/>
                    <a:lstStyle/>
                    <a:p>
                      <a:pPr algn="ctr">
                        <a:lnSpc>
                          <a:spcPct val="115000"/>
                        </a:lnSpc>
                        <a:spcAft>
                          <a:spcPts val="800"/>
                        </a:spcAft>
                        <a:buNone/>
                      </a:pPr>
                      <a:r>
                        <a:rPr lang="en-IN" sz="3200" b="1" kern="100" dirty="0">
                          <a:solidFill>
                            <a:schemeClr val="bg1"/>
                          </a:solidFill>
                          <a:effectLst/>
                          <a:latin typeface="Nunito" pitchFamily="2" charset="0"/>
                        </a:rPr>
                        <a:t>Letter</a:t>
                      </a:r>
                      <a:endParaRPr lang="en-IN" sz="3000" b="1" kern="100" dirty="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200" b="1" kern="100" dirty="0">
                          <a:solidFill>
                            <a:schemeClr val="bg1"/>
                          </a:solidFill>
                          <a:effectLst/>
                          <a:latin typeface="Nunito" pitchFamily="2" charset="0"/>
                        </a:rPr>
                        <a:t>Meaning</a:t>
                      </a:r>
                      <a:endParaRPr lang="en-IN" sz="3000" b="1" kern="100" dirty="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200" b="1" kern="100" dirty="0">
                          <a:solidFill>
                            <a:schemeClr val="bg1"/>
                          </a:solidFill>
                          <a:effectLst/>
                          <a:latin typeface="Nunito" pitchFamily="2" charset="0"/>
                        </a:rPr>
                        <a:t>What It Checks</a:t>
                      </a:r>
                      <a:endParaRPr lang="en-IN" sz="3200" b="1" kern="100" dirty="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79459576"/>
                  </a:ext>
                </a:extLst>
              </a:tr>
              <a:tr h="950125">
                <a:tc>
                  <a:txBody>
                    <a:bodyPr/>
                    <a:lstStyle/>
                    <a:p>
                      <a:pPr algn="ctr">
                        <a:lnSpc>
                          <a:spcPct val="115000"/>
                        </a:lnSpc>
                        <a:spcAft>
                          <a:spcPts val="800"/>
                        </a:spcAft>
                        <a:buNone/>
                      </a:pPr>
                      <a:r>
                        <a:rPr lang="en-IN" sz="3000" b="1" kern="100">
                          <a:solidFill>
                            <a:schemeClr val="bg1"/>
                          </a:solidFill>
                          <a:effectLst/>
                          <a:latin typeface="Nunito" pitchFamily="2" charset="0"/>
                        </a:rPr>
                        <a:t>D</a:t>
                      </a:r>
                      <a:endParaRPr lang="en-IN" sz="3000" b="1" kern="10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000" b="1" kern="100" dirty="0">
                          <a:solidFill>
                            <a:schemeClr val="bg1"/>
                          </a:solidFill>
                          <a:effectLst/>
                          <a:latin typeface="Nunito" pitchFamily="2" charset="0"/>
                        </a:rPr>
                        <a:t>Damage</a:t>
                      </a:r>
                      <a:endParaRPr lang="en-IN" sz="3000" b="1" kern="100" dirty="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000" b="1" kern="100">
                          <a:solidFill>
                            <a:schemeClr val="bg1"/>
                          </a:solidFill>
                          <a:effectLst/>
                          <a:latin typeface="Nunito" pitchFamily="2" charset="0"/>
                        </a:rPr>
                        <a:t>How bad would the attack be if it happened?</a:t>
                      </a:r>
                      <a:endParaRPr lang="en-IN" sz="3000" b="1" kern="10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44619099"/>
                  </a:ext>
                </a:extLst>
              </a:tr>
              <a:tr h="482822">
                <a:tc>
                  <a:txBody>
                    <a:bodyPr/>
                    <a:lstStyle/>
                    <a:p>
                      <a:pPr algn="ctr">
                        <a:lnSpc>
                          <a:spcPct val="115000"/>
                        </a:lnSpc>
                        <a:spcAft>
                          <a:spcPts val="800"/>
                        </a:spcAft>
                        <a:buNone/>
                      </a:pPr>
                      <a:r>
                        <a:rPr lang="en-IN" sz="3000" b="1" kern="100" dirty="0">
                          <a:solidFill>
                            <a:schemeClr val="bg1"/>
                          </a:solidFill>
                          <a:effectLst/>
                          <a:latin typeface="Nunito" pitchFamily="2" charset="0"/>
                        </a:rPr>
                        <a:t>R</a:t>
                      </a:r>
                      <a:endParaRPr lang="en-IN" sz="3000" b="1" kern="100" dirty="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000" b="1" kern="100" dirty="0">
                          <a:solidFill>
                            <a:schemeClr val="bg1"/>
                          </a:solidFill>
                          <a:effectLst/>
                          <a:latin typeface="Nunito" pitchFamily="2" charset="0"/>
                        </a:rPr>
                        <a:t>Reproducibility</a:t>
                      </a:r>
                      <a:endParaRPr lang="en-IN" sz="3000" b="1" kern="100" dirty="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000" b="1" kern="100">
                          <a:solidFill>
                            <a:schemeClr val="bg1"/>
                          </a:solidFill>
                          <a:effectLst/>
                          <a:latin typeface="Nunito" pitchFamily="2" charset="0"/>
                        </a:rPr>
                        <a:t>Can the attack be repeated easily?</a:t>
                      </a:r>
                      <a:endParaRPr lang="en-IN" sz="3000" b="1" kern="10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36988494"/>
                  </a:ext>
                </a:extLst>
              </a:tr>
              <a:tr h="482822">
                <a:tc>
                  <a:txBody>
                    <a:bodyPr/>
                    <a:lstStyle/>
                    <a:p>
                      <a:pPr algn="ctr">
                        <a:lnSpc>
                          <a:spcPct val="115000"/>
                        </a:lnSpc>
                        <a:spcAft>
                          <a:spcPts val="800"/>
                        </a:spcAft>
                        <a:buNone/>
                      </a:pPr>
                      <a:r>
                        <a:rPr lang="en-IN" sz="3000" b="1" kern="100" dirty="0">
                          <a:solidFill>
                            <a:schemeClr val="bg1"/>
                          </a:solidFill>
                          <a:effectLst/>
                          <a:latin typeface="Nunito" pitchFamily="2" charset="0"/>
                        </a:rPr>
                        <a:t>E</a:t>
                      </a:r>
                      <a:endParaRPr lang="en-IN" sz="3000" b="1" kern="100" dirty="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000" b="1" kern="100">
                          <a:solidFill>
                            <a:schemeClr val="bg1"/>
                          </a:solidFill>
                          <a:effectLst/>
                          <a:latin typeface="Nunito" pitchFamily="2" charset="0"/>
                        </a:rPr>
                        <a:t>Exploitability</a:t>
                      </a:r>
                      <a:endParaRPr lang="en-IN" sz="3000" b="1" kern="10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000" b="1" kern="100">
                          <a:solidFill>
                            <a:schemeClr val="bg1"/>
                          </a:solidFill>
                          <a:effectLst/>
                          <a:latin typeface="Nunito" pitchFamily="2" charset="0"/>
                        </a:rPr>
                        <a:t>How easy is it to carry out the attack?</a:t>
                      </a:r>
                      <a:endParaRPr lang="en-IN" sz="3000" b="1" kern="10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07679389"/>
                  </a:ext>
                </a:extLst>
              </a:tr>
              <a:tr h="482822">
                <a:tc>
                  <a:txBody>
                    <a:bodyPr/>
                    <a:lstStyle/>
                    <a:p>
                      <a:pPr algn="ctr">
                        <a:lnSpc>
                          <a:spcPct val="115000"/>
                        </a:lnSpc>
                        <a:spcAft>
                          <a:spcPts val="800"/>
                        </a:spcAft>
                        <a:buNone/>
                      </a:pPr>
                      <a:r>
                        <a:rPr lang="en-IN" sz="3000" b="1" kern="100">
                          <a:solidFill>
                            <a:schemeClr val="bg1"/>
                          </a:solidFill>
                          <a:effectLst/>
                          <a:latin typeface="Nunito" pitchFamily="2" charset="0"/>
                        </a:rPr>
                        <a:t>A</a:t>
                      </a:r>
                      <a:endParaRPr lang="en-IN" sz="3000" b="1" kern="10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000" b="1" kern="100">
                          <a:solidFill>
                            <a:schemeClr val="bg1"/>
                          </a:solidFill>
                          <a:effectLst/>
                          <a:latin typeface="Nunito" pitchFamily="2" charset="0"/>
                        </a:rPr>
                        <a:t>Affected Users</a:t>
                      </a:r>
                      <a:endParaRPr lang="en-IN" sz="3000" b="1" kern="10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000" b="1" kern="100">
                          <a:solidFill>
                            <a:schemeClr val="bg1"/>
                          </a:solidFill>
                          <a:effectLst/>
                          <a:latin typeface="Nunito" pitchFamily="2" charset="0"/>
                        </a:rPr>
                        <a:t>How many people would be impacted?</a:t>
                      </a:r>
                      <a:endParaRPr lang="en-IN" sz="3000" b="1" kern="10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80729811"/>
                  </a:ext>
                </a:extLst>
              </a:tr>
              <a:tr h="950125">
                <a:tc>
                  <a:txBody>
                    <a:bodyPr/>
                    <a:lstStyle/>
                    <a:p>
                      <a:pPr algn="ctr">
                        <a:lnSpc>
                          <a:spcPct val="115000"/>
                        </a:lnSpc>
                        <a:spcAft>
                          <a:spcPts val="800"/>
                        </a:spcAft>
                        <a:buNone/>
                      </a:pPr>
                      <a:r>
                        <a:rPr lang="en-IN" sz="3000" b="1" kern="100">
                          <a:solidFill>
                            <a:schemeClr val="bg1"/>
                          </a:solidFill>
                          <a:effectLst/>
                          <a:latin typeface="Nunito" pitchFamily="2" charset="0"/>
                        </a:rPr>
                        <a:t>D</a:t>
                      </a:r>
                      <a:endParaRPr lang="en-IN" sz="3000" b="1" kern="10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000" b="1" kern="100">
                          <a:solidFill>
                            <a:schemeClr val="bg1"/>
                          </a:solidFill>
                          <a:effectLst/>
                          <a:latin typeface="Nunito" pitchFamily="2" charset="0"/>
                        </a:rPr>
                        <a:t>Discoverability</a:t>
                      </a:r>
                      <a:endParaRPr lang="en-IN" sz="3000" b="1" kern="10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3000" b="1" kern="100" dirty="0">
                          <a:solidFill>
                            <a:schemeClr val="bg1"/>
                          </a:solidFill>
                          <a:effectLst/>
                          <a:latin typeface="Nunito" pitchFamily="2" charset="0"/>
                        </a:rPr>
                        <a:t>How easy is it to find the weakness or vulnerability?</a:t>
                      </a:r>
                      <a:endParaRPr lang="en-IN" sz="3000" b="1" kern="100" dirty="0">
                        <a:solidFill>
                          <a:schemeClr val="bg1"/>
                        </a:solidFill>
                        <a:effectLst/>
                        <a:latin typeface="Nunito" pitchFamily="2"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08652566"/>
                  </a:ext>
                </a:extLst>
              </a:tr>
            </a:tbl>
          </a:graphicData>
        </a:graphic>
      </p:graphicFrame>
      <p:sp>
        <p:nvSpPr>
          <p:cNvPr id="15" name="Google Shape;162;p18">
            <a:extLst>
              <a:ext uri="{FF2B5EF4-FFF2-40B4-BE49-F238E27FC236}">
                <a16:creationId xmlns:a16="http://schemas.microsoft.com/office/drawing/2014/main" id="{BE538182-276D-4C02-CBC6-04A82706A2CD}"/>
              </a:ext>
            </a:extLst>
          </p:cNvPr>
          <p:cNvSpPr/>
          <p:nvPr/>
        </p:nvSpPr>
        <p:spPr>
          <a:xfrm>
            <a:off x="1478697" y="1947046"/>
            <a:ext cx="4081441" cy="114394"/>
          </a:xfrm>
          <a:custGeom>
            <a:avLst/>
            <a:gdLst/>
            <a:ahLst/>
            <a:cxnLst/>
            <a:rect l="l" t="t" r="r" b="b"/>
            <a:pathLst>
              <a:path w="5033322" h="228787" extrusionOk="0">
                <a:moveTo>
                  <a:pt x="0" y="0"/>
                </a:moveTo>
                <a:lnTo>
                  <a:pt x="5033322" y="0"/>
                </a:lnTo>
                <a:lnTo>
                  <a:pt x="5033322" y="228787"/>
                </a:lnTo>
                <a:lnTo>
                  <a:pt x="0" y="228787"/>
                </a:lnTo>
                <a:lnTo>
                  <a:pt x="0" y="0"/>
                </a:lnTo>
                <a:close/>
              </a:path>
            </a:pathLst>
          </a:custGeom>
          <a:blipFill rotWithShape="1">
            <a:blip r:embed="rId5">
              <a:alphaModFix/>
            </a:blip>
            <a:stretch>
              <a:fillRect/>
            </a:stretch>
          </a:blipFill>
          <a:ln>
            <a:noFill/>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865B0B93-C59E-E00E-8856-86EFCA1D5880}"/>
            </a:ext>
          </a:extLst>
        </p:cNvPr>
        <p:cNvGrpSpPr/>
        <p:nvPr/>
      </p:nvGrpSpPr>
      <p:grpSpPr>
        <a:xfrm>
          <a:off x="0" y="0"/>
          <a:ext cx="0" cy="0"/>
          <a:chOff x="0" y="0"/>
          <a:chExt cx="0" cy="0"/>
        </a:xfrm>
      </p:grpSpPr>
      <p:pic>
        <p:nvPicPr>
          <p:cNvPr id="171" name="Google Shape;171;p19">
            <a:extLst>
              <a:ext uri="{FF2B5EF4-FFF2-40B4-BE49-F238E27FC236}">
                <a16:creationId xmlns:a16="http://schemas.microsoft.com/office/drawing/2014/main" id="{8CD1D7CF-3F51-EDF5-55C4-E62BF50F3F3B}"/>
              </a:ext>
            </a:extLst>
          </p:cNvPr>
          <p:cNvPicPr preferRelativeResize="0"/>
          <p:nvPr/>
        </p:nvPicPr>
        <p:blipFill>
          <a:blip r:embed="rId3">
            <a:alphaModFix/>
          </a:blip>
          <a:stretch>
            <a:fillRect/>
          </a:stretch>
        </p:blipFill>
        <p:spPr>
          <a:xfrm>
            <a:off x="0" y="0"/>
            <a:ext cx="18288000" cy="13242715"/>
          </a:xfrm>
          <a:prstGeom prst="rect">
            <a:avLst/>
          </a:prstGeom>
          <a:noFill/>
          <a:ln>
            <a:noFill/>
          </a:ln>
        </p:spPr>
      </p:pic>
      <p:pic>
        <p:nvPicPr>
          <p:cNvPr id="172" name="Google Shape;172;p19">
            <a:extLst>
              <a:ext uri="{FF2B5EF4-FFF2-40B4-BE49-F238E27FC236}">
                <a16:creationId xmlns:a16="http://schemas.microsoft.com/office/drawing/2014/main" id="{11622EAA-CAAE-A1B0-9742-C52E63D1C670}"/>
              </a:ext>
            </a:extLst>
          </p:cNvPr>
          <p:cNvPicPr preferRelativeResize="0"/>
          <p:nvPr/>
        </p:nvPicPr>
        <p:blipFill>
          <a:blip r:embed="rId4">
            <a:alphaModFix/>
          </a:blip>
          <a:stretch>
            <a:fillRect/>
          </a:stretch>
        </p:blipFill>
        <p:spPr>
          <a:xfrm>
            <a:off x="673881" y="418402"/>
            <a:ext cx="17295800" cy="9450196"/>
          </a:xfrm>
          <a:prstGeom prst="rect">
            <a:avLst/>
          </a:prstGeom>
          <a:noFill/>
          <a:ln>
            <a:noFill/>
          </a:ln>
        </p:spPr>
      </p:pic>
      <p:sp>
        <p:nvSpPr>
          <p:cNvPr id="177" name="Google Shape;177;p19">
            <a:extLst>
              <a:ext uri="{FF2B5EF4-FFF2-40B4-BE49-F238E27FC236}">
                <a16:creationId xmlns:a16="http://schemas.microsoft.com/office/drawing/2014/main" id="{692516E9-F90F-C39B-DDAF-9022FB88DE87}"/>
              </a:ext>
            </a:extLst>
          </p:cNvPr>
          <p:cNvSpPr txBox="1"/>
          <p:nvPr/>
        </p:nvSpPr>
        <p:spPr>
          <a:xfrm>
            <a:off x="673880" y="1306871"/>
            <a:ext cx="12987529" cy="720197"/>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600" b="1" i="0" u="none" strike="noStrike" cap="none" dirty="0">
                <a:solidFill>
                  <a:schemeClr val="accent6">
                    <a:lumMod val="60000"/>
                    <a:lumOff val="40000"/>
                  </a:schemeClr>
                </a:solidFill>
                <a:latin typeface="Nunito"/>
                <a:ea typeface="Nunito"/>
                <a:cs typeface="Nunito"/>
                <a:sym typeface="Nunito"/>
              </a:rPr>
              <a:t> 2. CVSS METHOD(</a:t>
            </a:r>
            <a:r>
              <a:rPr lang="en-US" sz="3600" b="1" i="0" u="none" strike="noStrike" cap="none" dirty="0">
                <a:solidFill>
                  <a:schemeClr val="tx2">
                    <a:lumMod val="50000"/>
                  </a:schemeClr>
                </a:solidFill>
                <a:latin typeface="Nunito"/>
                <a:ea typeface="Nunito"/>
                <a:cs typeface="Nunito"/>
                <a:sym typeface="Nunito"/>
              </a:rPr>
              <a:t>Common </a:t>
            </a:r>
            <a:r>
              <a:rPr lang="en-US" sz="3600" b="1" dirty="0">
                <a:solidFill>
                  <a:schemeClr val="tx2">
                    <a:lumMod val="50000"/>
                  </a:schemeClr>
                </a:solidFill>
                <a:latin typeface="Nunito"/>
                <a:ea typeface="Nunito"/>
                <a:cs typeface="Nunito"/>
                <a:sym typeface="Nunito"/>
              </a:rPr>
              <a:t>V</a:t>
            </a:r>
            <a:r>
              <a:rPr lang="en-US" sz="3600" b="1" i="0" u="none" strike="noStrike" cap="none" dirty="0">
                <a:solidFill>
                  <a:schemeClr val="tx2">
                    <a:lumMod val="50000"/>
                  </a:schemeClr>
                </a:solidFill>
                <a:latin typeface="Nunito"/>
                <a:ea typeface="Nunito"/>
                <a:cs typeface="Nunito"/>
                <a:sym typeface="Nunito"/>
              </a:rPr>
              <a:t>ulnerability </a:t>
            </a:r>
            <a:r>
              <a:rPr lang="en-US" sz="3600" b="1" dirty="0">
                <a:solidFill>
                  <a:schemeClr val="tx2">
                    <a:lumMod val="50000"/>
                  </a:schemeClr>
                </a:solidFill>
                <a:latin typeface="Nunito"/>
                <a:ea typeface="Nunito"/>
                <a:cs typeface="Nunito"/>
                <a:sym typeface="Nunito"/>
              </a:rPr>
              <a:t>S</a:t>
            </a:r>
            <a:r>
              <a:rPr lang="en-US" sz="3600" b="1" i="0" u="none" strike="noStrike" cap="none" dirty="0">
                <a:solidFill>
                  <a:schemeClr val="tx2">
                    <a:lumMod val="50000"/>
                  </a:schemeClr>
                </a:solidFill>
                <a:latin typeface="Nunito"/>
                <a:ea typeface="Nunito"/>
                <a:cs typeface="Nunito"/>
                <a:sym typeface="Nunito"/>
              </a:rPr>
              <a:t>coring System</a:t>
            </a:r>
            <a:r>
              <a:rPr lang="en-US" sz="3600" b="1" i="0" u="none" strike="noStrike" cap="none" dirty="0">
                <a:solidFill>
                  <a:schemeClr val="accent6">
                    <a:lumMod val="60000"/>
                    <a:lumOff val="40000"/>
                  </a:schemeClr>
                </a:solidFill>
                <a:latin typeface="Nunito"/>
                <a:ea typeface="Nunito"/>
                <a:cs typeface="Nunito"/>
                <a:sym typeface="Nunito"/>
              </a:rPr>
              <a:t>)</a:t>
            </a:r>
            <a:endParaRPr sz="1800" dirty="0">
              <a:solidFill>
                <a:schemeClr val="accent6">
                  <a:lumMod val="60000"/>
                  <a:lumOff val="40000"/>
                </a:schemeClr>
              </a:solidFill>
            </a:endParaRPr>
          </a:p>
        </p:txBody>
      </p:sp>
      <p:sp>
        <p:nvSpPr>
          <p:cNvPr id="15" name="Google Shape;162;p18">
            <a:extLst>
              <a:ext uri="{FF2B5EF4-FFF2-40B4-BE49-F238E27FC236}">
                <a16:creationId xmlns:a16="http://schemas.microsoft.com/office/drawing/2014/main" id="{81D477C0-DBCA-3DC0-99DC-40F306D765E6}"/>
              </a:ext>
            </a:extLst>
          </p:cNvPr>
          <p:cNvSpPr/>
          <p:nvPr/>
        </p:nvSpPr>
        <p:spPr>
          <a:xfrm>
            <a:off x="5472753" y="2027068"/>
            <a:ext cx="8039652" cy="214522"/>
          </a:xfrm>
          <a:custGeom>
            <a:avLst/>
            <a:gdLst/>
            <a:ahLst/>
            <a:cxnLst/>
            <a:rect l="l" t="t" r="r" b="b"/>
            <a:pathLst>
              <a:path w="5033322" h="228787" extrusionOk="0">
                <a:moveTo>
                  <a:pt x="0" y="0"/>
                </a:moveTo>
                <a:lnTo>
                  <a:pt x="5033322" y="0"/>
                </a:lnTo>
                <a:lnTo>
                  <a:pt x="5033322" y="228787"/>
                </a:lnTo>
                <a:lnTo>
                  <a:pt x="0" y="228787"/>
                </a:lnTo>
                <a:lnTo>
                  <a:pt x="0" y="0"/>
                </a:lnTo>
                <a:close/>
              </a:path>
            </a:pathLst>
          </a:custGeom>
          <a:blipFill rotWithShape="1">
            <a:blip r:embed="rId5">
              <a:alphaModFix/>
            </a:blip>
            <a:stretch>
              <a:fillRect/>
            </a:stretch>
          </a:blipFill>
          <a:ln>
            <a:noFill/>
          </a:ln>
        </p:spPr>
        <p:txBody>
          <a:bodyPr/>
          <a:lstStyle/>
          <a:p>
            <a:endParaRPr lang="en-IN" dirty="0"/>
          </a:p>
        </p:txBody>
      </p:sp>
      <p:sp>
        <p:nvSpPr>
          <p:cNvPr id="2" name="Google Shape;177;p19">
            <a:extLst>
              <a:ext uri="{FF2B5EF4-FFF2-40B4-BE49-F238E27FC236}">
                <a16:creationId xmlns:a16="http://schemas.microsoft.com/office/drawing/2014/main" id="{FE1E2045-062E-6B06-5D8E-6FC32E6D8577}"/>
              </a:ext>
            </a:extLst>
          </p:cNvPr>
          <p:cNvSpPr txBox="1"/>
          <p:nvPr/>
        </p:nvSpPr>
        <p:spPr>
          <a:xfrm>
            <a:off x="3410234" y="2747265"/>
            <a:ext cx="10922283" cy="5078313"/>
          </a:xfrm>
          <a:prstGeom prst="rect">
            <a:avLst/>
          </a:prstGeom>
          <a:noFill/>
          <a:ln>
            <a:noFill/>
          </a:ln>
        </p:spPr>
        <p:txBody>
          <a:bodyPr spcFirstLastPara="1" wrap="square" lIns="0" tIns="0" rIns="0" bIns="0" anchor="t" anchorCtr="0">
            <a:spAutoFit/>
          </a:bodyPr>
          <a:lstStyle/>
          <a:p>
            <a:r>
              <a:rPr lang="en-US" sz="3000" b="1" dirty="0">
                <a:solidFill>
                  <a:schemeClr val="bg1"/>
                </a:solidFill>
                <a:latin typeface="Nunito" pitchFamily="2" charset="0"/>
              </a:rPr>
              <a:t>CVSS is a standard way to measure how serious a security vulnerability is. It gives each threat a score from 0 to 10, where 10 means the most critical</a:t>
            </a:r>
          </a:p>
          <a:p>
            <a:endParaRPr lang="en-US" sz="3000" b="1" dirty="0">
              <a:solidFill>
                <a:schemeClr val="bg1"/>
              </a:solidFill>
              <a:latin typeface="Nunito" pitchFamily="2" charset="0"/>
            </a:endParaRPr>
          </a:p>
          <a:p>
            <a:r>
              <a:rPr lang="en-IN" sz="3000" b="1" u="sng" dirty="0">
                <a:solidFill>
                  <a:schemeClr val="bg1"/>
                </a:solidFill>
                <a:latin typeface="Nunito" pitchFamily="2" charset="0"/>
              </a:rPr>
              <a:t>CVSS considers things like:</a:t>
            </a:r>
          </a:p>
          <a:p>
            <a:endParaRPr lang="en-IN" sz="3000" b="1" dirty="0">
              <a:solidFill>
                <a:schemeClr val="bg1"/>
              </a:solidFill>
              <a:latin typeface="Nunito" pitchFamily="2" charset="0"/>
            </a:endParaRPr>
          </a:p>
          <a:p>
            <a:r>
              <a:rPr lang="en-IN" sz="3000" b="1" dirty="0">
                <a:solidFill>
                  <a:schemeClr val="bg1"/>
                </a:solidFill>
                <a:latin typeface="Nunito" pitchFamily="2" charset="0"/>
              </a:rPr>
              <a:t>	</a:t>
            </a:r>
            <a:r>
              <a:rPr lang="en-IN" sz="3000" dirty="0">
                <a:solidFill>
                  <a:schemeClr val="bg1"/>
                </a:solidFill>
                <a:latin typeface="Nunito" pitchFamily="2" charset="0"/>
              </a:rPr>
              <a:t>    -How easy is it to exploit the threat?</a:t>
            </a:r>
          </a:p>
          <a:p>
            <a:pPr lvl="0"/>
            <a:r>
              <a:rPr lang="en-IN" sz="3000" dirty="0">
                <a:solidFill>
                  <a:schemeClr val="bg1"/>
                </a:solidFill>
                <a:latin typeface="Nunito" pitchFamily="2" charset="0"/>
              </a:rPr>
              <a:t>             -Does it require user interaction?</a:t>
            </a:r>
          </a:p>
          <a:p>
            <a:pPr lvl="0"/>
            <a:r>
              <a:rPr lang="en-IN" sz="3000" dirty="0">
                <a:solidFill>
                  <a:schemeClr val="bg1"/>
                </a:solidFill>
                <a:latin typeface="Nunito" pitchFamily="2" charset="0"/>
              </a:rPr>
              <a:t>             -How does it affect the system—confidentiality,                	         Integrity, availability?</a:t>
            </a:r>
          </a:p>
          <a:p>
            <a:pPr lvl="0"/>
            <a:r>
              <a:rPr lang="en-IN" sz="3000" dirty="0">
                <a:solidFill>
                  <a:schemeClr val="bg1"/>
                </a:solidFill>
                <a:latin typeface="Nunito" pitchFamily="2" charset="0"/>
              </a:rPr>
              <a:t>             -Is the threat local or can it be done remotely</a:t>
            </a:r>
            <a:r>
              <a:rPr lang="en-IN" sz="3000" u="sng" dirty="0">
                <a:solidFill>
                  <a:schemeClr val="bg1"/>
                </a:solidFill>
                <a:latin typeface="Nunito" pitchFamily="2" charset="0"/>
              </a:rPr>
              <a:t>?</a:t>
            </a:r>
            <a:endParaRPr lang="en-IN" sz="3000" dirty="0">
              <a:solidFill>
                <a:schemeClr val="bg1"/>
              </a:solidFill>
              <a:latin typeface="Nunito" pitchFamily="2" charset="0"/>
            </a:endParaRPr>
          </a:p>
        </p:txBody>
      </p:sp>
    </p:spTree>
    <p:extLst>
      <p:ext uri="{BB962C8B-B14F-4D97-AF65-F5344CB8AC3E}">
        <p14:creationId xmlns:p14="http://schemas.microsoft.com/office/powerpoint/2010/main" val="3920577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a:extLst>
            <a:ext uri="{FF2B5EF4-FFF2-40B4-BE49-F238E27FC236}">
              <a16:creationId xmlns:a16="http://schemas.microsoft.com/office/drawing/2014/main" id="{F4B83756-8C5E-C567-D982-75B14C59599C}"/>
            </a:ext>
          </a:extLst>
        </p:cNvPr>
        <p:cNvGrpSpPr/>
        <p:nvPr/>
      </p:nvGrpSpPr>
      <p:grpSpPr>
        <a:xfrm>
          <a:off x="0" y="0"/>
          <a:ext cx="0" cy="0"/>
          <a:chOff x="0" y="0"/>
          <a:chExt cx="0" cy="0"/>
        </a:xfrm>
      </p:grpSpPr>
      <p:pic>
        <p:nvPicPr>
          <p:cNvPr id="171" name="Google Shape;171;p19">
            <a:extLst>
              <a:ext uri="{FF2B5EF4-FFF2-40B4-BE49-F238E27FC236}">
                <a16:creationId xmlns:a16="http://schemas.microsoft.com/office/drawing/2014/main" id="{6E58527A-3C80-FEF3-DAF7-AE3A1C7A72B7}"/>
              </a:ext>
            </a:extLst>
          </p:cNvPr>
          <p:cNvPicPr preferRelativeResize="0"/>
          <p:nvPr/>
        </p:nvPicPr>
        <p:blipFill>
          <a:blip r:embed="rId3">
            <a:alphaModFix/>
          </a:blip>
          <a:stretch>
            <a:fillRect/>
          </a:stretch>
        </p:blipFill>
        <p:spPr>
          <a:xfrm>
            <a:off x="0" y="0"/>
            <a:ext cx="18288000" cy="13242715"/>
          </a:xfrm>
          <a:prstGeom prst="rect">
            <a:avLst/>
          </a:prstGeom>
          <a:noFill/>
          <a:ln>
            <a:noFill/>
          </a:ln>
        </p:spPr>
      </p:pic>
      <p:pic>
        <p:nvPicPr>
          <p:cNvPr id="172" name="Google Shape;172;p19">
            <a:extLst>
              <a:ext uri="{FF2B5EF4-FFF2-40B4-BE49-F238E27FC236}">
                <a16:creationId xmlns:a16="http://schemas.microsoft.com/office/drawing/2014/main" id="{0D057FF8-FCF1-F0BA-67C2-BA2DDC3C5203}"/>
              </a:ext>
            </a:extLst>
          </p:cNvPr>
          <p:cNvPicPr preferRelativeResize="0"/>
          <p:nvPr/>
        </p:nvPicPr>
        <p:blipFill>
          <a:blip r:embed="rId4">
            <a:alphaModFix/>
          </a:blip>
          <a:stretch>
            <a:fillRect/>
          </a:stretch>
        </p:blipFill>
        <p:spPr>
          <a:xfrm>
            <a:off x="318319" y="418402"/>
            <a:ext cx="17295800" cy="9450196"/>
          </a:xfrm>
          <a:prstGeom prst="rect">
            <a:avLst/>
          </a:prstGeom>
          <a:noFill/>
          <a:ln>
            <a:noFill/>
          </a:ln>
        </p:spPr>
      </p:pic>
      <p:sp>
        <p:nvSpPr>
          <p:cNvPr id="177" name="Google Shape;177;p19">
            <a:extLst>
              <a:ext uri="{FF2B5EF4-FFF2-40B4-BE49-F238E27FC236}">
                <a16:creationId xmlns:a16="http://schemas.microsoft.com/office/drawing/2014/main" id="{EF83E152-5AFA-2B4F-F647-4ECBEDFA0132}"/>
              </a:ext>
            </a:extLst>
          </p:cNvPr>
          <p:cNvSpPr txBox="1"/>
          <p:nvPr/>
        </p:nvSpPr>
        <p:spPr>
          <a:xfrm>
            <a:off x="673881" y="1306871"/>
            <a:ext cx="12359732" cy="720197"/>
          </a:xfrm>
          <a:prstGeom prst="rect">
            <a:avLst/>
          </a:prstGeom>
          <a:noFill/>
          <a:ln>
            <a:noFill/>
          </a:ln>
        </p:spPr>
        <p:txBody>
          <a:bodyPr spcFirstLastPara="1" wrap="square" lIns="0" tIns="0" rIns="0" bIns="0" anchor="t" anchorCtr="0">
            <a:spAutoFit/>
          </a:bodyPr>
          <a:lstStyle/>
          <a:p>
            <a:pPr lvl="0" algn="ctr">
              <a:lnSpc>
                <a:spcPct val="130000"/>
              </a:lnSpc>
            </a:pPr>
            <a:r>
              <a:rPr lang="en-US" sz="3600" b="1" i="0" u="none" strike="noStrike" cap="none" dirty="0">
                <a:solidFill>
                  <a:schemeClr val="accent6">
                    <a:lumMod val="60000"/>
                    <a:lumOff val="40000"/>
                  </a:schemeClr>
                </a:solidFill>
                <a:latin typeface="Nunito"/>
                <a:ea typeface="Nunito"/>
                <a:cs typeface="Nunito"/>
                <a:sym typeface="Nunito"/>
              </a:rPr>
              <a:t> 3. CWSS METHOD (</a:t>
            </a:r>
            <a:r>
              <a:rPr lang="en-IN" sz="3600" b="1" dirty="0">
                <a:solidFill>
                  <a:schemeClr val="tx2">
                    <a:lumMod val="50000"/>
                  </a:schemeClr>
                </a:solidFill>
                <a:latin typeface="Nunito" pitchFamily="2" charset="0"/>
              </a:rPr>
              <a:t>Common Weakness Scoring System</a:t>
            </a:r>
            <a:r>
              <a:rPr lang="en-US" sz="3600" b="1" i="0" u="none" strike="noStrike" cap="none" dirty="0">
                <a:solidFill>
                  <a:schemeClr val="accent6">
                    <a:lumMod val="60000"/>
                    <a:lumOff val="40000"/>
                  </a:schemeClr>
                </a:solidFill>
                <a:latin typeface="Nunito"/>
                <a:ea typeface="Nunito"/>
                <a:cs typeface="Nunito"/>
                <a:sym typeface="Nunito"/>
              </a:rPr>
              <a:t>)</a:t>
            </a:r>
            <a:endParaRPr sz="1800" dirty="0">
              <a:solidFill>
                <a:schemeClr val="accent6">
                  <a:lumMod val="60000"/>
                  <a:lumOff val="40000"/>
                </a:schemeClr>
              </a:solidFill>
            </a:endParaRPr>
          </a:p>
        </p:txBody>
      </p:sp>
      <p:sp>
        <p:nvSpPr>
          <p:cNvPr id="15" name="Google Shape;162;p18">
            <a:extLst>
              <a:ext uri="{FF2B5EF4-FFF2-40B4-BE49-F238E27FC236}">
                <a16:creationId xmlns:a16="http://schemas.microsoft.com/office/drawing/2014/main" id="{C3184CD6-75A5-51E8-4FF3-71EF2B988127}"/>
              </a:ext>
            </a:extLst>
          </p:cNvPr>
          <p:cNvSpPr/>
          <p:nvPr/>
        </p:nvSpPr>
        <p:spPr>
          <a:xfrm>
            <a:off x="4271750" y="2027068"/>
            <a:ext cx="8625386" cy="180945"/>
          </a:xfrm>
          <a:custGeom>
            <a:avLst/>
            <a:gdLst/>
            <a:ahLst/>
            <a:cxnLst/>
            <a:rect l="l" t="t" r="r" b="b"/>
            <a:pathLst>
              <a:path w="5033322" h="228787" extrusionOk="0">
                <a:moveTo>
                  <a:pt x="0" y="0"/>
                </a:moveTo>
                <a:lnTo>
                  <a:pt x="5033322" y="0"/>
                </a:lnTo>
                <a:lnTo>
                  <a:pt x="5033322" y="228787"/>
                </a:lnTo>
                <a:lnTo>
                  <a:pt x="0" y="228787"/>
                </a:lnTo>
                <a:lnTo>
                  <a:pt x="0" y="0"/>
                </a:lnTo>
                <a:close/>
              </a:path>
            </a:pathLst>
          </a:custGeom>
          <a:blipFill rotWithShape="1">
            <a:blip r:embed="rId5">
              <a:alphaModFix/>
            </a:blip>
            <a:stretch>
              <a:fillRect/>
            </a:stretch>
          </a:blipFill>
          <a:ln>
            <a:noFill/>
          </a:ln>
        </p:spPr>
      </p:sp>
      <p:sp>
        <p:nvSpPr>
          <p:cNvPr id="2" name="Google Shape;177;p19">
            <a:extLst>
              <a:ext uri="{FF2B5EF4-FFF2-40B4-BE49-F238E27FC236}">
                <a16:creationId xmlns:a16="http://schemas.microsoft.com/office/drawing/2014/main" id="{F30E95F5-577D-BE88-75C7-1794DB2260C8}"/>
              </a:ext>
            </a:extLst>
          </p:cNvPr>
          <p:cNvSpPr txBox="1"/>
          <p:nvPr/>
        </p:nvSpPr>
        <p:spPr>
          <a:xfrm>
            <a:off x="2930195" y="2667243"/>
            <a:ext cx="13895126" cy="5539978"/>
          </a:xfrm>
          <a:prstGeom prst="rect">
            <a:avLst/>
          </a:prstGeom>
          <a:noFill/>
          <a:ln>
            <a:noFill/>
          </a:ln>
        </p:spPr>
        <p:txBody>
          <a:bodyPr spcFirstLastPara="1" wrap="square" lIns="0" tIns="0" rIns="0" bIns="0" anchor="t" anchorCtr="0">
            <a:spAutoFit/>
          </a:bodyPr>
          <a:lstStyle/>
          <a:p>
            <a:r>
              <a:rPr lang="en-IN" sz="3000" b="1" dirty="0">
                <a:solidFill>
                  <a:schemeClr val="bg1"/>
                </a:solidFill>
                <a:latin typeface="Nunito" pitchFamily="2" charset="0"/>
              </a:rPr>
              <a:t>CWSS stands for Common Weakness Scoring System. It is used to measure the severity(dangerous) of software weaknesses.</a:t>
            </a:r>
          </a:p>
          <a:p>
            <a:endParaRPr lang="en-IN" sz="3000" dirty="0">
              <a:solidFill>
                <a:schemeClr val="bg1"/>
              </a:solidFill>
              <a:latin typeface="Nunito" pitchFamily="2" charset="0"/>
            </a:endParaRPr>
          </a:p>
          <a:p>
            <a:r>
              <a:rPr lang="en-IN" sz="3000" dirty="0">
                <a:solidFill>
                  <a:schemeClr val="bg1"/>
                </a:solidFill>
                <a:latin typeface="Nunito" pitchFamily="2" charset="0"/>
              </a:rPr>
              <a:t>CWSS considers factors like:</a:t>
            </a:r>
          </a:p>
          <a:p>
            <a:endParaRPr lang="en-IN" sz="3000" dirty="0">
              <a:solidFill>
                <a:schemeClr val="bg1"/>
              </a:solidFill>
              <a:latin typeface="Nunito" pitchFamily="2" charset="0"/>
            </a:endParaRPr>
          </a:p>
          <a:p>
            <a:pPr lvl="0"/>
            <a:r>
              <a:rPr lang="en-IN" sz="3000" dirty="0">
                <a:solidFill>
                  <a:schemeClr val="bg1"/>
                </a:solidFill>
                <a:latin typeface="Nunito" pitchFamily="2" charset="0"/>
              </a:rPr>
              <a:t>         </a:t>
            </a:r>
            <a:r>
              <a:rPr lang="en-IN" sz="3000" b="1" dirty="0">
                <a:solidFill>
                  <a:schemeClr val="bg1"/>
                </a:solidFill>
                <a:latin typeface="Nunito" pitchFamily="2" charset="0"/>
              </a:rPr>
              <a:t>Business Impact:</a:t>
            </a:r>
            <a:r>
              <a:rPr lang="en-IN" sz="3000" dirty="0">
                <a:solidFill>
                  <a:schemeClr val="bg1"/>
                </a:solidFill>
                <a:latin typeface="Nunito" pitchFamily="2" charset="0"/>
              </a:rPr>
              <a:t> How does the weakness affect the organization?</a:t>
            </a:r>
          </a:p>
          <a:p>
            <a:pPr lvl="0"/>
            <a:r>
              <a:rPr lang="en-IN" sz="3000" b="1" dirty="0">
                <a:solidFill>
                  <a:schemeClr val="bg1"/>
                </a:solidFill>
                <a:latin typeface="Nunito" pitchFamily="2" charset="0"/>
              </a:rPr>
              <a:t>         Likelihood of Exploit:</a:t>
            </a:r>
            <a:r>
              <a:rPr lang="en-IN" sz="3000" dirty="0">
                <a:solidFill>
                  <a:schemeClr val="bg1"/>
                </a:solidFill>
                <a:latin typeface="Nunito" pitchFamily="2" charset="0"/>
              </a:rPr>
              <a:t> </a:t>
            </a:r>
            <a:r>
              <a:rPr lang="en-US" sz="3000" dirty="0">
                <a:solidFill>
                  <a:schemeClr val="bg1"/>
                </a:solidFill>
                <a:latin typeface="Nunito" pitchFamily="2" charset="0"/>
              </a:rPr>
              <a:t>How likely is it that someone (like a hacker) will 						    find and use the weakness to attack the system?</a:t>
            </a:r>
            <a:r>
              <a:rPr lang="en-IN" sz="3000" b="1" dirty="0">
                <a:solidFill>
                  <a:schemeClr val="bg1"/>
                </a:solidFill>
                <a:latin typeface="Nunito" pitchFamily="2" charset="0"/>
              </a:rPr>
              <a:t>         	Technical Impact:</a:t>
            </a:r>
            <a:r>
              <a:rPr lang="en-IN" sz="3000" dirty="0">
                <a:solidFill>
                  <a:schemeClr val="bg1"/>
                </a:solidFill>
                <a:latin typeface="Nunito" pitchFamily="2" charset="0"/>
              </a:rPr>
              <a:t> What damage can the weakness cause to the system?</a:t>
            </a:r>
          </a:p>
          <a:p>
            <a:pPr lvl="0"/>
            <a:endParaRPr lang="en-IN" sz="3000" dirty="0">
              <a:solidFill>
                <a:schemeClr val="bg1"/>
              </a:solidFill>
              <a:latin typeface="Nunito" pitchFamily="2" charset="0"/>
            </a:endParaRPr>
          </a:p>
          <a:p>
            <a:r>
              <a:rPr lang="en-IN" sz="3000" dirty="0">
                <a:solidFill>
                  <a:schemeClr val="bg1"/>
                </a:solidFill>
                <a:latin typeface="Nunito" pitchFamily="2" charset="0"/>
              </a:rPr>
              <a:t>CWSS scores help organizations focus fixing weakness that pose the greatest risk to their operations</a:t>
            </a:r>
          </a:p>
        </p:txBody>
      </p:sp>
    </p:spTree>
    <p:extLst>
      <p:ext uri="{BB962C8B-B14F-4D97-AF65-F5344CB8AC3E}">
        <p14:creationId xmlns:p14="http://schemas.microsoft.com/office/powerpoint/2010/main" val="1063700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fade">
                                      <p:cBhvr>
                                        <p:cTn id="7" dur="500"/>
                                        <p:tgtEl>
                                          <p:spTgt spid="17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F3F3F"/>
        </a:solidFill>
        <a:effectLst/>
      </p:bgPr>
    </p:bg>
    <p:spTree>
      <p:nvGrpSpPr>
        <p:cNvPr id="1" name="Shape 207"/>
        <p:cNvGrpSpPr/>
        <p:nvPr/>
      </p:nvGrpSpPr>
      <p:grpSpPr>
        <a:xfrm>
          <a:off x="0" y="0"/>
          <a:ext cx="0" cy="0"/>
          <a:chOff x="0" y="0"/>
          <a:chExt cx="0" cy="0"/>
        </a:xfrm>
      </p:grpSpPr>
      <p:pic>
        <p:nvPicPr>
          <p:cNvPr id="208" name="Google Shape;208;p21"/>
          <p:cNvPicPr preferRelativeResize="0"/>
          <p:nvPr/>
        </p:nvPicPr>
        <p:blipFill>
          <a:blip r:embed="rId3">
            <a:alphaModFix/>
          </a:blip>
          <a:stretch>
            <a:fillRect/>
          </a:stretch>
        </p:blipFill>
        <p:spPr>
          <a:xfrm>
            <a:off x="159925" y="-1647277"/>
            <a:ext cx="18272952" cy="13214004"/>
          </a:xfrm>
          <a:prstGeom prst="rect">
            <a:avLst/>
          </a:prstGeom>
          <a:noFill/>
          <a:ln>
            <a:noFill/>
          </a:ln>
        </p:spPr>
      </p:pic>
      <p:pic>
        <p:nvPicPr>
          <p:cNvPr id="209" name="Google Shape;209;p21"/>
          <p:cNvPicPr preferRelativeResize="0"/>
          <p:nvPr/>
        </p:nvPicPr>
        <p:blipFill>
          <a:blip r:embed="rId4">
            <a:alphaModFix/>
          </a:blip>
          <a:stretch>
            <a:fillRect/>
          </a:stretch>
        </p:blipFill>
        <p:spPr>
          <a:xfrm>
            <a:off x="4457700" y="747465"/>
            <a:ext cx="9372600" cy="10287000"/>
          </a:xfrm>
          <a:prstGeom prst="rect">
            <a:avLst/>
          </a:prstGeom>
          <a:noFill/>
          <a:ln>
            <a:noFill/>
          </a:ln>
        </p:spPr>
      </p:pic>
      <p:sp>
        <p:nvSpPr>
          <p:cNvPr id="210" name="Google Shape;210;p21"/>
          <p:cNvSpPr txBox="1"/>
          <p:nvPr/>
        </p:nvSpPr>
        <p:spPr>
          <a:xfrm>
            <a:off x="5020402" y="4170515"/>
            <a:ext cx="8809898" cy="221599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7200" b="0" i="0" u="none" strike="noStrike" cap="none" dirty="0">
                <a:solidFill>
                  <a:srgbClr val="FFFFFF"/>
                </a:solidFill>
                <a:latin typeface="Paytone One"/>
                <a:ea typeface="Paytone One"/>
                <a:cs typeface="Paytone One"/>
                <a:sym typeface="Paytone One"/>
              </a:rPr>
              <a:t>Threat Model </a:t>
            </a:r>
            <a:r>
              <a:rPr lang="en-US" sz="7200" b="0" i="0" u="none" strike="noStrike" cap="none" dirty="0" err="1">
                <a:solidFill>
                  <a:srgbClr val="FFFFFF"/>
                </a:solidFill>
                <a:latin typeface="Paytone One"/>
                <a:ea typeface="Paytone One"/>
                <a:cs typeface="Paytone One"/>
                <a:sym typeface="Paytone One"/>
              </a:rPr>
              <a:t>Excution</a:t>
            </a:r>
            <a:r>
              <a:rPr lang="en-US" sz="7200" b="0" i="0" u="none" strike="noStrike" cap="none" dirty="0">
                <a:solidFill>
                  <a:srgbClr val="FFFFFF"/>
                </a:solidFill>
                <a:latin typeface="Paytone One"/>
                <a:ea typeface="Paytone One"/>
                <a:cs typeface="Paytone One"/>
                <a:sym typeface="Paytone One"/>
              </a:rPr>
              <a:t> Phases</a:t>
            </a:r>
            <a:endParaRPr sz="1200" dirty="0"/>
          </a:p>
        </p:txBody>
      </p:sp>
      <p:pic>
        <p:nvPicPr>
          <p:cNvPr id="211" name="Google Shape;211;p21"/>
          <p:cNvPicPr preferRelativeResize="0"/>
          <p:nvPr/>
        </p:nvPicPr>
        <p:blipFill>
          <a:blip r:embed="rId5">
            <a:alphaModFix/>
          </a:blip>
          <a:stretch>
            <a:fillRect/>
          </a:stretch>
        </p:blipFill>
        <p:spPr>
          <a:xfrm>
            <a:off x="659664" y="2633686"/>
            <a:ext cx="5711324" cy="12790347"/>
          </a:xfrm>
          <a:prstGeom prst="rect">
            <a:avLst/>
          </a:prstGeom>
          <a:noFill/>
          <a:ln>
            <a:noFill/>
          </a:ln>
        </p:spPr>
      </p:pic>
      <p:sp>
        <p:nvSpPr>
          <p:cNvPr id="212" name="Google Shape;212;p21"/>
          <p:cNvSpPr/>
          <p:nvPr/>
        </p:nvSpPr>
        <p:spPr>
          <a:xfrm flipH="1">
            <a:off x="14174785" y="5968677"/>
            <a:ext cx="3816451" cy="4727586"/>
          </a:xfrm>
          <a:custGeom>
            <a:avLst/>
            <a:gdLst/>
            <a:ahLst/>
            <a:cxnLst/>
            <a:rect l="l" t="t" r="r" b="b"/>
            <a:pathLst>
              <a:path w="3816451" h="4727586" extrusionOk="0">
                <a:moveTo>
                  <a:pt x="3816451" y="0"/>
                </a:moveTo>
                <a:lnTo>
                  <a:pt x="0" y="0"/>
                </a:lnTo>
                <a:lnTo>
                  <a:pt x="0" y="4727586"/>
                </a:lnTo>
                <a:lnTo>
                  <a:pt x="3816451" y="4727586"/>
                </a:lnTo>
                <a:lnTo>
                  <a:pt x="3816451" y="0"/>
                </a:lnTo>
                <a:close/>
              </a:path>
            </a:pathLst>
          </a:custGeom>
          <a:blipFill rotWithShape="1">
            <a:blip r:embed="rId6">
              <a:alphaModFix/>
            </a:blip>
            <a:stretch>
              <a:fillRect/>
            </a:stretch>
          </a:blipFill>
          <a:ln>
            <a:noFill/>
          </a:ln>
        </p:spPr>
      </p:sp>
      <p:sp>
        <p:nvSpPr>
          <p:cNvPr id="213" name="Google Shape;213;p21"/>
          <p:cNvSpPr txBox="1"/>
          <p:nvPr/>
        </p:nvSpPr>
        <p:spPr>
          <a:xfrm>
            <a:off x="7093537" y="1670321"/>
            <a:ext cx="4100926" cy="2230174"/>
          </a:xfrm>
          <a:prstGeom prst="rect">
            <a:avLst/>
          </a:prstGeom>
          <a:noFill/>
          <a:ln>
            <a:noFill/>
          </a:ln>
        </p:spPr>
        <p:txBody>
          <a:bodyPr spcFirstLastPara="1" wrap="square" lIns="0" tIns="0" rIns="0" bIns="0" anchor="t" anchorCtr="0">
            <a:spAutoFit/>
          </a:bodyPr>
          <a:lstStyle/>
          <a:p>
            <a:pPr marL="0" marR="0" lvl="0" indent="0" algn="ctr" rtl="0">
              <a:lnSpc>
                <a:spcPct val="111005"/>
              </a:lnSpc>
              <a:spcBef>
                <a:spcPts val="0"/>
              </a:spcBef>
              <a:spcAft>
                <a:spcPts val="0"/>
              </a:spcAft>
              <a:buNone/>
            </a:pPr>
            <a:r>
              <a:rPr lang="en-US" sz="15528" b="0" i="0" u="none" strike="noStrike" cap="none" dirty="0">
                <a:solidFill>
                  <a:srgbClr val="F1E894"/>
                </a:solidFill>
                <a:latin typeface="Paytone One"/>
                <a:ea typeface="Paytone One"/>
                <a:cs typeface="Paytone One"/>
                <a:sym typeface="Paytone One"/>
              </a:rPr>
              <a:t>02</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0"/>
                                        </p:tgtEl>
                                        <p:attrNameLst>
                                          <p:attrName>style.visibility</p:attrName>
                                        </p:attrNameLst>
                                      </p:cBhvr>
                                      <p:to>
                                        <p:strVal val="visible"/>
                                      </p:to>
                                    </p:set>
                                    <p:animEffect transition="in" filter="fade">
                                      <p:cBhvr>
                                        <p:cTn id="11"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E094350B-27AA-8D9C-02B1-1B7EEC400861}"/>
            </a:ext>
          </a:extLst>
        </p:cNvPr>
        <p:cNvGrpSpPr/>
        <p:nvPr/>
      </p:nvGrpSpPr>
      <p:grpSpPr>
        <a:xfrm>
          <a:off x="0" y="0"/>
          <a:ext cx="0" cy="0"/>
          <a:chOff x="0" y="0"/>
          <a:chExt cx="0" cy="0"/>
        </a:xfrm>
      </p:grpSpPr>
      <p:pic>
        <p:nvPicPr>
          <p:cNvPr id="155" name="Google Shape;155;p18">
            <a:extLst>
              <a:ext uri="{FF2B5EF4-FFF2-40B4-BE49-F238E27FC236}">
                <a16:creationId xmlns:a16="http://schemas.microsoft.com/office/drawing/2014/main" id="{C1B28DC2-9DED-23FC-62E2-075236208262}"/>
              </a:ext>
            </a:extLst>
          </p:cNvPr>
          <p:cNvPicPr preferRelativeResize="0"/>
          <p:nvPr/>
        </p:nvPicPr>
        <p:blipFill>
          <a:blip r:embed="rId3">
            <a:alphaModFix/>
          </a:blip>
          <a:stretch>
            <a:fillRect/>
          </a:stretch>
        </p:blipFill>
        <p:spPr>
          <a:xfrm>
            <a:off x="-27655" y="-96003"/>
            <a:ext cx="18288000" cy="13242715"/>
          </a:xfrm>
          <a:prstGeom prst="rect">
            <a:avLst/>
          </a:prstGeom>
          <a:noFill/>
          <a:ln>
            <a:noFill/>
          </a:ln>
        </p:spPr>
      </p:pic>
      <p:pic>
        <p:nvPicPr>
          <p:cNvPr id="156" name="Google Shape;156;p18">
            <a:extLst>
              <a:ext uri="{FF2B5EF4-FFF2-40B4-BE49-F238E27FC236}">
                <a16:creationId xmlns:a16="http://schemas.microsoft.com/office/drawing/2014/main" id="{72991162-B65A-4088-020D-49EE3A795829}"/>
              </a:ext>
            </a:extLst>
          </p:cNvPr>
          <p:cNvPicPr preferRelativeResize="0"/>
          <p:nvPr/>
        </p:nvPicPr>
        <p:blipFill>
          <a:blip r:embed="rId4">
            <a:alphaModFix/>
          </a:blip>
          <a:stretch>
            <a:fillRect/>
          </a:stretch>
        </p:blipFill>
        <p:spPr>
          <a:xfrm>
            <a:off x="626612" y="418402"/>
            <a:ext cx="17295800" cy="9450196"/>
          </a:xfrm>
          <a:prstGeom prst="rect">
            <a:avLst/>
          </a:prstGeom>
          <a:noFill/>
          <a:ln>
            <a:noFill/>
          </a:ln>
        </p:spPr>
      </p:pic>
      <p:grpSp>
        <p:nvGrpSpPr>
          <p:cNvPr id="157" name="Google Shape;157;p18">
            <a:extLst>
              <a:ext uri="{FF2B5EF4-FFF2-40B4-BE49-F238E27FC236}">
                <a16:creationId xmlns:a16="http://schemas.microsoft.com/office/drawing/2014/main" id="{10C6B110-A7D0-27C0-6E13-70B11216E3B4}"/>
              </a:ext>
            </a:extLst>
          </p:cNvPr>
          <p:cNvGrpSpPr/>
          <p:nvPr/>
        </p:nvGrpSpPr>
        <p:grpSpPr>
          <a:xfrm>
            <a:off x="1953492" y="1652130"/>
            <a:ext cx="13793762" cy="6763612"/>
            <a:chOff x="0" y="-38100"/>
            <a:chExt cx="1287617" cy="1781363"/>
          </a:xfrm>
        </p:grpSpPr>
        <p:sp>
          <p:nvSpPr>
            <p:cNvPr id="158" name="Google Shape;158;p18">
              <a:extLst>
                <a:ext uri="{FF2B5EF4-FFF2-40B4-BE49-F238E27FC236}">
                  <a16:creationId xmlns:a16="http://schemas.microsoft.com/office/drawing/2014/main" id="{DB5C8450-CF0F-E316-85A1-E63A1D3F990B}"/>
                </a:ext>
              </a:extLst>
            </p:cNvPr>
            <p:cNvSpPr/>
            <p:nvPr/>
          </p:nvSpPr>
          <p:spPr>
            <a:xfrm>
              <a:off x="0" y="0"/>
              <a:ext cx="1287617" cy="1743263"/>
            </a:xfrm>
            <a:custGeom>
              <a:avLst/>
              <a:gdLst/>
              <a:ahLst/>
              <a:cxnLst/>
              <a:rect l="l" t="t" r="r" b="b"/>
              <a:pathLst>
                <a:path w="1287617" h="1743263" extrusionOk="0">
                  <a:moveTo>
                    <a:pt x="80762" y="0"/>
                  </a:moveTo>
                  <a:lnTo>
                    <a:pt x="1206855" y="0"/>
                  </a:lnTo>
                  <a:cubicBezTo>
                    <a:pt x="1251459" y="0"/>
                    <a:pt x="1287617" y="36158"/>
                    <a:pt x="1287617" y="80762"/>
                  </a:cubicBezTo>
                  <a:lnTo>
                    <a:pt x="1287617" y="1662501"/>
                  </a:lnTo>
                  <a:cubicBezTo>
                    <a:pt x="1287617" y="1707105"/>
                    <a:pt x="1251459" y="1743263"/>
                    <a:pt x="1206855" y="1743263"/>
                  </a:cubicBezTo>
                  <a:lnTo>
                    <a:pt x="80762" y="1743263"/>
                  </a:lnTo>
                  <a:cubicBezTo>
                    <a:pt x="36158" y="1743263"/>
                    <a:pt x="0" y="1707105"/>
                    <a:pt x="0" y="1662501"/>
                  </a:cubicBezTo>
                  <a:lnTo>
                    <a:pt x="0" y="80762"/>
                  </a:lnTo>
                  <a:cubicBezTo>
                    <a:pt x="0" y="36158"/>
                    <a:pt x="36158" y="0"/>
                    <a:pt x="80762" y="0"/>
                  </a:cubicBezTo>
                  <a:close/>
                </a:path>
              </a:pathLst>
            </a:custGeom>
            <a:solidFill>
              <a:srgbClr val="7F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a:extLst>
                <a:ext uri="{FF2B5EF4-FFF2-40B4-BE49-F238E27FC236}">
                  <a16:creationId xmlns:a16="http://schemas.microsoft.com/office/drawing/2014/main" id="{92CC6F2E-C25A-1985-075F-1BBADD965F59}"/>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711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1" name="Google Shape;161;p18">
            <a:extLst>
              <a:ext uri="{FF2B5EF4-FFF2-40B4-BE49-F238E27FC236}">
                <a16:creationId xmlns:a16="http://schemas.microsoft.com/office/drawing/2014/main" id="{839FB770-AC57-F208-F557-8CE167132AA9}"/>
              </a:ext>
            </a:extLst>
          </p:cNvPr>
          <p:cNvSpPr/>
          <p:nvPr/>
        </p:nvSpPr>
        <p:spPr>
          <a:xfrm>
            <a:off x="-237239" y="6275728"/>
            <a:ext cx="2835350" cy="3686625"/>
          </a:xfrm>
          <a:custGeom>
            <a:avLst/>
            <a:gdLst/>
            <a:ahLst/>
            <a:cxnLst/>
            <a:rect l="l" t="t" r="r" b="b"/>
            <a:pathLst>
              <a:path w="2835350" h="3686625" extrusionOk="0">
                <a:moveTo>
                  <a:pt x="0" y="0"/>
                </a:moveTo>
                <a:lnTo>
                  <a:pt x="2835350" y="0"/>
                </a:lnTo>
                <a:lnTo>
                  <a:pt x="2835350" y="3686624"/>
                </a:lnTo>
                <a:lnTo>
                  <a:pt x="0" y="3686624"/>
                </a:lnTo>
                <a:lnTo>
                  <a:pt x="0" y="0"/>
                </a:lnTo>
                <a:close/>
              </a:path>
            </a:pathLst>
          </a:custGeom>
          <a:blipFill rotWithShape="1">
            <a:blip r:embed="rId5">
              <a:alphaModFix/>
            </a:blip>
            <a:stretch>
              <a:fillRect/>
            </a:stretch>
          </a:blipFill>
          <a:ln>
            <a:noFill/>
          </a:ln>
        </p:spPr>
      </p:sp>
      <p:sp>
        <p:nvSpPr>
          <p:cNvPr id="162" name="Google Shape;162;p18">
            <a:extLst>
              <a:ext uri="{FF2B5EF4-FFF2-40B4-BE49-F238E27FC236}">
                <a16:creationId xmlns:a16="http://schemas.microsoft.com/office/drawing/2014/main" id="{F5EF7DE7-4D78-04A3-4A59-F8C1A1240BF5}"/>
              </a:ext>
            </a:extLst>
          </p:cNvPr>
          <p:cNvSpPr/>
          <p:nvPr/>
        </p:nvSpPr>
        <p:spPr>
          <a:xfrm>
            <a:off x="4934556" y="3011951"/>
            <a:ext cx="8903978" cy="317598"/>
          </a:xfrm>
          <a:custGeom>
            <a:avLst/>
            <a:gdLst/>
            <a:ahLst/>
            <a:cxnLst/>
            <a:rect l="l" t="t" r="r" b="b"/>
            <a:pathLst>
              <a:path w="5033322" h="228787" extrusionOk="0">
                <a:moveTo>
                  <a:pt x="0" y="0"/>
                </a:moveTo>
                <a:lnTo>
                  <a:pt x="5033322" y="0"/>
                </a:lnTo>
                <a:lnTo>
                  <a:pt x="5033322" y="228787"/>
                </a:lnTo>
                <a:lnTo>
                  <a:pt x="0" y="228787"/>
                </a:lnTo>
                <a:lnTo>
                  <a:pt x="0" y="0"/>
                </a:lnTo>
                <a:close/>
              </a:path>
            </a:pathLst>
          </a:custGeom>
          <a:blipFill rotWithShape="1">
            <a:blip r:embed="rId6">
              <a:alphaModFix/>
            </a:blip>
            <a:stretch>
              <a:fillRect/>
            </a:stretch>
          </a:blipFill>
          <a:ln>
            <a:noFill/>
          </a:ln>
        </p:spPr>
        <p:txBody>
          <a:bodyPr/>
          <a:lstStyle/>
          <a:p>
            <a:endParaRPr lang="en-IN" dirty="0"/>
          </a:p>
        </p:txBody>
      </p:sp>
      <p:sp>
        <p:nvSpPr>
          <p:cNvPr id="163" name="Google Shape;163;p18">
            <a:extLst>
              <a:ext uri="{FF2B5EF4-FFF2-40B4-BE49-F238E27FC236}">
                <a16:creationId xmlns:a16="http://schemas.microsoft.com/office/drawing/2014/main" id="{F453FEA9-4776-7D48-D77F-7B7A94158121}"/>
              </a:ext>
            </a:extLst>
          </p:cNvPr>
          <p:cNvSpPr txBox="1"/>
          <p:nvPr/>
        </p:nvSpPr>
        <p:spPr>
          <a:xfrm>
            <a:off x="610732" y="2103657"/>
            <a:ext cx="14195213" cy="922432"/>
          </a:xfrm>
          <a:prstGeom prst="rect">
            <a:avLst/>
          </a:prstGeom>
          <a:noFill/>
          <a:ln>
            <a:noFill/>
          </a:ln>
        </p:spPr>
        <p:txBody>
          <a:bodyPr spcFirstLastPara="1" wrap="square" lIns="0" tIns="0" rIns="0" bIns="0" anchor="t" anchorCtr="0">
            <a:spAutoFit/>
          </a:bodyPr>
          <a:lstStyle/>
          <a:p>
            <a:pPr marL="0" marR="0" lvl="0" indent="0" algn="ctr" rtl="0">
              <a:lnSpc>
                <a:spcPct val="111001"/>
              </a:lnSpc>
              <a:spcBef>
                <a:spcPts val="0"/>
              </a:spcBef>
              <a:spcAft>
                <a:spcPts val="0"/>
              </a:spcAft>
              <a:buNone/>
            </a:pPr>
            <a:r>
              <a:rPr lang="en-US" sz="5400" dirty="0">
                <a:solidFill>
                  <a:srgbClr val="F1E894"/>
                </a:solidFill>
                <a:latin typeface="Paytone One"/>
                <a:ea typeface="Paytone One"/>
                <a:cs typeface="Paytone One"/>
                <a:sym typeface="Paytone One"/>
              </a:rPr>
              <a:t>What is Threat modeling Phases</a:t>
            </a:r>
            <a:endParaRPr sz="1050" dirty="0"/>
          </a:p>
        </p:txBody>
      </p:sp>
      <p:sp>
        <p:nvSpPr>
          <p:cNvPr id="164" name="Google Shape;164;p18">
            <a:extLst>
              <a:ext uri="{FF2B5EF4-FFF2-40B4-BE49-F238E27FC236}">
                <a16:creationId xmlns:a16="http://schemas.microsoft.com/office/drawing/2014/main" id="{8AFBADFD-06C2-FD98-0DA5-05853A1AF4D4}"/>
              </a:ext>
            </a:extLst>
          </p:cNvPr>
          <p:cNvSpPr txBox="1"/>
          <p:nvPr/>
        </p:nvSpPr>
        <p:spPr>
          <a:xfrm>
            <a:off x="3745288" y="3266602"/>
            <a:ext cx="11058448" cy="3404009"/>
          </a:xfrm>
          <a:prstGeom prst="rect">
            <a:avLst/>
          </a:prstGeom>
          <a:noFill/>
          <a:ln>
            <a:noFill/>
          </a:ln>
        </p:spPr>
        <p:txBody>
          <a:bodyPr spcFirstLastPara="1" wrap="square" lIns="0" tIns="0" rIns="0" bIns="0" anchor="t" anchorCtr="0">
            <a:spAutoFit/>
          </a:bodyPr>
          <a:lstStyle/>
          <a:p>
            <a:pPr algn="ctr">
              <a:lnSpc>
                <a:spcPct val="130000"/>
              </a:lnSpc>
            </a:pPr>
            <a:endParaRPr lang="en-IN" sz="3000" b="1" dirty="0">
              <a:solidFill>
                <a:schemeClr val="bg1"/>
              </a:solidFill>
              <a:latin typeface="Nunito" panose="020F0502020204030204" pitchFamily="2" charset="0"/>
            </a:endParaRPr>
          </a:p>
          <a:p>
            <a:r>
              <a:rPr lang="en-IN" sz="3000" b="1" dirty="0">
                <a:solidFill>
                  <a:schemeClr val="bg1"/>
                </a:solidFill>
                <a:latin typeface="Nunito" panose="020F0502020204030204" pitchFamily="2" charset="0"/>
              </a:rPr>
              <a:t>A threat </a:t>
            </a:r>
            <a:r>
              <a:rPr lang="en-IN" sz="3000" b="1" dirty="0" err="1">
                <a:solidFill>
                  <a:schemeClr val="bg1"/>
                </a:solidFill>
                <a:latin typeface="Nunito" pitchFamily="2" charset="0"/>
              </a:rPr>
              <a:t>modeling</a:t>
            </a:r>
            <a:r>
              <a:rPr lang="en-IN" sz="3000" b="1" dirty="0">
                <a:solidFill>
                  <a:schemeClr val="bg1"/>
                </a:solidFill>
                <a:latin typeface="Nunito" pitchFamily="2" charset="0"/>
              </a:rPr>
              <a:t> diagram is a visual tool used to map out how a system works and where potential security threats might arise. It helps teams understand the flow of data, identify weak points, and plan </a:t>
            </a:r>
            <a:r>
              <a:rPr lang="en-IN" sz="3000" b="1" dirty="0" err="1">
                <a:solidFill>
                  <a:schemeClr val="bg1"/>
                </a:solidFill>
                <a:latin typeface="Nunito" pitchFamily="2" charset="0"/>
              </a:rPr>
              <a:t>defenses</a:t>
            </a:r>
            <a:r>
              <a:rPr lang="en-IN" sz="3000" b="1" dirty="0">
                <a:solidFill>
                  <a:schemeClr val="bg1"/>
                </a:solidFill>
                <a:latin typeface="Nunito" pitchFamily="2" charset="0"/>
              </a:rPr>
              <a:t> before attackers can exploit them</a:t>
            </a:r>
          </a:p>
          <a:p>
            <a:r>
              <a:rPr lang="en-IN" dirty="0"/>
              <a:t> </a:t>
            </a:r>
          </a:p>
          <a:p>
            <a:pPr algn="ctr">
              <a:lnSpc>
                <a:spcPct val="130000"/>
              </a:lnSpc>
            </a:pPr>
            <a:endParaRPr lang="en-IN" dirty="0"/>
          </a:p>
        </p:txBody>
      </p:sp>
    </p:spTree>
    <p:extLst>
      <p:ext uri="{BB962C8B-B14F-4D97-AF65-F5344CB8AC3E}">
        <p14:creationId xmlns:p14="http://schemas.microsoft.com/office/powerpoint/2010/main" val="509146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4">
                                            <p:txEl>
                                              <p:pRg st="1" end="1"/>
                                            </p:txEl>
                                          </p:spTgt>
                                        </p:tgtEl>
                                        <p:attrNameLst>
                                          <p:attrName>style.visibility</p:attrName>
                                        </p:attrNameLst>
                                      </p:cBhvr>
                                      <p:to>
                                        <p:strVal val="visible"/>
                                      </p:to>
                                    </p:set>
                                    <p:animEffect transition="in" filter="fade">
                                      <p:cBhvr>
                                        <p:cTn id="11" dur="500"/>
                                        <p:tgtEl>
                                          <p:spTgt spid="16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4">
                                            <p:txEl>
                                              <p:pRg st="2" end="2"/>
                                            </p:txEl>
                                          </p:spTgt>
                                        </p:tgtEl>
                                        <p:attrNameLst>
                                          <p:attrName>style.visibility</p:attrName>
                                        </p:attrNameLst>
                                      </p:cBhvr>
                                      <p:to>
                                        <p:strVal val="visible"/>
                                      </p:to>
                                    </p:set>
                                    <p:animEffect transition="in" filter="fade">
                                      <p:cBhvr>
                                        <p:cTn id="15" dur="500"/>
                                        <p:tgtEl>
                                          <p:spTgt spid="16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164" grpId="0" build="allAtOnce"/>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TotalTime>
  <Words>1061</Words>
  <Application>Microsoft Office PowerPoint</Application>
  <PresentationFormat>Custom</PresentationFormat>
  <Paragraphs>143</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Nunito</vt:lpstr>
      <vt:lpstr>Calibri</vt:lpstr>
      <vt:lpstr>Paytone One</vt:lpstr>
      <vt:lpstr>Arial</vt:lpstr>
      <vt:lpstr>Nunito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Bhandavya</dc:creator>
  <cp:lastModifiedBy>Bhandavya Bhandavya</cp:lastModifiedBy>
  <cp:revision>9</cp:revision>
  <dcterms:modified xsi:type="dcterms:W3CDTF">2025-08-06T04:01:49Z</dcterms:modified>
</cp:coreProperties>
</file>