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8823"/>
    <a:srgbClr val="F7D128"/>
    <a:srgbClr val="DDA41D"/>
    <a:srgbClr val="D8C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7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3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2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4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2194-9212-DD4D-932E-4C1EE830E6E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72"/>
          <p:cNvSpPr/>
          <p:nvPr/>
        </p:nvSpPr>
        <p:spPr>
          <a:xfrm>
            <a:off x="5479555" y="2611268"/>
            <a:ext cx="3449286" cy="306337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83492" y="2916679"/>
            <a:ext cx="3095721" cy="24525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65743" y="3798948"/>
            <a:ext cx="635020" cy="63502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rgbClr val="558ED5"/>
                </a:solidFill>
              </a:rPr>
              <a:t>K</a:t>
            </a:r>
            <a:r>
              <a:rPr lang="en-US" sz="2400" baseline="-25000" dirty="0" smtClean="0">
                <a:solidFill>
                  <a:srgbClr val="558ED5"/>
                </a:solidFill>
              </a:rPr>
              <a:t>B</a:t>
            </a:r>
            <a:endParaRPr lang="en-US" sz="2400" baseline="-25000" dirty="0">
              <a:solidFill>
                <a:srgbClr val="558ED5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79132" y="3810288"/>
            <a:ext cx="635020" cy="63502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rgbClr val="558ED5"/>
                </a:solidFill>
              </a:rPr>
              <a:t>K</a:t>
            </a:r>
            <a:r>
              <a:rPr lang="en-US" sz="2400" baseline="-25000" dirty="0" smtClean="0">
                <a:solidFill>
                  <a:srgbClr val="558ED5"/>
                </a:solidFill>
              </a:rPr>
              <a:t>H</a:t>
            </a:r>
            <a:r>
              <a:rPr lang="en-US" sz="2400" dirty="0" smtClean="0">
                <a:solidFill>
                  <a:srgbClr val="558ED5"/>
                </a:solidFill>
              </a:rPr>
              <a:t>, K</a:t>
            </a:r>
            <a:r>
              <a:rPr lang="en-US" sz="2400" baseline="-25000" dirty="0" smtClean="0">
                <a:solidFill>
                  <a:srgbClr val="558ED5"/>
                </a:solidFill>
              </a:rPr>
              <a:t>S</a:t>
            </a:r>
            <a:endParaRPr lang="en-US" sz="2400" baseline="-25000" dirty="0">
              <a:solidFill>
                <a:srgbClr val="558ED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914" y="5172679"/>
            <a:ext cx="89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4775" y="260495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Investment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3996" y="3270857"/>
            <a:ext cx="129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Distribution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9842" y="3429616"/>
            <a:ext cx="123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Complexity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800000">
            <a:off x="7657462" y="4419444"/>
            <a:ext cx="112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Resilience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60761" y="3628848"/>
            <a:ext cx="635020" cy="63502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rgbClr val="558ED5"/>
                </a:solidFill>
              </a:rPr>
              <a:t>R</a:t>
            </a:r>
            <a:r>
              <a:rPr lang="en-US" sz="2400" baseline="-25000" dirty="0" smtClean="0">
                <a:solidFill>
                  <a:srgbClr val="558ED5"/>
                </a:solidFill>
              </a:rPr>
              <a:t>R</a:t>
            </a:r>
            <a:endParaRPr lang="en-US" sz="2400" baseline="-25000" dirty="0">
              <a:solidFill>
                <a:srgbClr val="558ED5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88554" y="3628848"/>
            <a:ext cx="635020" cy="63502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rgbClr val="558ED5"/>
                </a:solidFill>
              </a:rPr>
              <a:t>R</a:t>
            </a:r>
            <a:r>
              <a:rPr lang="en-US" sz="2400" baseline="-25000" dirty="0" smtClean="0">
                <a:solidFill>
                  <a:srgbClr val="558ED5"/>
                </a:solidFill>
              </a:rPr>
              <a:t>NR</a:t>
            </a:r>
            <a:endParaRPr lang="en-US" sz="2400" baseline="-25000" dirty="0">
              <a:solidFill>
                <a:srgbClr val="558ED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0679" y="4521404"/>
            <a:ext cx="200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Resource depletion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3332" y="4150451"/>
            <a:ext cx="1166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Regeneration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4721" y="420718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Scarcity/availability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9800000">
            <a:off x="7615488" y="347497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Inequality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5601" y="5495161"/>
            <a:ext cx="113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Resource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extraction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6573" y="6488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Processes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70354" y="6488668"/>
            <a:ext cx="147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Perturbations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5873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Indicators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33721" y="64886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Stocks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5284" y="6488629"/>
            <a:ext cx="10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Couplings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07661" y="19310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Wastes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2625" y="434324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Diversity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454470" y="3944835"/>
            <a:ext cx="119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Innovation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25492" y="3945125"/>
            <a:ext cx="120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Population</a:t>
            </a:r>
          </a:p>
        </p:txBody>
      </p:sp>
      <p:cxnSp>
        <p:nvCxnSpPr>
          <p:cNvPr id="38" name="Curved Connector 37"/>
          <p:cNvCxnSpPr>
            <a:stCxn id="6" idx="7"/>
            <a:endCxn id="4" idx="1"/>
          </p:cNvCxnSpPr>
          <p:nvPr/>
        </p:nvCxnSpPr>
        <p:spPr>
          <a:xfrm rot="16200000" flipV="1">
            <a:off x="6984278" y="3266407"/>
            <a:ext cx="11340" cy="1262415"/>
          </a:xfrm>
          <a:prstGeom prst="curvedConnector3">
            <a:avLst>
              <a:gd name="adj1" fmla="val 8736067"/>
            </a:avLst>
          </a:prstGeom>
          <a:ln>
            <a:solidFill>
              <a:srgbClr val="FF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" idx="3"/>
            <a:endCxn id="6" idx="5"/>
          </p:cNvCxnSpPr>
          <p:nvPr/>
        </p:nvCxnSpPr>
        <p:spPr>
          <a:xfrm rot="16200000" flipH="1">
            <a:off x="6984277" y="3715433"/>
            <a:ext cx="11340" cy="1262415"/>
          </a:xfrm>
          <a:prstGeom prst="curvedConnector3">
            <a:avLst>
              <a:gd name="adj1" fmla="val 8036076"/>
            </a:avLst>
          </a:prstGeom>
          <a:ln>
            <a:solidFill>
              <a:srgbClr val="FF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rved Right Arrow 45"/>
          <p:cNvSpPr/>
          <p:nvPr/>
        </p:nvSpPr>
        <p:spPr>
          <a:xfrm rot="5400000">
            <a:off x="3797915" y="116062"/>
            <a:ext cx="708024" cy="4415830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5400000" flipH="1" flipV="1">
            <a:off x="3945335" y="3572933"/>
            <a:ext cx="708024" cy="4415830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c 49"/>
          <p:cNvSpPr/>
          <p:nvPr/>
        </p:nvSpPr>
        <p:spPr>
          <a:xfrm>
            <a:off x="725732" y="3948062"/>
            <a:ext cx="1063972" cy="769455"/>
          </a:xfrm>
          <a:prstGeom prst="arc">
            <a:avLst>
              <a:gd name="adj1" fmla="val 6191108"/>
              <a:gd name="adj2" fmla="val 16095781"/>
            </a:avLst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502454">
            <a:off x="2142531" y="576650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Energy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20236462">
            <a:off x="5523287" y="5832069"/>
            <a:ext cx="788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Biomass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369006">
            <a:off x="3293822" y="607178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Water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1446885">
            <a:off x="5727124" y="1893779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CO</a:t>
            </a:r>
            <a:r>
              <a:rPr lang="en-US" sz="1400" baseline="-25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20310138">
            <a:off x="1737528" y="1951175"/>
            <a:ext cx="138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Other Pollutants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45863" y="941220"/>
            <a:ext cx="24981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K</a:t>
            </a:r>
            <a:r>
              <a:rPr lang="en-US" baseline="-25000" dirty="0" smtClean="0">
                <a:solidFill>
                  <a:srgbClr val="558ED5"/>
                </a:solidFill>
              </a:rPr>
              <a:t>B</a:t>
            </a:r>
            <a:r>
              <a:rPr lang="en-US" dirty="0" smtClean="0">
                <a:solidFill>
                  <a:srgbClr val="558ED5"/>
                </a:solidFill>
              </a:rPr>
              <a:t> = built capital stock</a:t>
            </a:r>
          </a:p>
          <a:p>
            <a:r>
              <a:rPr lang="en-US" dirty="0" smtClean="0">
                <a:solidFill>
                  <a:srgbClr val="558ED5"/>
                </a:solidFill>
              </a:rPr>
              <a:t>K</a:t>
            </a:r>
            <a:r>
              <a:rPr lang="en-US" baseline="-25000" dirty="0" smtClean="0">
                <a:solidFill>
                  <a:srgbClr val="558ED5"/>
                </a:solidFill>
              </a:rPr>
              <a:t>H</a:t>
            </a:r>
            <a:r>
              <a:rPr lang="en-US" dirty="0" smtClean="0">
                <a:solidFill>
                  <a:srgbClr val="558ED5"/>
                </a:solidFill>
              </a:rPr>
              <a:t> = human capital stock</a:t>
            </a:r>
            <a:endParaRPr lang="en-US" baseline="-25000" dirty="0" smtClean="0">
              <a:solidFill>
                <a:srgbClr val="558ED5"/>
              </a:solidFill>
            </a:endParaRPr>
          </a:p>
          <a:p>
            <a:r>
              <a:rPr lang="en-US" dirty="0" smtClean="0">
                <a:solidFill>
                  <a:srgbClr val="558ED5"/>
                </a:solidFill>
              </a:rPr>
              <a:t>K</a:t>
            </a:r>
            <a:r>
              <a:rPr lang="en-US" baseline="-25000" dirty="0" smtClean="0">
                <a:solidFill>
                  <a:srgbClr val="558ED5"/>
                </a:solidFill>
              </a:rPr>
              <a:t>S</a:t>
            </a:r>
            <a:r>
              <a:rPr lang="en-US" dirty="0" smtClean="0">
                <a:solidFill>
                  <a:srgbClr val="558ED5"/>
                </a:solidFill>
              </a:rPr>
              <a:t> = social capital stock</a:t>
            </a:r>
            <a:endParaRPr lang="en-US" baseline="-25000" dirty="0" smtClean="0">
              <a:solidFill>
                <a:srgbClr val="558ED5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110" y="964014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R</a:t>
            </a:r>
            <a:r>
              <a:rPr lang="en-US" baseline="-25000" dirty="0" smtClean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 = renewable resources</a:t>
            </a:r>
          </a:p>
          <a:p>
            <a:r>
              <a:rPr lang="en-US" dirty="0" smtClean="0">
                <a:solidFill>
                  <a:srgbClr val="558ED5"/>
                </a:solidFill>
              </a:rPr>
              <a:t>R</a:t>
            </a:r>
            <a:r>
              <a:rPr lang="en-US" baseline="-25000" dirty="0" smtClean="0">
                <a:solidFill>
                  <a:srgbClr val="558ED5"/>
                </a:solidFill>
              </a:rPr>
              <a:t>NR</a:t>
            </a:r>
            <a:r>
              <a:rPr lang="en-US" dirty="0" smtClean="0">
                <a:solidFill>
                  <a:srgbClr val="558ED5"/>
                </a:solidFill>
              </a:rPr>
              <a:t> = non-renewable resources</a:t>
            </a:r>
          </a:p>
        </p:txBody>
      </p:sp>
      <p:sp>
        <p:nvSpPr>
          <p:cNvPr id="64" name="Arc 63"/>
          <p:cNvSpPr/>
          <p:nvPr/>
        </p:nvSpPr>
        <p:spPr>
          <a:xfrm flipH="1">
            <a:off x="4536492" y="2637916"/>
            <a:ext cx="1756751" cy="3010076"/>
          </a:xfrm>
          <a:prstGeom prst="arc">
            <a:avLst>
              <a:gd name="adj1" fmla="val 14736231"/>
              <a:gd name="adj2" fmla="val 6938199"/>
            </a:avLst>
          </a:prstGeom>
          <a:ln w="1778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19800000">
            <a:off x="5107845" y="5263098"/>
            <a:ext cx="113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Extraction</a:t>
            </a:r>
          </a:p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costs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1800000">
            <a:off x="5163076" y="2353822"/>
            <a:ext cx="1024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Pollution</a:t>
            </a:r>
          </a:p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taxes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174311">
            <a:off x="257229" y="521533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Natural Systems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 rot="20172933">
            <a:off x="7172591" y="5366410"/>
            <a:ext cx="16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Human Systems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21198496">
            <a:off x="4431158" y="6090416"/>
            <a:ext cx="8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Minerals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Arc 60"/>
          <p:cNvSpPr/>
          <p:nvPr/>
        </p:nvSpPr>
        <p:spPr>
          <a:xfrm>
            <a:off x="2194382" y="2637916"/>
            <a:ext cx="1756751" cy="3010076"/>
          </a:xfrm>
          <a:prstGeom prst="arc">
            <a:avLst>
              <a:gd name="adj1" fmla="val 14736231"/>
              <a:gd name="adj2" fmla="val 6938199"/>
            </a:avLst>
          </a:prstGeom>
          <a:ln w="1778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3388532" y="397643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Seasonal</a:t>
            </a:r>
          </a:p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variations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2444505">
            <a:off x="2835720" y="2537720"/>
            <a:ext cx="132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Ecosystem</a:t>
            </a:r>
          </a:p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degradation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9357543">
            <a:off x="2832001" y="5271513"/>
            <a:ext cx="97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Collapse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8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494" y="33"/>
            <a:ext cx="9126418" cy="6633997"/>
            <a:chOff x="2494" y="33"/>
            <a:chExt cx="9126418" cy="6633997"/>
          </a:xfrm>
        </p:grpSpPr>
        <p:sp>
          <p:nvSpPr>
            <p:cNvPr id="43" name="Rounded Rectangle 42"/>
            <p:cNvSpPr/>
            <p:nvPr/>
          </p:nvSpPr>
          <p:spPr>
            <a:xfrm>
              <a:off x="970491" y="6089699"/>
              <a:ext cx="7205387" cy="544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479555" y="1998908"/>
              <a:ext cx="3449286" cy="306337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83492" y="2304319"/>
              <a:ext cx="3095721" cy="2452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65703" y="2763889"/>
              <a:ext cx="1339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Distribution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63361" y="3002663"/>
              <a:ext cx="635020" cy="6350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Arial"/>
                  <a:cs typeface="Arial"/>
                </a:rPr>
                <a:t>R</a:t>
              </a:r>
              <a:r>
                <a:rPr lang="en-US" sz="21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R</a:t>
              </a:r>
              <a:endParaRPr lang="en-US" sz="21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600005" y="3002663"/>
              <a:ext cx="635020" cy="6350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Arial"/>
                  <a:cs typeface="Arial"/>
                </a:rPr>
                <a:t>R</a:t>
              </a:r>
              <a:r>
                <a:rPr lang="en-US" sz="21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NR</a:t>
              </a:r>
              <a:endParaRPr lang="en-US" sz="21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0491" y="3909044"/>
              <a:ext cx="2173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  <a:latin typeface="Arial"/>
                  <a:cs typeface="Arial"/>
                </a:rPr>
                <a:t>Resource depletion</a:t>
              </a:r>
              <a:endParaRPr lang="en-US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23368" y="3367991"/>
              <a:ext cx="1262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  <a:latin typeface="Arial"/>
                  <a:cs typeface="Arial"/>
                </a:rPr>
                <a:t>Regeneration</a:t>
              </a:r>
              <a:endParaRPr lang="en-US" sz="1400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02779" y="3142056"/>
              <a:ext cx="12495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Scarcity,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availability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81425" y="4916821"/>
              <a:ext cx="11854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  <a:latin typeface="Arial"/>
                  <a:cs typeface="Arial"/>
                </a:rPr>
                <a:t>Resource</a:t>
              </a:r>
            </a:p>
            <a:p>
              <a:pPr algn="ctr"/>
              <a:r>
                <a:rPr lang="en-US" dirty="0" smtClean="0">
                  <a:solidFill>
                    <a:schemeClr val="accent1"/>
                  </a:solidFill>
                  <a:latin typeface="Arial"/>
                  <a:cs typeface="Arial"/>
                </a:rPr>
                <a:t>extraction</a:t>
              </a:r>
              <a:endParaRPr lang="en-US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3742" y="6171109"/>
              <a:ext cx="1262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  <a:latin typeface="Arial"/>
                  <a:cs typeface="Arial"/>
                </a:rPr>
                <a:t>Processes</a:t>
              </a:r>
              <a:endParaRPr lang="en-US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46141" y="6171148"/>
              <a:ext cx="155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Arial"/>
                  <a:cs typeface="Arial"/>
                </a:rPr>
                <a:t>Perturbations</a:t>
              </a:r>
              <a:endParaRPr lang="en-US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01070" y="6171148"/>
              <a:ext cx="1275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Conditions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1469" y="6171148"/>
              <a:ext cx="87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Stocks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88860" y="6171109"/>
              <a:ext cx="1211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  <a:latin typeface="Arial"/>
                  <a:cs typeface="Arial"/>
                </a:rPr>
                <a:t>Couplings</a:t>
              </a:r>
              <a:endParaRPr lang="en-US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73397" y="1318682"/>
              <a:ext cx="945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  <a:latin typeface="Arial"/>
                  <a:cs typeface="Arial"/>
                </a:rPr>
                <a:t>Wastes</a:t>
              </a:r>
              <a:endParaRPr lang="en-US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46" name="Curved Right Arrow 45"/>
            <p:cNvSpPr/>
            <p:nvPr/>
          </p:nvSpPr>
          <p:spPr>
            <a:xfrm rot="5400000">
              <a:off x="3726643" y="-850098"/>
              <a:ext cx="1009327" cy="4857413"/>
            </a:xfrm>
            <a:prstGeom prst="curvedRightArrow">
              <a:avLst>
                <a:gd name="adj1" fmla="val 27286"/>
                <a:gd name="adj2" fmla="val 50000"/>
                <a:gd name="adj3" fmla="val 26124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7" name="Curved Right Arrow 46"/>
            <p:cNvSpPr/>
            <p:nvPr/>
          </p:nvSpPr>
          <p:spPr>
            <a:xfrm rot="5400000" flipH="1" flipV="1">
              <a:off x="3889747" y="3050181"/>
              <a:ext cx="819200" cy="4415830"/>
            </a:xfrm>
            <a:prstGeom prst="curvedRightArrow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0" name="Arc 49"/>
            <p:cNvSpPr/>
            <p:nvPr/>
          </p:nvSpPr>
          <p:spPr>
            <a:xfrm>
              <a:off x="775986" y="3335702"/>
              <a:ext cx="600584" cy="769455"/>
            </a:xfrm>
            <a:prstGeom prst="arc">
              <a:avLst>
                <a:gd name="adj1" fmla="val 5317581"/>
                <a:gd name="adj2" fmla="val 15021586"/>
              </a:avLst>
            </a:prstGeom>
            <a:ln>
              <a:solidFill>
                <a:srgbClr val="FFFF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1502454">
              <a:off x="2067541" y="5331539"/>
              <a:ext cx="834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  <a:latin typeface="Arial"/>
                  <a:cs typeface="Arial"/>
                </a:rPr>
                <a:t>Energy</a:t>
              </a:r>
              <a:endParaRPr lang="en-US" sz="16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20236462">
              <a:off x="5431597" y="5397101"/>
              <a:ext cx="9714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  <a:latin typeface="Arial"/>
                  <a:cs typeface="Arial"/>
                </a:rPr>
                <a:t>Biomass</a:t>
              </a:r>
              <a:endParaRPr lang="en-US" sz="16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369006">
              <a:off x="3254850" y="5636813"/>
              <a:ext cx="724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  <a:latin typeface="Arial"/>
                  <a:cs typeface="Arial"/>
                </a:rPr>
                <a:t>Water</a:t>
              </a:r>
              <a:endParaRPr lang="en-US" sz="16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1446885">
              <a:off x="5789869" y="1048903"/>
              <a:ext cx="568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  <a:latin typeface="Arial"/>
                  <a:cs typeface="Arial"/>
                </a:rPr>
                <a:t>CO</a:t>
              </a:r>
              <a:r>
                <a:rPr lang="en-US" sz="1600" baseline="-25000" dirty="0" smtClean="0">
                  <a:solidFill>
                    <a:schemeClr val="accent1"/>
                  </a:solidFill>
                  <a:latin typeface="Arial"/>
                  <a:cs typeface="Arial"/>
                </a:rPr>
                <a:t>2</a:t>
              </a:r>
              <a:endParaRPr lang="en-US" sz="1600" baseline="-250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9873434">
              <a:off x="1606908" y="1091839"/>
              <a:ext cx="1655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  <a:latin typeface="Arial"/>
                  <a:cs typeface="Arial"/>
                </a:rPr>
                <a:t>Other Pollutants</a:t>
              </a:r>
              <a:endParaRPr lang="en-US" sz="16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76010" y="27467"/>
              <a:ext cx="275290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K</a:t>
              </a:r>
              <a:r>
                <a:rPr lang="en-US" baseline="-25000" dirty="0" smtClean="0">
                  <a:latin typeface="Arial"/>
                  <a:cs typeface="Arial"/>
                </a:rPr>
                <a:t>B</a:t>
              </a:r>
              <a:r>
                <a:rPr lang="en-US" dirty="0" smtClean="0">
                  <a:latin typeface="Arial"/>
                  <a:cs typeface="Arial"/>
                </a:rPr>
                <a:t> = built capital stock</a:t>
              </a:r>
            </a:p>
            <a:p>
              <a:r>
                <a:rPr lang="en-US" dirty="0" smtClean="0">
                  <a:latin typeface="Arial"/>
                  <a:cs typeface="Arial"/>
                </a:rPr>
                <a:t>K</a:t>
              </a:r>
              <a:r>
                <a:rPr lang="en-US" baseline="-25000" dirty="0" smtClean="0">
                  <a:latin typeface="Arial"/>
                  <a:cs typeface="Arial"/>
                </a:rPr>
                <a:t>H</a:t>
              </a:r>
              <a:r>
                <a:rPr lang="en-US" dirty="0" smtClean="0">
                  <a:latin typeface="Arial"/>
                  <a:cs typeface="Arial"/>
                </a:rPr>
                <a:t> = human capital stock</a:t>
              </a:r>
              <a:endParaRPr lang="en-US" baseline="-25000" dirty="0" smtClean="0">
                <a:latin typeface="Arial"/>
                <a:cs typeface="Arial"/>
              </a:endParaRPr>
            </a:p>
            <a:p>
              <a:r>
                <a:rPr lang="en-US" dirty="0" smtClean="0">
                  <a:latin typeface="Arial"/>
                  <a:cs typeface="Arial"/>
                </a:rPr>
                <a:t>K</a:t>
              </a:r>
              <a:r>
                <a:rPr lang="en-US" baseline="-25000" dirty="0" smtClean="0">
                  <a:latin typeface="Arial"/>
                  <a:cs typeface="Arial"/>
                </a:rPr>
                <a:t>S</a:t>
              </a:r>
              <a:r>
                <a:rPr lang="en-US" dirty="0" smtClean="0">
                  <a:latin typeface="Arial"/>
                  <a:cs typeface="Arial"/>
                </a:rPr>
                <a:t> = social capital stock</a:t>
              </a:r>
              <a:endParaRPr lang="en-US" baseline="-25000" dirty="0" smtClean="0">
                <a:latin typeface="Arial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494" y="33"/>
              <a:ext cx="34414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R</a:t>
              </a:r>
              <a:r>
                <a:rPr lang="en-US" baseline="-25000" dirty="0" smtClean="0">
                  <a:latin typeface="Arial"/>
                  <a:cs typeface="Arial"/>
                </a:rPr>
                <a:t>R</a:t>
              </a:r>
              <a:r>
                <a:rPr lang="en-US" dirty="0" smtClean="0">
                  <a:latin typeface="Arial"/>
                  <a:cs typeface="Arial"/>
                </a:rPr>
                <a:t> = renewable resources</a:t>
              </a:r>
            </a:p>
            <a:p>
              <a:r>
                <a:rPr lang="en-US" dirty="0" smtClean="0">
                  <a:latin typeface="Arial"/>
                  <a:cs typeface="Arial"/>
                </a:rPr>
                <a:t>R</a:t>
              </a:r>
              <a:r>
                <a:rPr lang="en-US" baseline="-25000" dirty="0" smtClean="0">
                  <a:latin typeface="Arial"/>
                  <a:cs typeface="Arial"/>
                </a:rPr>
                <a:t>NR</a:t>
              </a:r>
              <a:r>
                <a:rPr lang="en-US" dirty="0" smtClean="0">
                  <a:latin typeface="Arial"/>
                  <a:cs typeface="Arial"/>
                </a:rPr>
                <a:t> = non-renewable resources</a:t>
              </a:r>
            </a:p>
          </p:txBody>
        </p:sp>
        <p:sp>
          <p:nvSpPr>
            <p:cNvPr id="64" name="Arc 63"/>
            <p:cNvSpPr/>
            <p:nvPr/>
          </p:nvSpPr>
          <p:spPr>
            <a:xfrm flipH="1">
              <a:off x="4536492" y="2025556"/>
              <a:ext cx="1756751" cy="3010076"/>
            </a:xfrm>
            <a:prstGeom prst="arc">
              <a:avLst>
                <a:gd name="adj1" fmla="val 14736231"/>
                <a:gd name="adj2" fmla="val 6938199"/>
              </a:avLst>
            </a:prstGeom>
            <a:noFill/>
            <a:ln w="177800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19800000">
              <a:off x="5069805" y="4650738"/>
              <a:ext cx="12110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Arial"/>
                  <a:cs typeface="Arial"/>
                </a:rPr>
                <a:t>Extraction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Arial"/>
                  <a:cs typeface="Arial"/>
                </a:rPr>
                <a:t>costs</a:t>
              </a:r>
              <a:endParaRPr lang="en-US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800000">
              <a:off x="5140252" y="1741462"/>
              <a:ext cx="1070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Arial"/>
                  <a:cs typeface="Arial"/>
                </a:rPr>
                <a:t>Pollution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Arial"/>
                  <a:cs typeface="Arial"/>
                </a:rPr>
                <a:t>taxes</a:t>
              </a:r>
              <a:endParaRPr lang="en-US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rot="1174311">
              <a:off x="611775" y="4600557"/>
              <a:ext cx="1069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/>
                  </a:solidFill>
                  <a:latin typeface="Arial"/>
                  <a:cs typeface="Arial"/>
                </a:rPr>
                <a:t>Natural</a:t>
              </a:r>
            </a:p>
            <a:p>
              <a:pPr algn="ctr"/>
              <a:r>
                <a:rPr lang="en-US" dirty="0" smtClean="0">
                  <a:solidFill>
                    <a:schemeClr val="accent3"/>
                  </a:solidFill>
                  <a:latin typeface="Arial"/>
                  <a:cs typeface="Arial"/>
                </a:rPr>
                <a:t>Systems</a:t>
              </a:r>
              <a:endParaRPr lang="en-US" dirty="0">
                <a:solidFill>
                  <a:schemeClr val="accent3"/>
                </a:solidFill>
                <a:latin typeface="Arial"/>
                <a:cs typeface="Arial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rot="20172933">
              <a:off x="7511179" y="4833113"/>
              <a:ext cx="1069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/>
                  </a:solidFill>
                  <a:latin typeface="Arial"/>
                  <a:cs typeface="Arial"/>
                </a:rPr>
                <a:t>Human</a:t>
              </a:r>
            </a:p>
            <a:p>
              <a:pPr algn="ctr"/>
              <a:r>
                <a:rPr lang="en-US" dirty="0" smtClean="0">
                  <a:solidFill>
                    <a:schemeClr val="accent6"/>
                  </a:solidFill>
                  <a:latin typeface="Arial"/>
                  <a:cs typeface="Arial"/>
                </a:rPr>
                <a:t>Systems</a:t>
              </a:r>
              <a:endParaRPr lang="en-US" dirty="0">
                <a:solidFill>
                  <a:schemeClr val="accent6"/>
                </a:solidFill>
                <a:latin typeface="Arial"/>
                <a:cs typeface="Arial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21198496">
              <a:off x="4362668" y="5655448"/>
              <a:ext cx="960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  <a:latin typeface="Arial"/>
                  <a:cs typeface="Arial"/>
                </a:rPr>
                <a:t>Minerals</a:t>
              </a:r>
              <a:endParaRPr lang="en-US" sz="16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61" name="Arc 60"/>
            <p:cNvSpPr/>
            <p:nvPr/>
          </p:nvSpPr>
          <p:spPr>
            <a:xfrm>
              <a:off x="2194382" y="2025556"/>
              <a:ext cx="1756751" cy="3010076"/>
            </a:xfrm>
            <a:prstGeom prst="arc">
              <a:avLst>
                <a:gd name="adj1" fmla="val 14736231"/>
                <a:gd name="adj2" fmla="val 6938199"/>
              </a:avLst>
            </a:prstGeom>
            <a:noFill/>
            <a:ln w="177800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3349829" y="3364077"/>
              <a:ext cx="118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Arial"/>
                  <a:cs typeface="Arial"/>
                </a:rPr>
                <a:t>Seasonal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Arial"/>
                  <a:cs typeface="Arial"/>
                </a:rPr>
                <a:t>variations</a:t>
              </a:r>
              <a:endParaRPr lang="en-US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2444505">
              <a:off x="2795708" y="1925360"/>
              <a:ext cx="14039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Arial"/>
                  <a:cs typeface="Arial"/>
                </a:rPr>
                <a:t>Ecosystem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Arial"/>
                  <a:cs typeface="Arial"/>
                </a:rPr>
                <a:t>degradation</a:t>
              </a:r>
              <a:endParaRPr lang="en-US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9357543">
              <a:off x="2776773" y="4659153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Arial"/>
                  <a:cs typeface="Arial"/>
                </a:rPr>
                <a:t>Collapse</a:t>
              </a:r>
              <a:endParaRPr lang="en-US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4378736">
              <a:off x="5531578" y="4046171"/>
              <a:ext cx="124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  <a:latin typeface="Arial"/>
                  <a:cs typeface="Arial"/>
                </a:rPr>
                <a:t>Innovation</a:t>
              </a:r>
              <a:endParaRPr lang="en-US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6010826" y="2691337"/>
              <a:ext cx="635020" cy="6350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Arial"/>
                  <a:cs typeface="Arial"/>
                </a:rPr>
                <a:t>K</a:t>
              </a:r>
              <a:r>
                <a:rPr lang="en-US" sz="21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B</a:t>
              </a:r>
              <a:endParaRPr lang="en-US" sz="21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836569" y="2691337"/>
              <a:ext cx="635020" cy="6350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Arial"/>
                  <a:cs typeface="Arial"/>
                </a:rPr>
                <a:t>K</a:t>
              </a:r>
              <a:r>
                <a:rPr lang="en-US" sz="21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H</a:t>
              </a:r>
              <a:endParaRPr lang="en-US" sz="21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7161191">
              <a:off x="7778765" y="4036989"/>
              <a:ext cx="958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  <a:latin typeface="Arial"/>
                  <a:cs typeface="Arial"/>
                </a:rPr>
                <a:t>Trading</a:t>
              </a:r>
              <a:endParaRPr lang="en-US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9056" y="2088309"/>
              <a:ext cx="1313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  <a:latin typeface="Arial"/>
                  <a:cs typeface="Arial"/>
                </a:rPr>
                <a:t>Investment</a:t>
              </a:r>
              <a:endParaRPr lang="en-US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5060" y="2949449"/>
              <a:ext cx="1326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Complexity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13438" y="3897804"/>
              <a:ext cx="1249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Resilience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51816" y="3265567"/>
              <a:ext cx="117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Inequality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03438" y="2633331"/>
              <a:ext cx="1069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Diversity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00420" y="3581685"/>
              <a:ext cx="1275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Population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923697" y="4226365"/>
              <a:ext cx="635020" cy="6350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Arial"/>
                  <a:cs typeface="Arial"/>
                </a:rPr>
                <a:t>K</a:t>
              </a:r>
              <a:r>
                <a:rPr lang="en-US" sz="21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S</a:t>
              </a:r>
              <a:endParaRPr lang="en-US" sz="21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5400000">
              <a:off x="6823549" y="2026867"/>
              <a:ext cx="807780" cy="1649397"/>
            </a:xfrm>
            <a:prstGeom prst="arc">
              <a:avLst>
                <a:gd name="adj1" fmla="val 6021582"/>
                <a:gd name="adj2" fmla="val 15590894"/>
              </a:avLst>
            </a:prstGeom>
            <a:ln>
              <a:solidFill>
                <a:srgbClr val="FFFF00"/>
              </a:solidFill>
              <a:headEnd type="stealth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Arc 67"/>
            <p:cNvSpPr/>
            <p:nvPr/>
          </p:nvSpPr>
          <p:spPr>
            <a:xfrm rot="19856015">
              <a:off x="6283215" y="3089847"/>
              <a:ext cx="807780" cy="1649397"/>
            </a:xfrm>
            <a:prstGeom prst="arc">
              <a:avLst>
                <a:gd name="adj1" fmla="val 6021582"/>
                <a:gd name="adj2" fmla="val 15590894"/>
              </a:avLst>
            </a:prstGeom>
            <a:ln>
              <a:solidFill>
                <a:srgbClr val="FFFF00"/>
              </a:solidFill>
              <a:headEnd type="stealth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Arc 68"/>
            <p:cNvSpPr/>
            <p:nvPr/>
          </p:nvSpPr>
          <p:spPr>
            <a:xfrm rot="1743985" flipH="1">
              <a:off x="7376735" y="3089846"/>
              <a:ext cx="807780" cy="1649397"/>
            </a:xfrm>
            <a:prstGeom prst="arc">
              <a:avLst>
                <a:gd name="adj1" fmla="val 6021582"/>
                <a:gd name="adj2" fmla="val 15590894"/>
              </a:avLst>
            </a:prstGeom>
            <a:ln>
              <a:solidFill>
                <a:srgbClr val="FFFF00"/>
              </a:solidFill>
              <a:headEnd type="stealth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12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147</Words>
  <Application>Microsoft Macintosh PowerPoint</Application>
  <PresentationFormat>On-screen Show (4:3)</PresentationFormat>
  <Paragraphs>96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Michael Dale</cp:lastModifiedBy>
  <cp:revision>75</cp:revision>
  <dcterms:created xsi:type="dcterms:W3CDTF">2015-11-05T22:15:54Z</dcterms:created>
  <dcterms:modified xsi:type="dcterms:W3CDTF">2015-11-09T21:40:24Z</dcterms:modified>
</cp:coreProperties>
</file>