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A6557F-5152-4B22-9B13-82CBAA9DA7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FA4D25E-D965-4AFB-9EB0-0DCF85A4E32D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247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557F-5152-4B22-9B13-82CBAA9DA7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4D25E-D965-4AFB-9EB0-0DCF85A4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97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557F-5152-4B22-9B13-82CBAA9DA7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4D25E-D965-4AFB-9EB0-0DCF85A4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492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557F-5152-4B22-9B13-82CBAA9DA7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4D25E-D965-4AFB-9EB0-0DCF85A4E32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968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557F-5152-4B22-9B13-82CBAA9DA7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4D25E-D965-4AFB-9EB0-0DCF85A4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2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557F-5152-4B22-9B13-82CBAA9DA7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4D25E-D965-4AFB-9EB0-0DCF85A4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78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557F-5152-4B22-9B13-82CBAA9DA7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4D25E-D965-4AFB-9EB0-0DCF85A4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436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557F-5152-4B22-9B13-82CBAA9DA7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4D25E-D965-4AFB-9EB0-0DCF85A4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885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557F-5152-4B22-9B13-82CBAA9DA7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4D25E-D965-4AFB-9EB0-0DCF85A4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320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557F-5152-4B22-9B13-82CBAA9DA7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4D25E-D965-4AFB-9EB0-0DCF85A4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79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557F-5152-4B22-9B13-82CBAA9DA7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4D25E-D965-4AFB-9EB0-0DCF85A4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55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557F-5152-4B22-9B13-82CBAA9DA7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4D25E-D965-4AFB-9EB0-0DCF85A4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95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557F-5152-4B22-9B13-82CBAA9DA7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4D25E-D965-4AFB-9EB0-0DCF85A4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1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557F-5152-4B22-9B13-82CBAA9DA7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4D25E-D965-4AFB-9EB0-0DCF85A4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72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557F-5152-4B22-9B13-82CBAA9DA7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4D25E-D965-4AFB-9EB0-0DCF85A4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28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557F-5152-4B22-9B13-82CBAA9DA7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4D25E-D965-4AFB-9EB0-0DCF85A4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90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557F-5152-4B22-9B13-82CBAA9DA7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4D25E-D965-4AFB-9EB0-0DCF85A4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7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557F-5152-4B22-9B13-82CBAA9DA7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4D25E-D965-4AFB-9EB0-0DCF85A4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A6557F-5152-4B22-9B13-82CBAA9DA7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A4D25E-D965-4AFB-9EB0-0DCF85A4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89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2755-1172-F91F-F9D7-F92FA6A04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90" y="1288973"/>
            <a:ext cx="8395772" cy="1972018"/>
          </a:xfrm>
        </p:spPr>
        <p:txBody>
          <a:bodyPr>
            <a:noAutofit/>
          </a:bodyPr>
          <a:lstStyle/>
          <a:p>
            <a:r>
              <a:rPr lang="en-US" sz="6600" b="0" i="0" dirty="0">
                <a:effectLst/>
                <a:latin typeface="Tw Cen MT Condensed Extra Bold" panose="020B0803020202020204" pitchFamily="34" charset="0"/>
              </a:rPr>
              <a:t>Insights: </a:t>
            </a:r>
            <a:r>
              <a:rPr lang="en-US" sz="6600" b="0" i="0" dirty="0" err="1">
                <a:effectLst/>
                <a:latin typeface="Tw Cen MT Condensed Extra Bold" panose="020B0803020202020204" pitchFamily="34" charset="0"/>
              </a:rPr>
              <a:t>Wavecon</a:t>
            </a:r>
            <a:r>
              <a:rPr lang="en-US" sz="6600" b="0" i="0" dirty="0">
                <a:effectLst/>
                <a:latin typeface="Tw Cen MT Condensed Extra Bold" panose="020B0803020202020204" pitchFamily="34" charset="0"/>
              </a:rPr>
              <a:t> Telecom Dashboard</a:t>
            </a:r>
            <a:endParaRPr lang="en-IN" sz="6600" dirty="0">
              <a:latin typeface="Tw Cen MT Condensed Extra Bold" panose="020B08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D1255-5753-1510-B4FE-7DC710FFC011}"/>
              </a:ext>
            </a:extLst>
          </p:cNvPr>
          <p:cNvSpPr txBox="1"/>
          <p:nvPr/>
        </p:nvSpPr>
        <p:spPr>
          <a:xfrm>
            <a:off x="7122011" y="122541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 : Bhanu Prakash </a:t>
            </a:r>
            <a:r>
              <a:rPr lang="en-IN" dirty="0" err="1"/>
              <a:t>Sarella</a:t>
            </a:r>
            <a:endParaRPr lang="en-IN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Tower">
                <a:extLst>
                  <a:ext uri="{FF2B5EF4-FFF2-40B4-BE49-F238E27FC236}">
                    <a16:creationId xmlns:a16="http://schemas.microsoft.com/office/drawing/2014/main" id="{7080A404-755A-AD6F-BE56-CDCB81F3D9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7453383"/>
                  </p:ext>
                </p:extLst>
              </p:nvPr>
            </p:nvGraphicFramePr>
            <p:xfrm>
              <a:off x="775155" y="648460"/>
              <a:ext cx="1040489" cy="373598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40489" cy="3735983"/>
                    </a:xfrm>
                    <a:prstGeom prst="rect">
                      <a:avLst/>
                    </a:prstGeom>
                  </am3d:spPr>
                  <am3d:camera>
                    <am3d:pos x="0" y="0" z="4963784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42319" d="1000000"/>
                    <am3d:preTrans dx="793890" dy="-17999805" dz="94762"/>
                    <am3d:scale>
                      <am3d:sx n="1000000" d="1000000"/>
                      <am3d:sy n="1000000" d="1000000"/>
                      <am3d:sz n="1000000" d="1000000"/>
                    </am3d:scale>
                    <am3d:rot ax="702900" ay="3054333" az="54855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9594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Tower">
                <a:extLst>
                  <a:ext uri="{FF2B5EF4-FFF2-40B4-BE49-F238E27FC236}">
                    <a16:creationId xmlns:a16="http://schemas.microsoft.com/office/drawing/2014/main" id="{7080A404-755A-AD6F-BE56-CDCB81F3D9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155" y="648460"/>
                <a:ext cx="1040489" cy="37359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144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7BCA-49F2-5311-F4AD-C85E3565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15" y="101906"/>
            <a:ext cx="10396882" cy="1151965"/>
          </a:xfrm>
        </p:spPr>
        <p:txBody>
          <a:bodyPr/>
          <a:lstStyle/>
          <a:p>
            <a:r>
              <a:rPr lang="en-IN" dirty="0" err="1"/>
              <a:t>COnclusion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5E65C-2613-506C-95CF-E520A9A3833C}"/>
              </a:ext>
            </a:extLst>
          </p:cNvPr>
          <p:cNvSpPr txBox="1"/>
          <p:nvPr/>
        </p:nvSpPr>
        <p:spPr>
          <a:xfrm>
            <a:off x="564615" y="1333041"/>
            <a:ext cx="97465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 err="1">
                <a:solidFill>
                  <a:srgbClr val="0D0D0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Wavecon</a:t>
            </a:r>
            <a:r>
              <a:rPr lang="en-US" b="0" i="0" dirty="0">
                <a:solidFill>
                  <a:srgbClr val="0D0D0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Telecom's overall revenue has slightly declined after 5G introduction.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Revenue variances observed across different cities.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Stable market share maintained in a competitive landscape.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Smart Recharge Pack revenue increased post 5G launch.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Indication of customer interest in enhanced 5G services.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Some cities experienced revenue decrease, while others showed growth post 5G.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Non-uniform impact of 5G across regions.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Company needs to adapt and innovate to leverage 5G's full potential.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Aim to improve market position and profitability.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2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0A4C-5E0C-C2DE-D079-58D3951E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D445-DCE8-5189-D076-47864ACDA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9047"/>
            <a:ext cx="10396883" cy="331118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Impact of 5G launch on revenue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Performance of KPIs post 5G launch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Revenue performance of plans after 5G launch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Impact on specific plans due to 5G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Plans discontinued post 5G launch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41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03E7-DFDC-CE7F-5027-C05E0150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61" y="444139"/>
            <a:ext cx="10396883" cy="451692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Impact of 5G Launch on Revenue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1B4F5-E018-1746-89AC-26140886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73" y="209321"/>
            <a:ext cx="5075441" cy="40211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9B729-33EF-7B71-3BD7-054651F3AF0E}"/>
              </a:ext>
            </a:extLst>
          </p:cNvPr>
          <p:cNvSpPr txBox="1"/>
          <p:nvPr/>
        </p:nvSpPr>
        <p:spPr>
          <a:xfrm>
            <a:off x="333261" y="1582340"/>
            <a:ext cx="11267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Company Overview Metrics: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Revenue: ₹31.9 billion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ARPU (Average Revenue Per User): ₹200.7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TAU (Total Active Users): 161.7 million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TuSU</a:t>
            </a:r>
            <a:r>
              <a:rPr lang="en-IN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(Total unsubscribed Users): 12.6 million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5G Impact Analysis: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Revenue Before 5G: ₹16.0 billion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Revenue After 5G: ₹15.9 billion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Change Percentage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Chg</a:t>
            </a:r>
            <a:r>
              <a:rPr lang="en-IN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%): -0.50%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Revenue By City: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A table listing different cities such as Mumbai, Delhi, Kolkata, and others, showing Total Revenue, Revenue Before 5G, Revenue After 5G, and the Change Percentage for each city.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09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03E7-DFDC-CE7F-5027-C05E0150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15" y="209321"/>
            <a:ext cx="10396883" cy="451692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Impact of 5G Launch on Revenue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1B4F5-E018-1746-89AC-26140886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61" y="209321"/>
            <a:ext cx="5367454" cy="42525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9B729-33EF-7B71-3BD7-054651F3AF0E}"/>
              </a:ext>
            </a:extLst>
          </p:cNvPr>
          <p:cNvSpPr txBox="1"/>
          <p:nvPr/>
        </p:nvSpPr>
        <p:spPr>
          <a:xfrm>
            <a:off x="354715" y="661013"/>
            <a:ext cx="87115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Monthly Trend Graph: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Line graph displaying monthly revenue trend.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Compares revenue before and after 5G from 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Jan/Feb to Apr/Sep.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Shows a slight decline over time.</a:t>
            </a:r>
          </a:p>
          <a:p>
            <a:pPr marL="342900" indent="-342900" algn="l" fontAlgn="base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City Change Percentage Graph: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Bar graph indicating change percentage in 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revenue per city.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Chennai, Ahmedabad, and Hyderabad show 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noticeable decreases.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Patna shows an increase.</a:t>
            </a:r>
          </a:p>
          <a:p>
            <a:pPr marL="342900" indent="-342900" algn="l" fontAlgn="base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Icons and Graphics:**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5G icon representing 5G technology.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Phone with arrow symbolizing Average Revenue Per User (ARPU).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People figures indicating Total Active Users (TAU).</a:t>
            </a:r>
          </a:p>
        </p:txBody>
      </p:sp>
    </p:spTree>
    <p:extLst>
      <p:ext uri="{BB962C8B-B14F-4D97-AF65-F5344CB8AC3E}">
        <p14:creationId xmlns:p14="http://schemas.microsoft.com/office/powerpoint/2010/main" val="218795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03E7-DFDC-CE7F-5027-C05E0150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61" y="444139"/>
            <a:ext cx="10396883" cy="45169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D0D0D"/>
                </a:solidFill>
                <a:latin typeface="Söhne"/>
              </a:rPr>
              <a:t>Market Share insights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1B4F5-E018-1746-89AC-26140886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581" y="444139"/>
            <a:ext cx="5355114" cy="42427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9B729-33EF-7B71-3BD7-054651F3AF0E}"/>
              </a:ext>
            </a:extLst>
          </p:cNvPr>
          <p:cNvSpPr txBox="1"/>
          <p:nvPr/>
        </p:nvSpPr>
        <p:spPr>
          <a:xfrm>
            <a:off x="333261" y="1384037"/>
            <a:ext cx="5924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Market Share:</a:t>
            </a:r>
          </a:p>
          <a:p>
            <a:pPr marL="285750" indent="-285750" algn="l" fontAlgn="base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Displayed using a stacked bar graph.</a:t>
            </a:r>
          </a:p>
          <a:p>
            <a:pPr marL="285750" indent="-285750" algn="l" fontAlgn="base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Covers market share percentage from January to September.</a:t>
            </a:r>
          </a:p>
          <a:p>
            <a:pPr marL="285750" indent="-285750" algn="l" fontAlgn="base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Telecom providers labeled: Pio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Ms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Others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Ms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Datafone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Ms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WaveCon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Ms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Britel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Ms.</a:t>
            </a:r>
          </a:p>
          <a:p>
            <a:pPr marL="285750" indent="-285750" algn="l" fontAlgn="base">
              <a:buFont typeface="Courier New" panose="02070309020205020404" pitchFamily="49" charset="0"/>
              <a:buChar char="o"/>
            </a:pP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WaveCon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Ms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represents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Wavecon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Telecom's market share.</a:t>
            </a:r>
          </a:p>
          <a:p>
            <a:pPr marL="285750" indent="-285750" algn="l" fontAlgn="base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Fluctuation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WaveCon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Ms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</a:rPr>
              <a:t>     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- High of 10.23% in January.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    - Low of 10.13% in August and September.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BEF06-13BC-2770-A639-962D158CE53A}"/>
              </a:ext>
            </a:extLst>
          </p:cNvPr>
          <p:cNvSpPr txBox="1"/>
          <p:nvPr/>
        </p:nvSpPr>
        <p:spPr>
          <a:xfrm>
            <a:off x="333261" y="583358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Ms –Market Share</a:t>
            </a:r>
          </a:p>
        </p:txBody>
      </p:sp>
    </p:spTree>
    <p:extLst>
      <p:ext uri="{BB962C8B-B14F-4D97-AF65-F5344CB8AC3E}">
        <p14:creationId xmlns:p14="http://schemas.microsoft.com/office/powerpoint/2010/main" val="364296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03E7-DFDC-CE7F-5027-C05E0150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61" y="444139"/>
            <a:ext cx="10396883" cy="45169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D0D0D"/>
                </a:solidFill>
                <a:latin typeface="Söhne"/>
              </a:rPr>
              <a:t>Market Share insights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1B4F5-E018-1746-89AC-26140886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5673" y="209321"/>
            <a:ext cx="5075441" cy="40211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9B729-33EF-7B71-3BD7-054651F3AF0E}"/>
              </a:ext>
            </a:extLst>
          </p:cNvPr>
          <p:cNvSpPr txBox="1"/>
          <p:nvPr/>
        </p:nvSpPr>
        <p:spPr>
          <a:xfrm>
            <a:off x="333261" y="1325973"/>
            <a:ext cx="60424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Top 5 Cities: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Mumbai, Delhi, Kolkata, Bangalore, Chennai included.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Mumbai leads in revenue: ₹4.5 billion.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Active Users (AU), Unsubscribed Users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Usub</a:t>
            </a:r>
            <a:r>
              <a:rPr lang="en-IN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), Average Revenue Per User (ARPU) data provided.</a:t>
            </a:r>
          </a:p>
          <a:p>
            <a:pPr algn="l" fontAlgn="base">
              <a:buFont typeface="+mj-lt"/>
              <a:buAutoNum type="arabicPeriod"/>
            </a:pPr>
            <a:endParaRPr lang="en-IN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Bottom 5 Cities: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Cities listed: Patna, Coimbatore, Chandigarh, Gurgaon, Raipur.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Patna has least revenue: ₹0.98 billion.</a:t>
            </a: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BEF06-13BC-2770-A639-962D158CE53A}"/>
              </a:ext>
            </a:extLst>
          </p:cNvPr>
          <p:cNvSpPr txBox="1"/>
          <p:nvPr/>
        </p:nvSpPr>
        <p:spPr>
          <a:xfrm>
            <a:off x="333261" y="583358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Ms –Market Share</a:t>
            </a:r>
          </a:p>
        </p:txBody>
      </p:sp>
    </p:spTree>
    <p:extLst>
      <p:ext uri="{BB962C8B-B14F-4D97-AF65-F5344CB8AC3E}">
        <p14:creationId xmlns:p14="http://schemas.microsoft.com/office/powerpoint/2010/main" val="39735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03E7-DFDC-CE7F-5027-C05E0150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61" y="444139"/>
            <a:ext cx="10396883" cy="451692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Performance of Plans in Terms of Revenue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1B4F5-E018-1746-89AC-26140886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5673" y="209321"/>
            <a:ext cx="5075441" cy="40211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9B729-33EF-7B71-3BD7-054651F3AF0E}"/>
              </a:ext>
            </a:extLst>
          </p:cNvPr>
          <p:cNvSpPr txBox="1"/>
          <p:nvPr/>
        </p:nvSpPr>
        <p:spPr>
          <a:xfrm>
            <a:off x="333261" y="1384037"/>
            <a:ext cx="60424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Smart Recharge Pack Overview: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Total Revenue: ₹4.2 billion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Revenue - Before 5G: ₹1.8 billion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Revenue - After 5G: ₹2.4 billion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Monthly Revenue: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 table detailing revenues generated each month from various plans (p1 to p13) from January to September. 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Plan p1 seems to be the most profitable, consistently generating the highest revenue every month, with September being the peak at ₹6.03M.</a:t>
            </a:r>
          </a:p>
          <a:p>
            <a:pPr algn="l" fontAlgn="base"/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6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03E7-DFDC-CE7F-5027-C05E0150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61" y="537157"/>
            <a:ext cx="10396883" cy="451692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Performance of Plans in Terms of Revenue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1B4F5-E018-1746-89AC-26140886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5673" y="209321"/>
            <a:ext cx="5075441" cy="40211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9B729-33EF-7B71-3BD7-054651F3AF0E}"/>
              </a:ext>
            </a:extLst>
          </p:cNvPr>
          <p:cNvSpPr txBox="1"/>
          <p:nvPr/>
        </p:nvSpPr>
        <p:spPr>
          <a:xfrm>
            <a:off x="333261" y="1582340"/>
            <a:ext cx="106505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Partial view of top and bottom performing cities 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shown.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Bottom performing cities: Patna, Coimbatore, 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Chandigarh, Gurgaon, Raipur.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Lowest revenue city: Patna at ₹0.14 billion.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Combined view provides comprehensive insight 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into company's financial performance.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Highlights contribution of specific products like 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Smart Recharge Pack to revenue.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Shows impact of 5G on earnings.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Illustrates geographic distribution of revenue across cities.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C4DED-5998-D1CF-FDD7-3F829A942083}"/>
              </a:ext>
            </a:extLst>
          </p:cNvPr>
          <p:cNvSpPr txBox="1"/>
          <p:nvPr/>
        </p:nvSpPr>
        <p:spPr>
          <a:xfrm>
            <a:off x="198303" y="1397674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Performance by City:</a:t>
            </a:r>
          </a:p>
        </p:txBody>
      </p:sp>
    </p:spTree>
    <p:extLst>
      <p:ext uri="{BB962C8B-B14F-4D97-AF65-F5344CB8AC3E}">
        <p14:creationId xmlns:p14="http://schemas.microsoft.com/office/powerpoint/2010/main" val="309316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03E7-DFDC-CE7F-5027-C05E0150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61" y="338853"/>
            <a:ext cx="10396883" cy="45169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D0D0D"/>
                </a:solidFill>
                <a:latin typeface="Söhne"/>
              </a:rPr>
              <a:t>Overall Insights of the dashboard: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9B729-33EF-7B71-3BD7-054651F3AF0E}"/>
              </a:ext>
            </a:extLst>
          </p:cNvPr>
          <p:cNvSpPr txBox="1"/>
          <p:nvPr/>
        </p:nvSpPr>
        <p:spPr>
          <a:xfrm>
            <a:off x="143220" y="790545"/>
            <a:ext cx="115126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Financial Overview and 5G Impact:</a:t>
            </a:r>
          </a:p>
          <a:p>
            <a:pPr marL="742950" lvl="1" indent="-285750" algn="l" fontAlgn="base">
              <a:buFont typeface="Wingdings" panose="05000000000000000000" pitchFamily="2" charset="2"/>
              <a:buChar char="Ø"/>
            </a:pP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Wavecon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Telecom has experienced a revenue of ₹31.9 billion with an Average Revenue Per User (ARPU) of ₹200.7. </a:t>
            </a:r>
          </a:p>
          <a:p>
            <a:pPr marL="742950" lvl="1" indent="-285750"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introduction of 5G technology seems to have slightly decreased revenue from ₹16.0 billion before 5G to ₹15.9 billion after 5G, indicating a marginal negative impact of -0.50% on revenue. The Total Active Users (TAU) stood at 161.7 million, with 12.6 million unsubscribed users.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i="0" dirty="0">
                <a:solidFill>
                  <a:srgbClr val="0D0D0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Market Position and City-wise Performance: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Market share fluctuated, stabilizing around 10.13%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Top contributing cities: Mumbai, Delhi, Kolkata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Lowest contributing cities: Patna, Coimbatore, Chandigarh</a:t>
            </a:r>
          </a:p>
          <a:p>
            <a:br>
              <a:rPr lang="en-IN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Product Performance:</a:t>
            </a:r>
          </a:p>
          <a:p>
            <a:pPr marL="742950" lvl="1" indent="-285750"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Smart Recharge Pack, which offers 2 GB/Day Combo for 3 months, has generated a total revenue of ₹4.2 billion, with an increase in revenue post-5G introduction (₹2.4 billion after 5G compared to ₹1.8 billion before 5G). This suggests that some products may have benefited from the new technology.</a:t>
            </a:r>
          </a:p>
        </p:txBody>
      </p:sp>
    </p:spTree>
    <p:extLst>
      <p:ext uri="{BB962C8B-B14F-4D97-AF65-F5344CB8AC3E}">
        <p14:creationId xmlns:p14="http://schemas.microsoft.com/office/powerpoint/2010/main" val="2273168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84</TotalTime>
  <Words>853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Courier New</vt:lpstr>
      <vt:lpstr>Impact</vt:lpstr>
      <vt:lpstr>Poppins</vt:lpstr>
      <vt:lpstr>Söhne</vt:lpstr>
      <vt:lpstr>Tw Cen MT Condensed Extra Bold</vt:lpstr>
      <vt:lpstr>Wingdings</vt:lpstr>
      <vt:lpstr>Main Event</vt:lpstr>
      <vt:lpstr>Insights: Wavecon Telecom Dashboard</vt:lpstr>
      <vt:lpstr>Content overview</vt:lpstr>
      <vt:lpstr>Impact of 5G Launch on Revenue</vt:lpstr>
      <vt:lpstr>Impact of 5G Launch on Revenue</vt:lpstr>
      <vt:lpstr>Market Share insights</vt:lpstr>
      <vt:lpstr>Market Share insights</vt:lpstr>
      <vt:lpstr>Performance of Plans in Terms of Revenue</vt:lpstr>
      <vt:lpstr>Performance of Plans in Terms of Revenue</vt:lpstr>
      <vt:lpstr>Overall Insights of the dashboard: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Insights: Wavecon Telecom Dashboard</dc:title>
  <dc:creator>Bhanu Prakash</dc:creator>
  <cp:lastModifiedBy>Bhanu Prakash</cp:lastModifiedBy>
  <cp:revision>1</cp:revision>
  <dcterms:created xsi:type="dcterms:W3CDTF">2024-04-18T03:15:44Z</dcterms:created>
  <dcterms:modified xsi:type="dcterms:W3CDTF">2024-04-18T04:40:37Z</dcterms:modified>
</cp:coreProperties>
</file>