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12" r:id="rId12"/>
    <p:sldId id="310" r:id="rId13"/>
    <p:sldId id="306" r:id="rId14"/>
    <p:sldId id="311" r:id="rId15"/>
    <p:sldId id="313" r:id="rId16"/>
    <p:sldId id="307" r:id="rId17"/>
    <p:sldId id="308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Website Behavior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Bhanumathi Ramesh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FEFE-013C-4F42-AD02-049BF29C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8F34E-5418-439F-86DC-2D683358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297512"/>
            <a:ext cx="5162550" cy="2600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2CA32-6E15-4C54-96A5-F4CA41E540C5}"/>
              </a:ext>
            </a:extLst>
          </p:cNvPr>
          <p:cNvSpPr txBox="1"/>
          <p:nvPr/>
        </p:nvSpPr>
        <p:spPr>
          <a:xfrm>
            <a:off x="1097280" y="2068497"/>
            <a:ext cx="4968241" cy="1928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Feature Importance 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User_rank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No_of_time_visited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Total_products_purchased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Total_cart_value</a:t>
            </a:r>
            <a:endParaRPr lang="en-IN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220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E69E-AD46-41D4-A244-BC875999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Tuning XGBoost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0D4E-C5F6-4D39-98CA-728845C8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883093" cy="3760891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XGBoost Regressor is trained with different hyper parameters with 5 fold grid search.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924E3-D19F-4E29-871A-85E85F16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17" y="1993776"/>
            <a:ext cx="5838963" cy="36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FEFE-013C-4F42-AD02-049BF29C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8F34E-5418-439F-86DC-2D683358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297512"/>
            <a:ext cx="5162550" cy="2600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2CA32-6E15-4C54-96A5-F4CA41E540C5}"/>
              </a:ext>
            </a:extLst>
          </p:cNvPr>
          <p:cNvSpPr txBox="1"/>
          <p:nvPr/>
        </p:nvSpPr>
        <p:spPr>
          <a:xfrm>
            <a:off x="1097280" y="2068497"/>
            <a:ext cx="4968241" cy="1928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Feature Importance 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User_rank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No_of_time_visited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Total_products_purchased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Total_cart_value</a:t>
            </a:r>
            <a:endParaRPr lang="en-IN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053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8A9D-E29F-49DA-AD81-E5CE6159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D3BD8-4EFA-4BF4-804D-58397007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76" y="2108201"/>
            <a:ext cx="5470387" cy="37608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0D010-EB9B-40F1-A038-C591F2B32BF5}"/>
              </a:ext>
            </a:extLst>
          </p:cNvPr>
          <p:cNvSpPr txBox="1"/>
          <p:nvPr/>
        </p:nvSpPr>
        <p:spPr>
          <a:xfrm>
            <a:off x="1127760" y="2108201"/>
            <a:ext cx="499872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 is trained with Random forest and XGBoost.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Accuracy achieved – 99% with training data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		97% with test data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We still see overfitting in the data </a:t>
            </a:r>
            <a:endParaRPr lang="en-IN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880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658A-D1A9-4F02-9B2A-FF20B8BF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A4448-8C3B-4292-BC02-EC5720A3FB11}"/>
              </a:ext>
            </a:extLst>
          </p:cNvPr>
          <p:cNvSpPr txBox="1"/>
          <p:nvPr/>
        </p:nvSpPr>
        <p:spPr>
          <a:xfrm>
            <a:off x="1443509" y="2192784"/>
            <a:ext cx="4968241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Future Improvements: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Need to find more features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Gather more data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Try with different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88250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0A31-8EB1-4F83-85E1-223EF2B1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       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50946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Business 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C63C8A-3D3A-444F-98C9-AE3768BF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lang="en-US"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To optimize the user experience in an ecommerce web site and bringing in the insights based one the website browsing history of the customers to </a:t>
            </a:r>
            <a:r>
              <a:rPr lang="en-US" dirty="0">
                <a:latin typeface="Times New Roman"/>
                <a:cs typeface="Times New Roman"/>
              </a:rPr>
              <a:t>gauge e-commerce growth strategy effectiveness.</a:t>
            </a: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r>
              <a:rPr lang="en-US" sz="2200" dirty="0">
                <a:latin typeface="Times New Roman"/>
                <a:cs typeface="Times New Roman"/>
                <a:sym typeface="Times New Roman"/>
              </a:rPr>
              <a:t>	</a:t>
            </a:r>
            <a:endParaRPr lang="en-US" dirty="0"/>
          </a:p>
          <a:p>
            <a:pPr marL="742950" lvl="1" indent="-28575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>
                <a:latin typeface="Times New Roman"/>
                <a:cs typeface="Times New Roman"/>
              </a:rPr>
              <a:t>Understand the product funnel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Avoid stockouts</a:t>
            </a:r>
          </a:p>
          <a:p>
            <a:pPr marL="742950" lvl="1" indent="-28575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</a:rPr>
              <a:t>Identify opportunities to boost revenue</a:t>
            </a:r>
          </a:p>
          <a:p>
            <a:pPr marL="742950" lvl="1" indent="-28575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</a:rPr>
              <a:t>Make better merchandising decisions</a:t>
            </a:r>
          </a:p>
          <a:p>
            <a:pPr marL="742950" lvl="1" indent="-28575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>
                <a:latin typeface="Times New Roman"/>
                <a:cs typeface="Times New Roman"/>
              </a:rPr>
              <a:t>Understand and plan marketing efforts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Science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2C2E5-3A03-49D6-B51E-E6D618CF8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Objective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en-US"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To build a predictive regression model which predict the probability of a user buying a product, based on the characteristics of 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user observed from the </a:t>
            </a:r>
            <a:r>
              <a:rPr lang="en-US" sz="1700" dirty="0">
                <a:latin typeface="Times New Roman"/>
                <a:cs typeface="Times New Roman"/>
                <a:sym typeface="Times New Roman"/>
              </a:rPr>
              <a:t>website browsing history data.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Benefits: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Identifying the potential customer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Optimize sales and returns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A</a:t>
            </a:r>
            <a:r>
              <a:rPr lang="en-US" sz="1700" dirty="0">
                <a:latin typeface="Times New Roman"/>
                <a:cs typeface="Times New Roman"/>
                <a:sym typeface="Times New Roman"/>
              </a:rPr>
              <a:t>void stockouts.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Optimize discounts</a:t>
            </a:r>
            <a:endParaRPr lang="en-US" sz="17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06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115848-61F0-48DA-8CEB-3A490204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b="1" dirty="0">
                <a:latin typeface="Times New Roman"/>
                <a:cs typeface="Times New Roman"/>
              </a:rPr>
              <a:t>The Data Dictionary:</a:t>
            </a:r>
          </a:p>
          <a:p>
            <a:br>
              <a:rPr lang="en-US" sz="1700" b="1" dirty="0">
                <a:latin typeface="Times New Roman"/>
                <a:cs typeface="Times New Roman"/>
              </a:rPr>
            </a:br>
            <a:r>
              <a:rPr lang="en-US" sz="1700" b="1" dirty="0">
                <a:latin typeface="Times New Roman"/>
                <a:cs typeface="Times New Roman"/>
              </a:rPr>
              <a:t>Timestamp</a:t>
            </a:r>
            <a:r>
              <a:rPr lang="en-US" sz="1700" dirty="0">
                <a:latin typeface="Times New Roman"/>
                <a:cs typeface="Times New Roman"/>
              </a:rPr>
              <a:t> - Time duration of customer using the website (</a:t>
            </a:r>
            <a:r>
              <a:rPr lang="en-US" sz="1700" dirty="0" err="1">
                <a:latin typeface="Times New Roman"/>
                <a:cs typeface="Times New Roman"/>
              </a:rPr>
              <a:t>Datatime</a:t>
            </a:r>
            <a:r>
              <a:rPr lang="en-US" sz="1700" dirty="0">
                <a:latin typeface="Times New Roman"/>
                <a:cs typeface="Times New Roman"/>
              </a:rPr>
              <a:t>)</a:t>
            </a:r>
          </a:p>
          <a:p>
            <a:r>
              <a:rPr lang="en-US" sz="1700" b="1" dirty="0" err="1">
                <a:latin typeface="Times New Roman"/>
                <a:cs typeface="Times New Roman"/>
              </a:rPr>
              <a:t>UserID</a:t>
            </a:r>
            <a:r>
              <a:rPr lang="en-US" sz="1700" dirty="0">
                <a:latin typeface="Times New Roman"/>
                <a:cs typeface="Times New Roman"/>
              </a:rPr>
              <a:t> - User if of the customer (Int)</a:t>
            </a:r>
          </a:p>
          <a:p>
            <a:r>
              <a:rPr lang="en-US" sz="1700" b="1" dirty="0" err="1">
                <a:latin typeface="Times New Roman"/>
                <a:cs typeface="Times New Roman"/>
              </a:rPr>
              <a:t>Website_section_visited</a:t>
            </a:r>
            <a:r>
              <a:rPr lang="en-US" sz="1700" b="1" dirty="0">
                <a:latin typeface="Times New Roman"/>
                <a:cs typeface="Times New Roman"/>
              </a:rPr>
              <a:t> </a:t>
            </a:r>
            <a:r>
              <a:rPr lang="en-US" sz="1700" dirty="0">
                <a:latin typeface="Times New Roman"/>
                <a:cs typeface="Times New Roman"/>
              </a:rPr>
              <a:t>- Website sections visited by the user (string)</a:t>
            </a:r>
          </a:p>
          <a:p>
            <a:r>
              <a:rPr lang="en-US" sz="1700" b="1" dirty="0" err="1">
                <a:latin typeface="Times New Roman"/>
                <a:cs typeface="Times New Roman"/>
              </a:rPr>
              <a:t>Products_Purchased</a:t>
            </a:r>
            <a:r>
              <a:rPr lang="en-US" sz="1700" b="1" dirty="0">
                <a:latin typeface="Times New Roman"/>
                <a:cs typeface="Times New Roman"/>
              </a:rPr>
              <a:t> </a:t>
            </a:r>
            <a:r>
              <a:rPr lang="en-US" sz="1700" dirty="0">
                <a:latin typeface="Times New Roman"/>
                <a:cs typeface="Times New Roman"/>
              </a:rPr>
              <a:t>- Product purchased by the user (string)</a:t>
            </a:r>
          </a:p>
          <a:p>
            <a:r>
              <a:rPr lang="en-US" sz="1700" b="1" dirty="0" err="1">
                <a:latin typeface="Times New Roman"/>
                <a:cs typeface="Times New Roman"/>
              </a:rPr>
              <a:t>Cart_Value</a:t>
            </a:r>
            <a:r>
              <a:rPr lang="en-US" sz="1700" b="1" dirty="0">
                <a:latin typeface="Times New Roman"/>
                <a:cs typeface="Times New Roman"/>
              </a:rPr>
              <a:t> </a:t>
            </a:r>
            <a:r>
              <a:rPr lang="en-US" sz="1700" dirty="0">
                <a:latin typeface="Times New Roman"/>
                <a:cs typeface="Times New Roman"/>
              </a:rPr>
              <a:t>- cart value of each customers(float)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08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Solution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755DD-A10B-4603-960D-889740B7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1. Data Gathering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2. Data Cleaning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3. Feature Engineering / Feature Construction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4. Feature selection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5. Feature scaling</a:t>
            </a:r>
          </a:p>
          <a:p>
            <a:r>
              <a:rPr lang="en-US" sz="2000" dirty="0">
                <a:latin typeface="Times New Roman"/>
                <a:cs typeface="Times New Roman"/>
              </a:rPr>
              <a:t>6. Model Building</a:t>
            </a:r>
          </a:p>
          <a:p>
            <a:r>
              <a:rPr lang="en-US" sz="2000" dirty="0">
                <a:latin typeface="Times New Roman"/>
                <a:cs typeface="Times New Roman"/>
              </a:rPr>
              <a:t>7. Model Performance Evaluation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8. Model evaluation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9. Feature scope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78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3613FA-D20E-4A22-8935-AD2D1297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661151" cy="3760891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Data Cleaning: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Duplicate values are removed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Missing values are imputed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Completed EDA can be seen in the below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55306-3211-4C54-8291-98039EAD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15" y="2108201"/>
            <a:ext cx="4857750" cy="397192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8F2D01-0BA0-46D6-8978-506EA5347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169368"/>
              </p:ext>
            </p:extLst>
          </p:nvPr>
        </p:nvGraphicFramePr>
        <p:xfrm>
          <a:off x="952855" y="4398438"/>
          <a:ext cx="3742008" cy="115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ackager Shell Object" showAsIcon="1" r:id="rId4" imgW="1425600" imgH="437400" progId="Package">
                  <p:embed/>
                </p:oleObj>
              </mc:Choice>
              <mc:Fallback>
                <p:oleObj name="Packager Shell Object" showAsIcon="1" r:id="rId4" imgW="14256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2855" y="4398438"/>
                        <a:ext cx="3742008" cy="115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61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66D7-AD71-4ABA-88CD-E268F4D3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A64F-B08C-48F8-9930-D3DDC685A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Features added: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Total Cart Value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Total Product Purchased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Total Time spent </a:t>
            </a: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No of time visited the site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Buying probability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User Rank/Sco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re</a:t>
            </a:r>
            <a:endParaRPr lang="en-US" sz="17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5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B999-7714-4F4B-93AA-BAA81420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86432"/>
            <a:ext cx="10119360" cy="807868"/>
          </a:xfrm>
        </p:spPr>
        <p:txBody>
          <a:bodyPr/>
          <a:lstStyle/>
          <a:p>
            <a:r>
              <a:rPr lang="en-US" i="1" dirty="0"/>
              <a:t>Data Visualization</a:t>
            </a:r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05480-6C81-40FB-9836-0511BC29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994301"/>
            <a:ext cx="10584549" cy="53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0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C4DB-4B85-4FE3-96F2-47EB1A5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- Random Forest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D024F-3E18-442E-92EA-C266916C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45" y="2016294"/>
            <a:ext cx="6274894" cy="3239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295D6-1BF5-49F0-9A6B-A3944C83F330}"/>
              </a:ext>
            </a:extLst>
          </p:cNvPr>
          <p:cNvSpPr txBox="1"/>
          <p:nvPr/>
        </p:nvSpPr>
        <p:spPr>
          <a:xfrm>
            <a:off x="1097280" y="2068497"/>
            <a:ext cx="427370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Random forest Regressor is trained with different hyper parameters with 5 fold grid search.</a:t>
            </a:r>
            <a:endParaRPr lang="en-IN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93785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{017A786E-A0D2-48DC-9676-D36FA7819FBB}tf22712842_win32</Template>
  <TotalTime>1114</TotalTime>
  <Words>420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Bookman Old Style</vt:lpstr>
      <vt:lpstr>Calibri</vt:lpstr>
      <vt:lpstr>Franklin Gothic Book</vt:lpstr>
      <vt:lpstr>Noto Sans Symbols</vt:lpstr>
      <vt:lpstr>Times New Roman</vt:lpstr>
      <vt:lpstr>1_RetrospectVTI</vt:lpstr>
      <vt:lpstr>Package</vt:lpstr>
      <vt:lpstr>Website Behavior Analysis</vt:lpstr>
      <vt:lpstr>Business Problem Statement</vt:lpstr>
      <vt:lpstr>Data Science Problem</vt:lpstr>
      <vt:lpstr>The Data</vt:lpstr>
      <vt:lpstr>The Solution Approach</vt:lpstr>
      <vt:lpstr>Exploratory Data Analysis</vt:lpstr>
      <vt:lpstr>Feature Engineering</vt:lpstr>
      <vt:lpstr>Data Visualization</vt:lpstr>
      <vt:lpstr>Model Building - Random Forest</vt:lpstr>
      <vt:lpstr>Feature selection</vt:lpstr>
      <vt:lpstr>Module Tuning XGBoost</vt:lpstr>
      <vt:lpstr>Feature selection</vt:lpstr>
      <vt:lpstr>Model Comparison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Behavior Analysis</dc:title>
  <dc:creator>Bhanu Deepak</dc:creator>
  <cp:lastModifiedBy>Bhanu Deepak</cp:lastModifiedBy>
  <cp:revision>4</cp:revision>
  <dcterms:created xsi:type="dcterms:W3CDTF">2022-02-11T14:35:59Z</dcterms:created>
  <dcterms:modified xsi:type="dcterms:W3CDTF">2022-02-13T08:11:34Z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