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84" r:id="rId19"/>
    <p:sldId id="285" r:id="rId20"/>
    <p:sldId id="286" r:id="rId21"/>
    <p:sldId id="276" r:id="rId22"/>
    <p:sldId id="275" r:id="rId23"/>
    <p:sldId id="277" r:id="rId24"/>
    <p:sldId id="278" r:id="rId25"/>
    <p:sldId id="279" r:id="rId26"/>
    <p:sldId id="281" r:id="rId27"/>
    <p:sldId id="280" r:id="rId28"/>
    <p:sldId id="283" r:id="rId29"/>
    <p:sldId id="291" r:id="rId30"/>
    <p:sldId id="292" r:id="rId31"/>
    <p:sldId id="293" r:id="rId32"/>
    <p:sldId id="317" r:id="rId33"/>
    <p:sldId id="294" r:id="rId34"/>
    <p:sldId id="318" r:id="rId35"/>
    <p:sldId id="295" r:id="rId36"/>
    <p:sldId id="287" r:id="rId37"/>
    <p:sldId id="288" r:id="rId38"/>
    <p:sldId id="289" r:id="rId39"/>
    <p:sldId id="290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5" r:id="rId53"/>
    <p:sldId id="308" r:id="rId54"/>
    <p:sldId id="309" r:id="rId55"/>
    <p:sldId id="310" r:id="rId56"/>
    <p:sldId id="312" r:id="rId57"/>
    <p:sldId id="313" r:id="rId58"/>
    <p:sldId id="314" r:id="rId59"/>
    <p:sldId id="269" r:id="rId60"/>
    <p:sldId id="28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BDAB32-626F-454C-96E9-9E0604F3778D}">
          <p14:sldIdLst>
            <p14:sldId id="256"/>
          </p14:sldIdLst>
        </p14:section>
        <p14:section name="about myself" id="{14F437E6-E34E-4D21-8F8B-C0B41E5B66CB}">
          <p14:sldIdLst>
            <p14:sldId id="257"/>
            <p14:sldId id="258"/>
            <p14:sldId id="259"/>
            <p14:sldId id="260"/>
          </p14:sldIdLst>
        </p14:section>
        <p14:section name="contents" id="{ECBDE9E5-F709-495F-9FBB-F5C7D1BA6B3C}">
          <p14:sldIdLst>
            <p14:sldId id="261"/>
            <p14:sldId id="262"/>
          </p14:sldIdLst>
        </p14:section>
        <p14:section name="introduction" id="{4560D49B-37AC-44F5-ACFA-B12E240B7EC9}">
          <p14:sldIdLst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3"/>
            <p14:sldId id="274"/>
            <p14:sldId id="284"/>
            <p14:sldId id="285"/>
            <p14:sldId id="286"/>
          </p14:sldIdLst>
        </p14:section>
        <p14:section name="Recommendations for partition keys" id="{612CE721-32A1-4D61-8ECD-557F9E0F743F}">
          <p14:sldIdLst>
            <p14:sldId id="276"/>
            <p14:sldId id="275"/>
            <p14:sldId id="277"/>
            <p14:sldId id="278"/>
            <p14:sldId id="279"/>
            <p14:sldId id="281"/>
            <p14:sldId id="280"/>
            <p14:sldId id="283"/>
          </p14:sldIdLst>
        </p14:section>
        <p14:section name="Consistency Model" id="{E7FBB156-0192-4629-897D-7C2E446AD718}">
          <p14:sldIdLst>
            <p14:sldId id="291"/>
            <p14:sldId id="292"/>
            <p14:sldId id="293"/>
            <p14:sldId id="317"/>
            <p14:sldId id="294"/>
            <p14:sldId id="318"/>
            <p14:sldId id="295"/>
          </p14:sldIdLst>
        </p14:section>
        <p14:section name="Scaling in DynamoDB" id="{5411694E-EBC6-4311-8714-563251661C2E}">
          <p14:sldIdLst>
            <p14:sldId id="287"/>
            <p14:sldId id="288"/>
            <p14:sldId id="289"/>
            <p14:sldId id="290"/>
          </p14:sldIdLst>
        </p14:section>
        <p14:section name="GSI" id="{4DB4BCD3-5E0B-44E2-9458-D7A479AFDA06}">
          <p14:sldIdLst>
            <p14:sldId id="296"/>
            <p14:sldId id="297"/>
            <p14:sldId id="298"/>
          </p14:sldIdLst>
        </p14:section>
        <p14:section name="LSI" id="{B944FADA-523D-4D55-938E-231D0E551067}">
          <p14:sldIdLst>
            <p14:sldId id="299"/>
            <p14:sldId id="300"/>
            <p14:sldId id="301"/>
            <p14:sldId id="302"/>
          </p14:sldIdLst>
        </p14:section>
        <p14:section name="GSI and LSI" id="{4E284A8E-4926-40F8-BFA0-46C1CD6E0E00}">
          <p14:sldIdLst>
            <p14:sldId id="303"/>
          </p14:sldIdLst>
        </p14:section>
        <p14:section name="modelling" id="{71376B97-8CEA-4C02-9430-849579AE9E37}">
          <p14:sldIdLst>
            <p14:sldId id="304"/>
            <p14:sldId id="305"/>
            <p14:sldId id="306"/>
            <p14:sldId id="307"/>
            <p14:sldId id="315"/>
          </p14:sldIdLst>
        </p14:section>
        <p14:section name="labs" id="{27AA10E4-320E-492C-AB68-698C90DB752D}">
          <p14:sldIdLst>
            <p14:sldId id="308"/>
            <p14:sldId id="309"/>
            <p14:sldId id="310"/>
            <p14:sldId id="312"/>
            <p14:sldId id="313"/>
            <p14:sldId id="314"/>
          </p14:sldIdLst>
        </p14:section>
        <p14:section name="References" id="{BE1F18D7-D88D-41F5-97C9-A97DF33A745F}">
          <p14:sldIdLst>
            <p14:sldId id="269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>
        <p:scale>
          <a:sx n="66" d="100"/>
          <a:sy n="66" d="100"/>
        </p:scale>
        <p:origin x="261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E203-5514-C75E-17AD-4DFA84F9F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A0125-15C0-57AC-6FFE-2FE4247A5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B0B0-0786-D964-C404-9BC4D377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2F1C-03BE-43AC-813E-FFEF0736292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47F5-C4FA-06AD-9F53-F213C3BF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2EB9-7E5D-5E68-A216-BFA063F9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2804-AF3D-42DD-B2A9-6E32C305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0F80-3025-7999-F25E-13171E1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4CD6A-F93E-2A24-350B-91400CC23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F9AB-DB20-8C15-14DB-92A8425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2F1C-03BE-43AC-813E-FFEF0736292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3D3-7CE6-4635-98D3-A26B7FF1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5E67-CE98-A003-5B9C-4CEE0A27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2804-AF3D-42DD-B2A9-6E32C305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EEA6-7263-08AC-DAB6-552498561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003B-62A5-77B0-1CA7-0AC8C6A9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CA25-79A1-F719-2536-C43F2E1A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2F1C-03BE-43AC-813E-FFEF0736292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54FF6-3E8D-413D-9281-B0D34BB0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F197-0694-63C5-6F40-BB93CCB5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2804-AF3D-42DD-B2A9-6E32C305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5D51-BDF9-0D54-E4AD-A0C30825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0F4C-D5A7-F8BB-1B83-F980B435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03AA-2923-7328-DBF4-2E6C4EE3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2F1C-03BE-43AC-813E-FFEF0736292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A2149-5F64-DD35-6D8E-7CF35B11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1515D-BA2C-240D-BCDB-BB09CF88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2804-AF3D-42DD-B2A9-6E32C305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2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2165-6645-AA53-0625-486D55A9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BDDD4-7D8A-96AB-F054-9BC31FFCE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AAC2-688A-C55D-A0F1-43E8070B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2F1C-03BE-43AC-813E-FFEF0736292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2330-8FCB-B5D1-AD80-97CC31D9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C5F2C-6027-8E04-4AD4-DE29B6E2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2804-AF3D-42DD-B2A9-6E32C305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2DF9-6E49-6B7D-0565-FAAE9495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32D1-0C51-DFFB-6BB8-17EB2B88C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24FFE-D141-F3A6-7E9C-36396120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5CAF5-69E3-9E7C-3AB0-40D6713A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2F1C-03BE-43AC-813E-FFEF0736292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4D9CF-9B48-68C4-90CC-E3884201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C6912-DE07-BD29-8F00-BD9F82D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2804-AF3D-42DD-B2A9-6E32C305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E60F-123A-DC23-8C90-FED16131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F494C-E0EE-C29B-223A-4D61AD1B0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BE0F7-404C-76B8-4799-A5CAD9453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0410E-2022-6436-3BF2-0831C4F86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86200-6D27-559D-F98F-9FF4CEF35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E4AA9-59C6-FECB-9568-C5A32540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2F1C-03BE-43AC-813E-FFEF0736292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AA145-3C8E-C60C-E676-9B908730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708E5-3405-720A-24A1-BC0296B1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2804-AF3D-42DD-B2A9-6E32C305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74D5-2DD3-DF50-FDE4-B914BE63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1D351-131B-B99A-CB0F-8C3FE4B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2F1C-03BE-43AC-813E-FFEF0736292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705BD-3C0C-2AC4-3DA5-861BA7BB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A11B6-A41B-53E7-96BE-9EEB1270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2804-AF3D-42DD-B2A9-6E32C305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8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FB2D1-BEC7-4669-F08D-727A93E2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2F1C-03BE-43AC-813E-FFEF0736292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4D938-0E90-6A87-B05D-3595F2C0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166F0-7561-D58D-DE74-D5C3549A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2804-AF3D-42DD-B2A9-6E32C305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2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BE2F-09C4-63D4-3539-815CFB42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04E7-9B3C-F86F-F333-4F80DCD10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0BC5B-56E4-AB02-B996-FD51F97C6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D1C07-1D39-29BF-BB38-F3599BEF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2F1C-03BE-43AC-813E-FFEF0736292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32936-1797-67FF-3CC9-3BD30AB6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1B833-350A-E897-811F-3F08DC5C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2804-AF3D-42DD-B2A9-6E32C305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50B7-E7A9-A563-68F9-13A34048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4C6AD-A362-67C3-1ED6-7482F2CF0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0E25C-F1B2-0432-10B6-B74DC4BB4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5F76D-4FEA-E2FE-C60E-D1BE16A2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2F1C-03BE-43AC-813E-FFEF0736292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208B7-1E2C-9C1F-23C3-BBBE0DCF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44988-50BE-A458-ED9C-D1AB313F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2804-AF3D-42DD-B2A9-6E32C305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0DF58-5E19-90D9-EB2F-5CF77DF2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0BBC6-BB50-FA46-8B21-57F320D16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FDB0-384C-41CB-04DC-4F63013A2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2F1C-03BE-43AC-813E-FFEF0736292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3406-A428-D8F5-FE8B-418C9CEB8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B658-4C14-00E0-E83E-DF55AF09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2804-AF3D-42DD-B2A9-6E32C305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oumilshah.herokuapp.com/" TargetMode="External"/><Relationship Id="rId4" Type="http://schemas.openxmlformats.org/officeDocument/2006/relationships/hyperlink" Target="mailto:Shahsoumil519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to3.amazonaws.com/v1/documentation/api/latest/reference/customizations/dynamodb.html" TargetMode="External"/><Relationship Id="rId2" Type="http://schemas.openxmlformats.org/officeDocument/2006/relationships/hyperlink" Target="https://boto3.amazonaws.com/v1/documentation/api/latest/reference/customizations/dynamodb.html#boto3.dynamodb.types.Binar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blogs/database/choosing-the-right-dynamodb-partition-ke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s://aws.amazon.com/blogs/database/choosing-the-right-dynamodb-partition-key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dynamodb/latest/developerguide/HowItWorks.Partitions.html" TargetMode="External"/><Relationship Id="rId2" Type="http://schemas.openxmlformats.org/officeDocument/2006/relationships/hyperlink" Target="https://aws.amazon.com/blogs/database/choosing-the-right-dynamodb-partition-ke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blogs/database/choosing-the-right-dynamodb-partition-ke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database/choosing-the-right-dynamodb-partition-key/" TargetMode="External"/><Relationship Id="rId2" Type="http://schemas.openxmlformats.org/officeDocument/2006/relationships/hyperlink" Target="https://aws.amazon.com/dynamodb/dax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blogs/database/choosing-the-right-dynamodb-partition-key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database/choosing-the-right-dynamodb-partition-key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database/choosing-the-right-dynamodb-partition-key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database/choosing-the-right-dynamodb-partition-key/" TargetMode="External"/><Relationship Id="rId2" Type="http://schemas.openxmlformats.org/officeDocument/2006/relationships/hyperlink" Target="https://docs.aws.amazon.com/amazondynamodb/latest/developerguide/bp-partition-key-sharding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blogs/database/choosing-the-right-dynamodb-partition-key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event-processing-data-streams-optimizing-sqs-efficient-soumil-shah/" TargetMode="External"/><Relationship Id="rId2" Type="http://schemas.openxmlformats.org/officeDocument/2006/relationships/hyperlink" Target="https://www.linkedin.com/pulse/journey-semantics-search-elastic-80m-vectors-14tb-soumil-sha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m12.safelinks.protection.outlook.com/?url=https%3A%2F%2Fwww.linkedin.com%2Fpulse%2Ffully-automated-data-ingestion-pipeline-ingest-12tb-elastic-shah%2F&amp;data=05%7C01%7C%7Cb532bc60a1ea48dadcc408da94f6ab70%7Cae1483c97d7a4bd2bde797ad29546f55%7C0%7C0%7C637986084399246550%7CUnknown%7CTWFpbGZsb3d8eyJWIjoiMC4wLjAwMDAiLCJQIjoiV2luMzIiLCJBTiI6Ik1haWwiLCJXVCI6Mn0%3D%7C3000%7C%7C%7C&amp;sdata=rytKn%2FsoZTuQQc1uZ7XzzuTG7E06C%2Fuj9vCrgs7jDgM%3D&amp;reserved=0" TargetMode="External"/><Relationship Id="rId4" Type="http://schemas.openxmlformats.org/officeDocument/2006/relationships/hyperlink" Target="https://www.linkedin.com/pulse/serverless-data-enrichment-pipeline-using-step-functions-soumil-shah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m12.safelinks.protection.outlook.com/?url=https%3A%2F%2Fwww.linkedin.com%2Fpulse%2Frobust-architecture-populate-data-from-mongodb-real-time-soumil-shah%2F&amp;data=05%7C01%7C%7Cb532bc60a1ea48dadcc408da94f6ab70%7Cae1483c97d7a4bd2bde797ad29546f55%7C0%7C0%7C637986084399246550%7CUnknown%7CTWFpbGZsb3d8eyJWIjoiMC4wLjAwMDAiLCJQIjoiV2luMzIiLCJBTiI6Ik1haWwiLCJXVCI6Mn0%3D%7C3000%7C%7C%7C&amp;sdata=yxdE0U8SfhMh8BcpyTHFvdVzHaOI0PY%2FkZbRIAZ4DNE%3D&amp;reserved=0" TargetMode="External"/><Relationship Id="rId2" Type="http://schemas.openxmlformats.org/officeDocument/2006/relationships/hyperlink" Target="https://nam12.safelinks.protection.outlook.com/?url=https%3A%2F%2Fwww.linkedin.com%2Fpulse%2Fhow-we-got-50x-faster-speed-querying-data-lake-using-athena-shah%2F&amp;data=05%7C01%7C%7Cb532bc60a1ea48dadcc408da94f6ab70%7Cae1483c97d7a4bd2bde797ad29546f55%7C0%7C0%7C637986084399246550%7CUnknown%7CTWFpbGZsb3d8eyJWIjoiMC4wLjAwMDAiLCJQIjoiV2luMzIiLCJBTiI6Ik1haWwiLCJXVCI6Mn0%3D%7C3000%7C%7C%7C&amp;sdata=WSh9jh7LvYsNncVI%2B6TrbI%2BvcIgnoQRqt5DXjjetwuc%3D&amp;reserved=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m12.safelinks.protection.outlook.com/?url=https%3A%2F%2Fwww.linkedin.com%2Fpulse%2Felastic-search-performance-tuning-optimization-how-we-soumil-shah%2F&amp;data=05%7C01%7C%7Cb532bc60a1ea48dadcc408da94f6ab70%7Cae1483c97d7a4bd2bde797ad29546f55%7C0%7C0%7C637986084399246550%7CUnknown%7CTWFpbGZsb3d8eyJWIjoiMC4wLjAwMDAiLCJQIjoiV2luMzIiLCJBTiI6Ik1haWwiLCJXVCI6Mn0%3D%7C3000%7C%7C%7C&amp;sdata=AHqijfEB7kT1JDGhoSgu2EMRaqNjlUQ0g9yR62NBB2U%3D&amp;reserved=0" TargetMode="External"/><Relationship Id="rId4" Type="http://schemas.openxmlformats.org/officeDocument/2006/relationships/hyperlink" Target="https://nam12.safelinks.protection.outlook.com/?url=https%3A%2F%2Fwww.linkedin.com%2Fpulse%2Fbatch-frameworkan-internal-data-ingestion-framework-process-shah%2F&amp;data=05%7C01%7C%7Cb532bc60a1ea48dadcc408da94f6ab70%7Cae1483c97d7a4bd2bde797ad29546f55%7C0%7C0%7C637986084399246550%7CUnknown%7CTWFpbGZsb3d8eyJWIjoiMC4wLjAwMDAiLCJQIjoiV2luMzIiLCJBTiI6Ik1haWwiLCJXVCI6Mn0%3D%7C3000%7C%7C%7C&amp;sdata=UdwLP20n%2B21bDtsyRLNNi148w8wYQIt1cVkF6SToO18%3D&amp;reserved=0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exdebrie.com/posts/dynamodb-one-to-man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bcogaTFhXs?feature=oembed" TargetMode="External"/><Relationship Id="rId4" Type="http://schemas.openxmlformats.org/officeDocument/2006/relationships/hyperlink" Target="https://www.youtube.com/watch?v=BbcogaTFhXs&amp;feature=emb_titl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li_cEjGbbQ?feature=oembed" TargetMode="External"/><Relationship Id="rId4" Type="http://schemas.openxmlformats.org/officeDocument/2006/relationships/hyperlink" Target="https://www.youtube.com/watch?v=Qli_cEjGbbQ&amp;feature=emb_title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ytpbxb_D6FY?start=12&amp;feature=oembed" TargetMode="External"/><Relationship Id="rId1" Type="http://schemas.openxmlformats.org/officeDocument/2006/relationships/video" Target="https://www.youtube.com/embed/XzkQsMTVpaw?start=2&amp;feature=oembed" TargetMode="External"/><Relationship Id="rId5" Type="http://schemas.openxmlformats.org/officeDocument/2006/relationships/hyperlink" Target="https://www.youtube.com/watch?time_continue=12&amp;v=ytpbxb_D6FY&amp;feature=emb_title" TargetMode="External"/><Relationship Id="rId4" Type="http://schemas.openxmlformats.org/officeDocument/2006/relationships/image" Target="../media/image2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l9ppMQNWsg?start=1915&amp;feature=oembed" TargetMode="External"/><Relationship Id="rId4" Type="http://schemas.openxmlformats.org/officeDocument/2006/relationships/hyperlink" Target="https://www.youtube.com/watch?time_continue=1915&amp;v=ml9ppMQNWsg&amp;feature=emb_title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database/choosing-the-right-dynamodb-partition-key/" TargetMode="External"/><Relationship Id="rId2" Type="http://schemas.openxmlformats.org/officeDocument/2006/relationships/hyperlink" Target="https://boto3.amazonaws.com/v1/documentation/api/latest/reference/customizations/dynamodb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dynamodb/latest/developerguide/GSI.html" TargetMode="External"/><Relationship Id="rId2" Type="http://schemas.openxmlformats.org/officeDocument/2006/relationships/hyperlink" Target="https://docs.aws.amazon.com/amazondynamodb/latest/developerguide/HowItWorks.Partition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imba DynamoDB ODBC and JDBC Drivers | Simba - Magnitude">
            <a:extLst>
              <a:ext uri="{FF2B5EF4-FFF2-40B4-BE49-F238E27FC236}">
                <a16:creationId xmlns:a16="http://schemas.microsoft.com/office/drawing/2014/main" id="{DACD5B27-E2D3-BFEC-AFE5-55B7FBDAE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155575"/>
            <a:ext cx="3648075" cy="1865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umil Shah">
            <a:extLst>
              <a:ext uri="{FF2B5EF4-FFF2-40B4-BE49-F238E27FC236}">
                <a16:creationId xmlns:a16="http://schemas.microsoft.com/office/drawing/2014/main" id="{4DADF6F1-AE52-49D5-170A-7247AB2C3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 bwMode="auto">
          <a:xfrm>
            <a:off x="7773988" y="2095500"/>
            <a:ext cx="3648075" cy="420687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C7DD69-A2D5-4093-96AA-AD3C4FEB5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52289"/>
            <a:ext cx="6151654" cy="3900326"/>
          </a:xfrm>
        </p:spPr>
        <p:txBody>
          <a:bodyPr>
            <a:normAutofit/>
          </a:bodyPr>
          <a:lstStyle/>
          <a:p>
            <a:pPr algn="l"/>
            <a:r>
              <a:rPr lang="en-US" sz="5200" dirty="0"/>
              <a:t>Learn DynamoDB and Become Expert in fun and Easy way 0 to hero with Labs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0184-3466-FF36-219D-7AA369156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24330"/>
            <a:ext cx="6151654" cy="16802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Soumil Shah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C03E92-B70E-30F7-4465-4A783B4C2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62969"/>
              </p:ext>
            </p:extLst>
          </p:nvPr>
        </p:nvGraphicFramePr>
        <p:xfrm>
          <a:off x="-1" y="6376987"/>
          <a:ext cx="12188952" cy="4810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88952">
                  <a:extLst>
                    <a:ext uri="{9D8B030D-6E8A-4147-A177-3AD203B41FA5}">
                      <a16:colId xmlns:a16="http://schemas.microsoft.com/office/drawing/2014/main" val="959299075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Soumil Shah |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Shahsoumil519@gmail.com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|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Youtube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Soumil shah |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http://soumilshah.herokuapp.com/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27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83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549A5-DEFB-21C5-2094-D7B90AF1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Use Cases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BC6F-5967-9C6C-3133-9F92433C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0">
                <a:effectLst/>
                <a:latin typeface="AmazonEmberBold"/>
              </a:rPr>
              <a:t>Deliver seamless retail experiences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AmazonEmber"/>
              </a:rPr>
              <a:t>Use design patterns for deploying shopping carts, workflow engines, inventory tracking, and customer profiles. DynamoDB supports high-traffic, extreme-scaled events and can handle millions of queries per second.</a:t>
            </a:r>
          </a:p>
          <a:p>
            <a:pPr marL="0" indent="0">
              <a:buNone/>
            </a:pPr>
            <a:r>
              <a:rPr lang="en-US" sz="2200" b="1" i="0">
                <a:effectLst/>
                <a:latin typeface="AmazonEmberBold"/>
              </a:rPr>
              <a:t>Scale gaming platforms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AmazonEmber"/>
              </a:rPr>
              <a:t>Focus on driving innovation with no operational overhead. Build out your game platform with player data, session history, and leaderboards for millions of concurrent users.</a:t>
            </a:r>
            <a:endParaRPr lang="en-US" sz="2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F012B-CDC3-5045-0668-710FBAD94F0B}"/>
              </a:ext>
            </a:extLst>
          </p:cNvPr>
          <p:cNvSpPr txBox="1"/>
          <p:nvPr/>
        </p:nvSpPr>
        <p:spPr>
          <a:xfrm>
            <a:off x="0" y="6027003"/>
            <a:ext cx="11978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amazon. “Amazon.” Accessed September 18, 2022. https://aws.amazon.com/dynamodb/?trk=94bf4df1-96e1-4046-a020-b07a2be0d712&amp;sc_channel=ps&amp;s_kwcid=AL!4422!3!610000101513!e!!g!!dynamodb&amp;ef_id=CjwKCAjwg5uZBhATEiwAhhRLHqPtUNDSySSNQD6ctcznaNsCjLMv1cPeLrdQ8vwNU2KHoIIgtJoUThoCEWkQAvD_BwE:G:s&amp;s_kwcid=AL!4422!3!610000101513!e!!g!!dynamodb.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2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F225-CC18-6760-8612-8BA8BC3D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5A893-493D-20D4-9120-7440F87BC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0952"/>
            <a:ext cx="10515600" cy="29206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EC8013-87F2-23ED-BAC8-9CBA4C695288}"/>
              </a:ext>
            </a:extLst>
          </p:cNvPr>
          <p:cNvSpPr txBox="1"/>
          <p:nvPr/>
        </p:nvSpPr>
        <p:spPr>
          <a:xfrm>
            <a:off x="0" y="6027003"/>
            <a:ext cx="11978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amazon. “Amazon.” Accessed September 18, 2022. https://aws.amazon.com/dynamodb/?trk=94bf4df1-96e1-4046-a020-b07a2be0d712&amp;sc_channel=ps&amp;s_kwcid=AL!4422!3!610000101513!e!!g!!dynamodb&amp;ef_id=CjwKCAjwg5uZBhATEiwAhhRLHqPtUNDSySSNQD6ctcznaNsCjLMv1cPeLrdQ8vwNU2KHoIIgtJoUThoCEWkQAvD_BwE:G:s&amp;s_kwcid=AL!4422!3!610000101513!e!!g!!dynamodb.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4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D2308-C643-E388-614D-AB07F14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1 Data Types in DynamoDB 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536C-7DA4-3AF1-E8EB-BF286ABE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DynamoDB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EEA04A-6EBE-C6BA-E098-6A66FDC5D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513659"/>
              </p:ext>
            </p:extLst>
          </p:nvPr>
        </p:nvGraphicFramePr>
        <p:xfrm>
          <a:off x="1065320" y="1376040"/>
          <a:ext cx="10515600" cy="4944868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436684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9330647"/>
                    </a:ext>
                  </a:extLst>
                </a:gridCol>
              </a:tblGrid>
              <a:tr h="361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Python Type</a:t>
                      </a:r>
                    </a:p>
                  </a:txBody>
                  <a:tcPr marL="48891" marR="48891" marT="48891" marB="48891" anchor="b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6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DynamoDB Type</a:t>
                      </a:r>
                    </a:p>
                  </a:txBody>
                  <a:tcPr marL="48891" marR="48891" marT="48891" marB="48891" anchor="b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69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24966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String (S)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7451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integer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Number (N)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434026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decimal.Decimal</a:t>
                      </a:r>
                      <a:endParaRPr lang="en-US" sz="1400" dirty="0">
                        <a:effectLst/>
                      </a:endParaRP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Number (N)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79349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428BCA"/>
                          </a:solidFill>
                          <a:effectLst/>
                          <a:hlinkClick r:id="rId2" tooltip="boto3.dynamodb.types.Binary"/>
                        </a:rPr>
                        <a:t>boto3.dynamodb.types.Binary</a:t>
                      </a:r>
                      <a:endParaRPr lang="en-US" sz="1400">
                        <a:effectLst/>
                      </a:endParaRP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Binary (B)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347168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boolean</a:t>
                      </a:r>
                      <a:endParaRPr lang="en-US" sz="1400" dirty="0">
                        <a:effectLst/>
                      </a:endParaRP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Boolean (BOOL)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6472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None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Null (NULL)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68056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string set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String Set (SS)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61461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integer set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Number Set (NS)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790391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decimal.Decimal</a:t>
                      </a:r>
                      <a:r>
                        <a:rPr lang="en-US" sz="1400" dirty="0">
                          <a:effectLst/>
                        </a:rPr>
                        <a:t> set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Number Set (NS)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03951"/>
                  </a:ext>
                </a:extLst>
              </a:tr>
              <a:tr h="611164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>
                          <a:solidFill>
                            <a:srgbClr val="428BCA"/>
                          </a:solidFill>
                          <a:effectLst/>
                          <a:hlinkClick r:id="rId2" tooltip="boto3.dynamodb.types.Binary"/>
                        </a:rPr>
                        <a:t>boto3.dynamodb.types.Binary</a:t>
                      </a:r>
                      <a:r>
                        <a:rPr lang="en-US" sz="1400" dirty="0">
                          <a:effectLst/>
                        </a:rPr>
                        <a:t> set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Binary Set (BS)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3056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list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List (L)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586315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dict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Map (M)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8773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1A5DD1-44BF-3845-F3C9-F30313EDEA58}"/>
              </a:ext>
            </a:extLst>
          </p:cNvPr>
          <p:cNvSpPr txBox="1"/>
          <p:nvPr/>
        </p:nvSpPr>
        <p:spPr>
          <a:xfrm>
            <a:off x="248576" y="6492875"/>
            <a:ext cx="11943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boto3. “Valid DynamoDB Types¶.” Accessed September 18, 2022. </a:t>
            </a:r>
            <a:r>
              <a:rPr lang="en-US" sz="12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https://boto3.amazonaws.com/v1/documentation/api/latest/reference/customizations/dynamodb.html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18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F1446-1F01-9973-810F-1930DC8D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Keys in DynamoDB 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CF94-21CD-5E4E-459C-1848304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2B77-27B0-F040-C959-1D3B28FA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partition key?</a:t>
            </a:r>
          </a:p>
          <a:p>
            <a:pPr marL="0" indent="0">
              <a:buNone/>
            </a:pPr>
            <a:r>
              <a:rPr lang="en-US" dirty="0"/>
              <a:t>DynamoDB supports two types of primary keys:</a:t>
            </a:r>
          </a:p>
          <a:p>
            <a:endParaRPr lang="en-US" dirty="0"/>
          </a:p>
          <a:p>
            <a:r>
              <a:rPr lang="en-US" b="1" dirty="0"/>
              <a:t>Partition key: </a:t>
            </a:r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simple primary key, </a:t>
            </a:r>
            <a:r>
              <a:rPr lang="en-US" dirty="0"/>
              <a:t>composed of one attribute known as the partition key. Attributes in DynamoDB are similar in many ways to fields or columns in other database systems.</a:t>
            </a:r>
          </a:p>
          <a:p>
            <a:r>
              <a:rPr lang="en-US" b="1" dirty="0"/>
              <a:t>Partition key and sort key</a:t>
            </a:r>
            <a:r>
              <a:rPr lang="en-US" dirty="0"/>
              <a:t>: Referred to as </a:t>
            </a:r>
            <a:r>
              <a:rPr lang="en-US" dirty="0">
                <a:highlight>
                  <a:srgbClr val="FFFF00"/>
                </a:highlight>
              </a:rPr>
              <a:t>a composite primary key</a:t>
            </a:r>
            <a:r>
              <a:rPr lang="en-US" dirty="0"/>
              <a:t>, this type of key is composed of </a:t>
            </a:r>
            <a:r>
              <a:rPr lang="en-US" dirty="0">
                <a:highlight>
                  <a:srgbClr val="FFFF00"/>
                </a:highlight>
              </a:rPr>
              <a:t>two attributes</a:t>
            </a:r>
            <a:r>
              <a:rPr lang="en-US" dirty="0"/>
              <a:t>. The first attribute is the </a:t>
            </a:r>
            <a:r>
              <a:rPr lang="en-US" dirty="0">
                <a:highlight>
                  <a:srgbClr val="FFFF00"/>
                </a:highlight>
              </a:rPr>
              <a:t>partition key, </a:t>
            </a:r>
            <a:r>
              <a:rPr lang="en-US" dirty="0"/>
              <a:t>and the second attribute is the sort key. All data under a </a:t>
            </a:r>
            <a:r>
              <a:rPr lang="en-US" u="sng" dirty="0">
                <a:solidFill>
                  <a:srgbClr val="FF0000"/>
                </a:solidFill>
              </a:rPr>
              <a:t>partition key is sorted by the sort key </a:t>
            </a:r>
            <a:r>
              <a:rPr lang="en-US" dirty="0"/>
              <a:t>value.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95061-7D1F-674E-FA2B-3080B932D6FA}"/>
              </a:ext>
            </a:extLst>
          </p:cNvPr>
          <p:cNvSpPr txBox="1"/>
          <p:nvPr/>
        </p:nvSpPr>
        <p:spPr>
          <a:xfrm>
            <a:off x="733148" y="6446591"/>
            <a:ext cx="11813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“Choosing the Right DynamoDB Partition Key.” Accessed September 18, 2022. </a:t>
            </a:r>
            <a:r>
              <a:rPr lang="en-US" sz="1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https://aws.amazon.com/blogs/database/choosing-the-right-dynamodb-partition-key/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48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CF94-21CD-5E4E-459C-1848304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in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2B77-27B0-F040-C959-1D3B28FA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0647" cy="435133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DynamoDB stores data as groups of attributes, known as </a:t>
            </a: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items.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Items are similar to rows or records in other database systems.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DynamoDB stores and retrieves each item based on the primary key value, which must be unique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95061-7D1F-674E-FA2B-3080B932D6FA}"/>
              </a:ext>
            </a:extLst>
          </p:cNvPr>
          <p:cNvSpPr txBox="1"/>
          <p:nvPr/>
        </p:nvSpPr>
        <p:spPr>
          <a:xfrm>
            <a:off x="733148" y="6446591"/>
            <a:ext cx="11813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“Choosing the Right DynamoDB Partition Key.” Accessed September 18, 2022. </a:t>
            </a:r>
            <a:r>
              <a:rPr lang="en-US" sz="1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https://aws.amazon.com/blogs/database/choosing-the-right-dynamodb-partition-key/</a:t>
            </a:r>
            <a:r>
              <a:rPr lang="en-US" sz="120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8FE22A-D6C2-B83C-4F83-062487E1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69" y="1690688"/>
            <a:ext cx="6262242" cy="380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8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CF94-21CD-5E4E-459C-1848304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2B77-27B0-F040-C959-1D3B28FA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064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Items are distributed across 10-GB storage units, called partitions (physical storage internal to DynamoDB).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DynamoDB uses the partition key’s value as an input to an internal hash function.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The output from the hash function determines the partition in which the item is stored. Each item’s location is determined by the hash value of its partition key.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95061-7D1F-674E-FA2B-3080B932D6FA}"/>
              </a:ext>
            </a:extLst>
          </p:cNvPr>
          <p:cNvSpPr txBox="1"/>
          <p:nvPr/>
        </p:nvSpPr>
        <p:spPr>
          <a:xfrm>
            <a:off x="733148" y="6446591"/>
            <a:ext cx="11813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“Choosing the Right DynamoDB Partition Key.” Accessed September 18, 2022. </a:t>
            </a:r>
            <a:r>
              <a:rPr lang="en-US" sz="1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https://aws.amazon.com/blogs/database/choosing-the-right-dynamodb-partition-key/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17DEC-3F5F-DF01-2EC4-34D8497A7824}"/>
              </a:ext>
            </a:extLst>
          </p:cNvPr>
          <p:cNvSpPr txBox="1"/>
          <p:nvPr/>
        </p:nvSpPr>
        <p:spPr>
          <a:xfrm>
            <a:off x="5601810" y="5721784"/>
            <a:ext cx="6483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amazon. “Partitions and Data Distribution.” Accessed September 18, 2022. </a:t>
            </a:r>
            <a:r>
              <a:rPr lang="en-US" sz="1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https://docs.aws.amazon.com/amazondynamodb/latest/developerguide/HowItWorks.Partitions.html</a:t>
            </a:r>
            <a:r>
              <a:rPr lang="en-US" sz="10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050" name="Picture 2" descr="DynamoDB time complexity with lots of partitions">
            <a:extLst>
              <a:ext uri="{FF2B5EF4-FFF2-40B4-BE49-F238E27FC236}">
                <a16:creationId xmlns:a16="http://schemas.microsoft.com/office/drawing/2014/main" id="{A87A37BB-0CF0-0397-F9C4-8C7516545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05" y="1335962"/>
            <a:ext cx="6780463" cy="401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7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31E9-CD05-DCBB-CEF5-74459A6A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Key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19FC74-7250-DFF5-E67C-2432217B1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49" y="1747838"/>
            <a:ext cx="4960699" cy="450972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63FE2DA-0BE4-D453-803F-28CD3CEDBE19}"/>
              </a:ext>
            </a:extLst>
          </p:cNvPr>
          <p:cNvSpPr/>
          <p:nvPr/>
        </p:nvSpPr>
        <p:spPr>
          <a:xfrm>
            <a:off x="2476500" y="2952750"/>
            <a:ext cx="1190625" cy="82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BB556-8A34-E69A-1101-ADB9DFB06922}"/>
              </a:ext>
            </a:extLst>
          </p:cNvPr>
          <p:cNvSpPr txBox="1"/>
          <p:nvPr/>
        </p:nvSpPr>
        <p:spPr>
          <a:xfrm>
            <a:off x="699247" y="3244334"/>
            <a:ext cx="9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B703FE4-83FC-3EBC-1567-855583773525}"/>
              </a:ext>
            </a:extLst>
          </p:cNvPr>
          <p:cNvSpPr/>
          <p:nvPr/>
        </p:nvSpPr>
        <p:spPr>
          <a:xfrm>
            <a:off x="2476500" y="5193927"/>
            <a:ext cx="1190625" cy="82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A89FB-8A4F-4EA3-D053-BD735A33E7FA}"/>
              </a:ext>
            </a:extLst>
          </p:cNvPr>
          <p:cNvSpPr txBox="1"/>
          <p:nvPr/>
        </p:nvSpPr>
        <p:spPr>
          <a:xfrm>
            <a:off x="674425" y="5423598"/>
            <a:ext cx="9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64F60E-8F5C-879C-CB85-FDB150171D73}"/>
              </a:ext>
            </a:extLst>
          </p:cNvPr>
          <p:cNvSpPr/>
          <p:nvPr/>
        </p:nvSpPr>
        <p:spPr>
          <a:xfrm>
            <a:off x="3799840" y="2329934"/>
            <a:ext cx="6085840" cy="8973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98D311-82B3-1B1A-9C40-02777A64D2A4}"/>
              </a:ext>
            </a:extLst>
          </p:cNvPr>
          <p:cNvSpPr txBox="1"/>
          <p:nvPr/>
        </p:nvSpPr>
        <p:spPr>
          <a:xfrm>
            <a:off x="10114357" y="2593955"/>
            <a:ext cx="15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Composite Key</a:t>
            </a:r>
          </a:p>
        </p:txBody>
      </p:sp>
    </p:spTree>
    <p:extLst>
      <p:ext uri="{BB962C8B-B14F-4D97-AF65-F5344CB8AC3E}">
        <p14:creationId xmlns:p14="http://schemas.microsoft.com/office/powerpoint/2010/main" val="328153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41B9A-EFBF-EB78-4F08-C6B9031A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dirty="0"/>
              <a:t>How to Query Composite Key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9740-916D-A16A-0852-D020B0E3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Use Operator like = , &lt;=, &gt;= , begin With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C1048-E771-93BC-B3B9-34FB1920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04589"/>
            <a:ext cx="6903720" cy="38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0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E5CFD-0957-1D78-9EAD-FECAC6E5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About Myself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E662-D2F1-2073-9DAF-235C218B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Soumil N Shah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Bachelor in Electronic Engineering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Master in Electrical Engineering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Masters in Computer Engineering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earned a Bachelor of Science in Electronic Engineering and a double master’s in Electrical and Computer Engineering. I have extensive expertise in developing scalable and high-performance software applications in Python. I have a YouTube channel where I teach people about Data Science, Machine learning, Elastic search, and AWS. I work as data collection and processing Team Lead at Jobtarget where I spent most of my time developing Ingestion Framework and creating microservices and scalable architecture on AWS. I have worked with a massive amount of data which includes creating data lakes (1.2T) optimizing data lakes query by creating a partition and using the right file format and compression. I have also developed and worked on a streaming application for ingesting real-time streams data via kinesis and firehose to elastic search</a:t>
            </a:r>
          </a:p>
        </p:txBody>
      </p:sp>
    </p:spTree>
    <p:extLst>
      <p:ext uri="{BB962C8B-B14F-4D97-AF65-F5344CB8AC3E}">
        <p14:creationId xmlns:p14="http://schemas.microsoft.com/office/powerpoint/2010/main" val="241143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03460-DDB1-BF4B-BF6E-A8615B2B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Item Size</a:t>
            </a:r>
          </a:p>
        </p:txBody>
      </p:sp>
      <p:sp>
        <p:nvSpPr>
          <p:cNvPr id="1127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C46-EE8D-A12F-D7C5-89131104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b="0" i="0" dirty="0">
                <a:effectLst/>
                <a:latin typeface="Roboto" panose="02000000000000000000" pitchFamily="2" charset="0"/>
              </a:rPr>
              <a:t>Item size. The maximum item size in DynamoDB is </a:t>
            </a:r>
            <a:r>
              <a:rPr lang="en-US" sz="2200" b="1" i="0" dirty="0">
                <a:effectLst/>
                <a:latin typeface="Roboto" panose="02000000000000000000" pitchFamily="2" charset="0"/>
              </a:rPr>
              <a:t>400 KB</a:t>
            </a:r>
            <a:r>
              <a:rPr lang="en-US" sz="2200" b="0" i="0" dirty="0">
                <a:effectLst/>
                <a:latin typeface="Roboto" panose="02000000000000000000" pitchFamily="2" charset="0"/>
              </a:rPr>
              <a:t>, which includes both attribute name binary length (UTF-8 length) and attribute value lengths (again binary length). The attribute name counts towards the size limit.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1266" name="Picture 2" descr="326,585 Stop Stock Photos, Pictures &amp; Royalty-Free Images - iStock">
            <a:extLst>
              <a:ext uri="{FF2B5EF4-FFF2-40B4-BE49-F238E27FC236}">
                <a16:creationId xmlns:a16="http://schemas.microsoft.com/office/drawing/2014/main" id="{D6CC30E4-353A-DD70-573C-306DF982E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7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2F89F-C41F-8889-FEA6-1BDE09C8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Recommendations for partition keys</a:t>
            </a:r>
            <a:br>
              <a:rPr lang="en-US" sz="6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7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E47E-747A-1FA5-7EBE-DDB52493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Recommendations for partition keys</a:t>
            </a:r>
            <a:b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8F5C-1568-C68F-A830-FBA286DE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 high-cardinality attributes</a:t>
            </a:r>
            <a:r>
              <a:rPr lang="en-US" dirty="0"/>
              <a:t>. These are attributes that have distinct values for each item, like </a:t>
            </a:r>
            <a:r>
              <a:rPr lang="en-US" dirty="0" err="1"/>
              <a:t>emailid</a:t>
            </a:r>
            <a:r>
              <a:rPr lang="en-US" dirty="0"/>
              <a:t>, </a:t>
            </a:r>
            <a:r>
              <a:rPr lang="en-US" dirty="0" err="1"/>
              <a:t>employee_no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sessionid</a:t>
            </a:r>
            <a:r>
              <a:rPr lang="en-US" dirty="0"/>
              <a:t>, </a:t>
            </a:r>
            <a:r>
              <a:rPr lang="en-US" dirty="0" err="1"/>
              <a:t>orderid</a:t>
            </a:r>
            <a:r>
              <a:rPr lang="en-US" dirty="0"/>
              <a:t>, and so 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C29C8-5D2E-5F03-3534-94357D045A8D}"/>
              </a:ext>
            </a:extLst>
          </p:cNvPr>
          <p:cNvSpPr txBox="1"/>
          <p:nvPr/>
        </p:nvSpPr>
        <p:spPr>
          <a:xfrm>
            <a:off x="733148" y="6446591"/>
            <a:ext cx="11813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“Choosing the Right DynamoDB Partition Key.” Accessed September 18, 2022. </a:t>
            </a:r>
            <a:r>
              <a:rPr lang="en-US" sz="1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https://aws.amazon.com/blogs/database/choosing-the-right-dynamodb-partition-key/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69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E47E-747A-1FA5-7EBE-DDB52493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Recommendations for partition keys</a:t>
            </a:r>
            <a:b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8F5C-1568-C68F-A830-FBA286DE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mazonEmberBold"/>
              </a:rPr>
              <a:t>Cache the popular items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when there is a high volume of read traffic using </a:t>
            </a:r>
            <a:r>
              <a:rPr lang="en-US" b="0" i="0" u="none" strike="noStrike" dirty="0">
                <a:solidFill>
                  <a:srgbClr val="0972D3"/>
                </a:solidFill>
                <a:effectLst/>
                <a:latin typeface="AmazonEmber"/>
                <a:hlinkClick r:id="rId2"/>
              </a:rPr>
              <a:t>Amazon DynamoDB Accelerator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 (DAX). The cache acts as a low-pass filter, preventing reads of unusually popular items from swamping partitions.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C29C8-5D2E-5F03-3534-94357D045A8D}"/>
              </a:ext>
            </a:extLst>
          </p:cNvPr>
          <p:cNvSpPr txBox="1"/>
          <p:nvPr/>
        </p:nvSpPr>
        <p:spPr>
          <a:xfrm>
            <a:off x="733148" y="6446591"/>
            <a:ext cx="11813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“Choosing the Right DynamoDB Partition Key.” Accessed September 18, 2022. </a:t>
            </a:r>
            <a:r>
              <a:rPr lang="en-US" sz="120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https://aws.amazon.com/blogs/database/choosing-the-right-dynamodb-partition-key/</a:t>
            </a:r>
            <a:r>
              <a:rPr lang="en-US" sz="120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90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E47E-747A-1FA5-7EBE-DDB52493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Recommendations for partition keys</a:t>
            </a:r>
            <a:b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8F5C-1568-C68F-A830-FBA286DE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mazonEmberBold"/>
              </a:rPr>
              <a:t>Add random numbers or digits from a predetermined range for write-heavy use cases</a:t>
            </a:r>
            <a:endParaRPr lang="en-US" b="1" dirty="0">
              <a:solidFill>
                <a:srgbClr val="333333"/>
              </a:solidFill>
              <a:highlight>
                <a:srgbClr val="FFFF00"/>
              </a:highlight>
              <a:latin typeface="AmazonEmbe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Suppose that you expect a large volume of writes for a partition key (for example, greater than 1000 1 K writes per second use an additional prefix or suffix (a fixed number from predetermined range, say 0–9) and add it to the partition key.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suffix range: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((Number of writes per second * CEILING(item size in KB, 1) ) /1000)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C29C8-5D2E-5F03-3534-94357D045A8D}"/>
              </a:ext>
            </a:extLst>
          </p:cNvPr>
          <p:cNvSpPr txBox="1"/>
          <p:nvPr/>
        </p:nvSpPr>
        <p:spPr>
          <a:xfrm>
            <a:off x="733148" y="6446591"/>
            <a:ext cx="11813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“Choosing the Right DynamoDB Partition Key.” Accessed September 18, 2022. </a:t>
            </a:r>
            <a:r>
              <a:rPr lang="en-US" sz="1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https://aws.amazon.com/blogs/database/choosing-the-right-dynamodb-partition-key/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395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66388-0AB7-B161-E479-55F5C8A7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AmazonEmber"/>
              </a:rPr>
              <a:t>Recommendations for partition keys</a:t>
            </a:r>
            <a:br>
              <a:rPr lang="en-US" b="1" i="0">
                <a:effectLst/>
                <a:latin typeface="AmazonEmber"/>
              </a:rPr>
            </a:br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C980-E671-9529-17F3-9BCEE70C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 example, assume that a single </a:t>
            </a:r>
            <a:r>
              <a:rPr lang="en-US" sz="2000" dirty="0" err="1"/>
              <a:t>InvoiceNumber</a:t>
            </a:r>
            <a:r>
              <a:rPr lang="en-US" sz="2000" dirty="0"/>
              <a:t> contains up </a:t>
            </a:r>
            <a:r>
              <a:rPr lang="en-US" sz="2000" dirty="0">
                <a:highlight>
                  <a:srgbClr val="FFFF00"/>
                </a:highlight>
              </a:rPr>
              <a:t>to 50,000 1K items </a:t>
            </a:r>
            <a:r>
              <a:rPr lang="en-US" sz="2000" dirty="0"/>
              <a:t>and that you </a:t>
            </a:r>
            <a:r>
              <a:rPr lang="en-US" sz="2000" dirty="0">
                <a:highlight>
                  <a:srgbClr val="FFFF00"/>
                </a:highlight>
              </a:rPr>
              <a:t>expect 5000 writes per second</a:t>
            </a:r>
            <a:r>
              <a:rPr lang="en-US" sz="2000" dirty="0"/>
              <a:t>. I</a:t>
            </a:r>
          </a:p>
          <a:p>
            <a:r>
              <a:rPr lang="en-US" sz="2000" dirty="0"/>
              <a:t>n this case, you can use the following formula to estimate the suffix range: ((Number of writes per second * CEILING(item size in KB, 1) ) /1000). </a:t>
            </a:r>
          </a:p>
          <a:p>
            <a:r>
              <a:rPr lang="en-US" sz="2000" dirty="0"/>
              <a:t>Using this formula requires a minimum of five partitions to distribute writes, and hence you might want to set the range as 0-4.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156CF-7756-EA82-3964-A2BCF859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47370"/>
            <a:ext cx="5150277" cy="25880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5E618-8D96-2FDE-5FD0-6BA7303FBA46}"/>
              </a:ext>
            </a:extLst>
          </p:cNvPr>
          <p:cNvSpPr txBox="1"/>
          <p:nvPr/>
        </p:nvSpPr>
        <p:spPr>
          <a:xfrm>
            <a:off x="733148" y="6446591"/>
            <a:ext cx="11813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“Choosing the Right DynamoDB Partition Key.” Accessed September 18, 2022. </a:t>
            </a:r>
            <a:r>
              <a:rPr lang="en-US" sz="120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https://aws.amazon.com/blogs/database/choosing-the-right-dynamodb-partition-key/</a:t>
            </a:r>
            <a:r>
              <a:rPr lang="en-US" sz="120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51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66388-0AB7-B161-E479-55F5C8A7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AmazonEmber"/>
              </a:rPr>
              <a:t>Recommendations for partition keys</a:t>
            </a:r>
            <a:br>
              <a:rPr lang="en-US" b="1" i="0" dirty="0">
                <a:effectLst/>
                <a:latin typeface="AmazonEmber"/>
              </a:rPr>
            </a:br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C980-E671-9529-17F3-9BCEE70C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203079"/>
            <a:ext cx="4530898" cy="4035880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combination gives us a good spread through the partitions. You can use the sort key to filter for a specific client (for example, where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=InvoiceNumber#121212#1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Client#txId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begins with Client#1).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we have a random number appended to our partition key (0–4), we need to query the table 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five times for a given 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partition key could be </a:t>
            </a:r>
            <a:r>
              <a:rPr lang="en-U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InvoiceNumber#121212#[0-4],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need to query where partition key is </a:t>
            </a:r>
            <a:r>
              <a:rPr lang="en-U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InvoiceNumber#121212#0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Client#txId</a:t>
            </a:r>
            <a:r>
              <a:rPr lang="en-U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begins_with</a:t>
            </a:r>
            <a:r>
              <a:rPr lang="en-U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Client#1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need to repeat this for 121212#1, on up to 121212#4 and then merge the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156CF-7756-EA82-3964-A2BCF859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47370"/>
            <a:ext cx="5150277" cy="25880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5E618-8D96-2FDE-5FD0-6BA7303FBA46}"/>
              </a:ext>
            </a:extLst>
          </p:cNvPr>
          <p:cNvSpPr txBox="1"/>
          <p:nvPr/>
        </p:nvSpPr>
        <p:spPr>
          <a:xfrm>
            <a:off x="733148" y="6446591"/>
            <a:ext cx="11813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“Choosing the Right DynamoDB Partition Key.” Accessed September 18, 2022. </a:t>
            </a:r>
            <a:r>
              <a:rPr lang="en-US" sz="120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https://aws.amazon.com/blogs/database/choosing-the-right-dynamodb-partition-key/</a:t>
            </a:r>
            <a:r>
              <a:rPr lang="en-US" sz="120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91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3D2F-2970-C51C-6B9A-CFFB69F6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mazonEmber"/>
              </a:rPr>
              <a:t>Recommendations for partition keys</a:t>
            </a:r>
            <a:br>
              <a:rPr lang="en-US" b="1" i="0" dirty="0">
                <a:effectLst/>
                <a:latin typeface="AmazonEmb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25E2-7959-D3EB-C9BE-5D4FF668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mazonEmber"/>
              </a:rPr>
              <a:t>Note: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  <a:t>Note: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 After the suffix range is decided, there is no easy way to further spread the data because suffix modifications also require application-level changes.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As mentioned in the </a:t>
            </a:r>
            <a:r>
              <a:rPr lang="en-US" b="0" i="0" u="none" strike="noStrike" dirty="0">
                <a:solidFill>
                  <a:srgbClr val="0972D3"/>
                </a:solidFill>
                <a:effectLst/>
                <a:latin typeface="AmazonEmber"/>
                <a:hlinkClick r:id="rId2"/>
              </a:rPr>
              <a:t>DynamoDB documentation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a randomizing strategy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AmazonEmber"/>
              </a:rPr>
              <a:t>can greatly improve write throughput. But it’s difficult to read a specific item because you don’t know which suffix value was used when writing the item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 To make it easier to read individual items, consider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sharding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by using calculated suffixes, as explained in </a:t>
            </a:r>
            <a:r>
              <a:rPr lang="en-US" b="0" i="0" u="sng" dirty="0">
                <a:solidFill>
                  <a:srgbClr val="033160"/>
                </a:solidFill>
                <a:effectLst/>
                <a:latin typeface="AmazonEmber"/>
                <a:hlinkClick r:id="rId2"/>
              </a:rPr>
              <a:t>Using Write </a:t>
            </a:r>
            <a:r>
              <a:rPr lang="en-US" b="0" i="0" u="sng" dirty="0" err="1">
                <a:solidFill>
                  <a:srgbClr val="033160"/>
                </a:solidFill>
                <a:effectLst/>
                <a:latin typeface="AmazonEmber"/>
                <a:hlinkClick r:id="rId2"/>
              </a:rPr>
              <a:t>Sharding</a:t>
            </a:r>
            <a:r>
              <a:rPr lang="en-US" b="0" i="0" u="sng" dirty="0">
                <a:solidFill>
                  <a:srgbClr val="033160"/>
                </a:solidFill>
                <a:effectLst/>
                <a:latin typeface="AmazonEmber"/>
                <a:hlinkClick r:id="rId2"/>
              </a:rPr>
              <a:t> to Distribute Workloads Evenly</a:t>
            </a:r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9DF6-A479-0635-40AD-D23F69CCFB8C}"/>
              </a:ext>
            </a:extLst>
          </p:cNvPr>
          <p:cNvSpPr txBox="1"/>
          <p:nvPr/>
        </p:nvSpPr>
        <p:spPr>
          <a:xfrm>
            <a:off x="733148" y="6446591"/>
            <a:ext cx="11813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“Choosing the Right DynamoDB Partition Key.” Accessed September 18, 2022. </a:t>
            </a:r>
            <a:r>
              <a:rPr lang="en-US" sz="12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https://aws.amazon.com/blogs/database/choosing-the-right-dynamodb-partition-key/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223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2D955-07DB-F921-3D8F-9FE7A27C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0" i="0" dirty="0">
                <a:effectLst/>
                <a:latin typeface="Amazon Ember"/>
              </a:rPr>
              <a:t>Using write </a:t>
            </a:r>
            <a:r>
              <a:rPr lang="en-US" sz="3800" b="0" i="0" dirty="0" err="1">
                <a:effectLst/>
                <a:latin typeface="Amazon Ember"/>
              </a:rPr>
              <a:t>sharding</a:t>
            </a:r>
            <a:r>
              <a:rPr lang="en-US" sz="3800" b="0" i="0" dirty="0">
                <a:effectLst/>
                <a:latin typeface="Amazon Ember"/>
              </a:rPr>
              <a:t> to distribute workloads evenly</a:t>
            </a:r>
            <a:br>
              <a:rPr lang="en-US" sz="3800" b="0" i="0" dirty="0">
                <a:effectLst/>
                <a:latin typeface="Amazon Ember"/>
              </a:rPr>
            </a:br>
            <a:endParaRPr lang="en-US" sz="3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0226-C431-C02C-B30B-AF9D78B5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highlight>
                  <a:srgbClr val="C0C0C0"/>
                </a:highlight>
                <a:latin typeface="Amazon Ember"/>
              </a:rPr>
              <a:t>A randomizing strategy can greatly improve write throughput. But it's difficult to read a specific item</a:t>
            </a:r>
            <a:r>
              <a:rPr lang="en-US" sz="2200" b="0" i="0" dirty="0">
                <a:effectLst/>
                <a:latin typeface="Amazon Ember"/>
              </a:rPr>
              <a:t> because you don't know which suffix value was used when writing the item. To make it easier to read individual items, you can use a different strategy. Instead of using a random number to distribute the items among partitions, </a:t>
            </a:r>
            <a:r>
              <a:rPr lang="en-US" sz="2200" b="0" i="0" dirty="0">
                <a:effectLst/>
                <a:highlight>
                  <a:srgbClr val="C0C0C0"/>
                </a:highlight>
                <a:latin typeface="Amazon Ember"/>
              </a:rPr>
              <a:t>use a number that you can calculate based upon something that you want to query on.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D16FC-1BCE-9D77-B790-D3E8BBC682FD}"/>
              </a:ext>
            </a:extLst>
          </p:cNvPr>
          <p:cNvSpPr txBox="1"/>
          <p:nvPr/>
        </p:nvSpPr>
        <p:spPr>
          <a:xfrm>
            <a:off x="733148" y="6446591"/>
            <a:ext cx="11813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“Choosing the Right DynamoDB Partition Key.” Accessed September 18, 2022. </a:t>
            </a:r>
            <a:r>
              <a:rPr lang="en-US" sz="1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https://aws.amazon.com/blogs/database/choosing-the-right-dynamodb-partition-key/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437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7E7A-3AC4-EC38-7AB5-7083B938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Consistency Model</a:t>
            </a:r>
            <a:br>
              <a:rPr lang="en-US" sz="6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A767-1C00-78C3-E0D6-C4502808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83A1-4047-502C-69DB-84F01212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Journey for Semantics Search with Elastic Search (80M) vectors Search (1.4TB)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Article Link: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https://www.linkedin.com/pulse/journey-semantics-search-elastic-80m-vectors-14tb-soumil-shah/</a:t>
            </a:r>
            <a:endParaRPr lang="en-US" sz="12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2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Event processing of data streams optimizing SQS processing and efficient end-user querying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https://www.linkedin.com/pulse/event-processing-data-streams-optimizing-sqs-efficient-soumil-shah/</a:t>
            </a:r>
            <a:endParaRPr lang="en-US" sz="12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Serverless Data Enrichment Pipeline using Step Functions for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Sourcer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Product (1000 Request/Second)</a:t>
            </a: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Link: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https://www.linkedin.com/pulse/serverless-data-enrichment-pipeline-using-step-functions-soumil-shah/</a:t>
            </a:r>
            <a:endParaRPr lang="en-US" sz="12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Fully Automated Data Ingestion Pipeline (Ingest 1.2TB) To Elastic Search using AWS Step function and Lambda and Firehose</a:t>
            </a: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Link: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https://www.linkedin.com/pulse/fully-automated-data-ingestion-pipeline-ingest-12tb-elastic-shah/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23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553A6-FA98-F69B-D1A0-EF79998B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 kern="1200">
                <a:effectLst/>
                <a:latin typeface="+mj-lt"/>
                <a:ea typeface="+mj-ea"/>
                <a:cs typeface="+mj-cs"/>
              </a:rPr>
              <a:t>Consistency Model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219D-DCDB-6842-261A-AB3A5972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Amazon DynamoDB lets you specify the desired consistency characteristics for each read request within an application. You can specify whether a read is </a:t>
            </a:r>
            <a:r>
              <a:rPr lang="en-US" sz="2200" b="1" dirty="0"/>
              <a:t>eventually consistent </a:t>
            </a:r>
            <a:r>
              <a:rPr lang="en-US" sz="2200" dirty="0"/>
              <a:t>or </a:t>
            </a:r>
            <a:r>
              <a:rPr lang="en-US" sz="2200" b="1" dirty="0"/>
              <a:t>strongly consistent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 marL="0" indent="0">
              <a:buNone/>
            </a:pP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16038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5447D-9BC4-F9C8-7EB3-349B5E14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Eventually consistent</a:t>
            </a:r>
            <a:endParaRPr lang="en-US" sz="48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1008-777B-4C7D-C980-38A4032E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highlight>
                  <a:srgbClr val="FFFF00"/>
                </a:highlight>
                <a:latin typeface="Amazon Ember"/>
              </a:rPr>
              <a:t>The eventual consistency option is the default in Amazon DynamoDB and maximizes the read throughput</a:t>
            </a:r>
            <a:r>
              <a:rPr lang="en-US" sz="2000" b="0" i="0">
                <a:effectLst/>
                <a:latin typeface="Amazon Ember"/>
              </a:rPr>
              <a:t>. </a:t>
            </a:r>
          </a:p>
          <a:p>
            <a:r>
              <a:rPr lang="en-US" sz="2000" b="0" i="0">
                <a:effectLst/>
                <a:latin typeface="Amazon Ember"/>
              </a:rPr>
              <a:t>However, an eventually </a:t>
            </a:r>
            <a:r>
              <a:rPr lang="en-US" sz="2000" b="0" i="0">
                <a:effectLst/>
                <a:highlight>
                  <a:srgbClr val="FFFF00"/>
                </a:highlight>
                <a:latin typeface="Amazon Ember"/>
              </a:rPr>
              <a:t>consistent read might not always reflect the results of a recently completed write</a:t>
            </a:r>
            <a:r>
              <a:rPr lang="en-US" sz="2000" b="0" i="0">
                <a:effectLst/>
                <a:latin typeface="Amazon Ember"/>
              </a:rPr>
              <a:t>. Consistency across all copies of data is usually reached within a second.</a:t>
            </a:r>
          </a:p>
          <a:p>
            <a:pPr marL="0" indent="0">
              <a:buNone/>
            </a:pPr>
            <a:br>
              <a:rPr lang="en-US" sz="2000"/>
            </a:br>
            <a:endParaRPr lang="en-US" sz="2000"/>
          </a:p>
        </p:txBody>
      </p:sp>
      <p:pic>
        <p:nvPicPr>
          <p:cNvPr id="1026" name="Picture 2" descr="Replicated database system">
            <a:extLst>
              <a:ext uri="{FF2B5EF4-FFF2-40B4-BE49-F238E27FC236}">
                <a16:creationId xmlns:a16="http://schemas.microsoft.com/office/drawing/2014/main" id="{ED034C6D-622E-FA88-5D50-CCE4FC58F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7" b="-2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896E4-03E5-B071-739F-3B352EC7EE05}"/>
              </a:ext>
            </a:extLst>
          </p:cNvPr>
          <p:cNvSpPr txBox="1"/>
          <p:nvPr/>
        </p:nvSpPr>
        <p:spPr>
          <a:xfrm>
            <a:off x="-6584" y="5547740"/>
            <a:ext cx="7617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AlexDebrie</a:t>
            </a:r>
            <a:r>
              <a:rPr lang="en-US" dirty="0">
                <a:solidFill>
                  <a:srgbClr val="FF0000"/>
                </a:solidFill>
              </a:rPr>
              <a:t>. “How to Model One-to-Many Relationships in DynamoDB.” Accessed May 20, 2022. https://www.alexdebrie.com/posts/dynamodb-one-to-many/.</a:t>
            </a:r>
          </a:p>
        </p:txBody>
      </p:sp>
    </p:spTree>
    <p:extLst>
      <p:ext uri="{BB962C8B-B14F-4D97-AF65-F5344CB8AC3E}">
        <p14:creationId xmlns:p14="http://schemas.microsoft.com/office/powerpoint/2010/main" val="3377524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B58B9-1F8F-CF09-4391-1E6ABEE7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Eventually consistent Pros and Cons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666D-D768-7020-5BE0-8259087F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highlight>
                  <a:srgbClr val="00FF00"/>
                </a:highlight>
              </a:rPr>
              <a:t>PROS</a:t>
            </a:r>
          </a:p>
          <a:p>
            <a:r>
              <a:rPr lang="en-US" sz="2200" dirty="0"/>
              <a:t>The eventual consistency model always returns data with low latency.</a:t>
            </a:r>
          </a:p>
          <a:p>
            <a:r>
              <a:rPr lang="en-US" sz="2200" b="0" i="0" dirty="0">
                <a:effectLst/>
                <a:latin typeface="Inter"/>
              </a:rPr>
              <a:t> This model prioritizes availability over consistency.</a:t>
            </a:r>
          </a:p>
          <a:p>
            <a:pPr marL="0" indent="0">
              <a:buNone/>
            </a:pPr>
            <a:r>
              <a:rPr lang="en-US" sz="2200" b="1" dirty="0">
                <a:highlight>
                  <a:srgbClr val="FF0000"/>
                </a:highlight>
                <a:latin typeface="Inter"/>
              </a:rPr>
              <a:t>CONS</a:t>
            </a:r>
          </a:p>
          <a:p>
            <a:r>
              <a:rPr lang="en-US" sz="2200" b="0" i="0" dirty="0">
                <a:effectLst/>
                <a:latin typeface="Inter"/>
              </a:rPr>
              <a:t>The downside of the eventual consistency model is that it may return stale data. </a:t>
            </a:r>
          </a:p>
          <a:p>
            <a:r>
              <a:rPr lang="en-US" sz="2200" b="0" i="0" dirty="0">
                <a:effectLst/>
                <a:latin typeface="Inter"/>
              </a:rPr>
              <a:t>Again, the implementation of the application will be complex with eventual consistency since it makes the debugging process hard.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7127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09F0A-273E-985F-6AF5-AD2EA5C1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Amazon Ember"/>
              </a:rPr>
              <a:t>S</a:t>
            </a:r>
            <a:r>
              <a:rPr lang="en-US" sz="5400" b="0" i="0">
                <a:effectLst/>
                <a:latin typeface="Amazon Ember"/>
              </a:rPr>
              <a:t>trongly consistent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A10F-719D-6940-6D06-9CC70652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0" i="0">
                <a:effectLst/>
                <a:latin typeface="Amazon Ember"/>
              </a:rPr>
              <a:t>A strongly </a:t>
            </a:r>
            <a:r>
              <a:rPr lang="en-US" sz="2200" b="0" i="0">
                <a:effectLst/>
                <a:highlight>
                  <a:srgbClr val="FFFF00"/>
                </a:highlight>
                <a:latin typeface="Amazon Ember"/>
              </a:rPr>
              <a:t>consistent read in Amazon DynamoDB returns a result that reflects all writes that received a successful response prior to the read. </a:t>
            </a:r>
          </a:p>
          <a:p>
            <a:r>
              <a:rPr lang="en-US" sz="2200" b="0" i="0">
                <a:effectLst/>
                <a:latin typeface="Amazon Ember"/>
              </a:rPr>
              <a:t>To get a strongly consistent read result, you can specify optional parameters in a request. It takes </a:t>
            </a:r>
            <a:r>
              <a:rPr lang="en-US" sz="2200" b="0" i="0">
                <a:effectLst/>
                <a:highlight>
                  <a:srgbClr val="FF0000"/>
                </a:highlight>
                <a:latin typeface="Amazon Ember"/>
              </a:rPr>
              <a:t>more resources </a:t>
            </a:r>
            <a:r>
              <a:rPr lang="en-US" sz="2200" b="0" i="0">
                <a:effectLst/>
                <a:latin typeface="Amazon Ember"/>
              </a:rPr>
              <a:t>to process a strongly consistent read than an eventually consistent read.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15122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B58B9-1F8F-CF09-4391-1E6ABEE7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Amazon Ember"/>
              </a:rPr>
              <a:t>S</a:t>
            </a:r>
            <a:r>
              <a:rPr lang="en-US" sz="5400" b="0" i="0">
                <a:effectLst/>
                <a:latin typeface="Amazon Ember"/>
              </a:rPr>
              <a:t>trongly</a:t>
            </a:r>
            <a:r>
              <a:rPr lang="en-US" sz="5400" b="1"/>
              <a:t> consistent Pros and Cons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027666D-D768-7020-5BE0-8259087F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highlight>
                  <a:srgbClr val="00FF00"/>
                </a:highlight>
              </a:rPr>
              <a:t>PROS</a:t>
            </a:r>
          </a:p>
          <a:p>
            <a:r>
              <a:rPr lang="en-US" sz="2200" b="0" i="0">
                <a:effectLst/>
                <a:latin typeface="Inter"/>
              </a:rPr>
              <a:t> Gives the guarantee as it will return the most updated data</a:t>
            </a:r>
            <a:r>
              <a:rPr lang="en-US" sz="2200"/>
              <a:t>.</a:t>
            </a:r>
          </a:p>
          <a:p>
            <a:r>
              <a:rPr lang="en-US" sz="2200" b="0" i="0">
                <a:effectLst/>
                <a:latin typeface="Inter"/>
              </a:rPr>
              <a:t> This model prioritizes availability over consistency.</a:t>
            </a:r>
          </a:p>
          <a:p>
            <a:pPr marL="0" indent="0">
              <a:buNone/>
            </a:pPr>
            <a:r>
              <a:rPr lang="en-US" sz="2200" b="1">
                <a:highlight>
                  <a:srgbClr val="FF0000"/>
                </a:highlight>
                <a:latin typeface="Inter"/>
              </a:rPr>
              <a:t>CONS</a:t>
            </a:r>
          </a:p>
          <a:p>
            <a:r>
              <a:rPr lang="en-US" sz="2200" b="0" i="0">
                <a:effectLst/>
                <a:latin typeface="Inter"/>
              </a:rPr>
              <a:t> For example, some operations may fail if an insufficient number of object replicas are available.</a:t>
            </a:r>
          </a:p>
          <a:p>
            <a:r>
              <a:rPr lang="en-US" sz="2200" b="0" i="0">
                <a:effectLst/>
                <a:latin typeface="Inter"/>
              </a:rPr>
              <a:t>Also, a strongly consistent read might not be available if there is a network delay or outage. In this case, DynamoDB may return a server error (HTTP 500)</a:t>
            </a:r>
            <a:endParaRPr lang="en-US" sz="2200">
              <a:latin typeface="Inter"/>
            </a:endParaRPr>
          </a:p>
          <a:p>
            <a:r>
              <a:rPr lang="en-US" sz="2200">
                <a:latin typeface="Inter"/>
              </a:rPr>
              <a:t>U</a:t>
            </a:r>
            <a:r>
              <a:rPr lang="en-US" sz="2200" b="0" i="0">
                <a:effectLst/>
                <a:latin typeface="Inter"/>
              </a:rPr>
              <a:t>sing more throughput capacity than eventually consistent reads</a:t>
            </a:r>
          </a:p>
        </p:txBody>
      </p:sp>
    </p:spTree>
    <p:extLst>
      <p:ext uri="{BB962C8B-B14F-4D97-AF65-F5344CB8AC3E}">
        <p14:creationId xmlns:p14="http://schemas.microsoft.com/office/powerpoint/2010/main" val="297268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83C9E-746F-1347-6D1C-D447308B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GSI and LSI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669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D0C8D-963E-67C7-E8B1-5CFF839D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Scaling in DynamoDB 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F76EA-A386-2F58-96E9-BC8926A2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Scaling Options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697A8B0-9BA5-3BE8-FA63-2C17C028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On Demand Mode </a:t>
            </a:r>
          </a:p>
          <a:p>
            <a:r>
              <a:rPr lang="en-US" sz="2200" dirty="0"/>
              <a:t>Provisional capacity </a:t>
            </a:r>
          </a:p>
        </p:txBody>
      </p:sp>
    </p:spTree>
    <p:extLst>
      <p:ext uri="{BB962C8B-B14F-4D97-AF65-F5344CB8AC3E}">
        <p14:creationId xmlns:p14="http://schemas.microsoft.com/office/powerpoint/2010/main" val="1879858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29E09-CF44-A26C-CBF9-39AA1CC7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On Demand Mode </a:t>
            </a:r>
            <a:br>
              <a:rPr lang="en-US" sz="4200"/>
            </a:br>
            <a:endParaRPr lang="en-US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FB38-ED40-4D1A-591A-80F4DB2C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ON Demand mode is also called as auto scaling mode where you don’t need to worry about usage </a:t>
            </a:r>
            <a:r>
              <a:rPr lang="en-US" sz="2200" dirty="0" err="1"/>
              <a:t>dynamodb</a:t>
            </a:r>
            <a:r>
              <a:rPr lang="en-US" sz="2200" dirty="0"/>
              <a:t> will scale resources RCUS and WCU automatically based on load</a:t>
            </a:r>
          </a:p>
          <a:p>
            <a:r>
              <a:rPr lang="en-US" sz="2200" dirty="0"/>
              <a:t>Usually Good for </a:t>
            </a:r>
            <a:r>
              <a:rPr lang="en-US" sz="2200" dirty="0" err="1"/>
              <a:t>Newe</a:t>
            </a:r>
            <a:r>
              <a:rPr lang="en-US" sz="2200" dirty="0"/>
              <a:t> application or when traffic is </a:t>
            </a:r>
            <a:r>
              <a:rPr lang="en-US" sz="2200" dirty="0" err="1"/>
              <a:t>Bursty</a:t>
            </a:r>
            <a:r>
              <a:rPr lang="en-US" sz="2200" dirty="0"/>
              <a:t> in nature </a:t>
            </a:r>
          </a:p>
        </p:txBody>
      </p:sp>
    </p:spTree>
    <p:extLst>
      <p:ext uri="{BB962C8B-B14F-4D97-AF65-F5344CB8AC3E}">
        <p14:creationId xmlns:p14="http://schemas.microsoft.com/office/powerpoint/2010/main" val="3975306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80D6B-8D78-1DC4-FF4B-67A06376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Provisional capacity </a:t>
            </a:r>
            <a:br>
              <a:rPr lang="en-US" sz="4600"/>
            </a:br>
            <a:endParaRPr lang="en-US" sz="46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8202-D9D4-B453-632F-9F5AE423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dirty="0"/>
              <a:t>In this mode users specifies WCU and RCU</a:t>
            </a:r>
          </a:p>
          <a:p>
            <a:r>
              <a:rPr lang="en-US" sz="1700" dirty="0"/>
              <a:t>Write capacity unit (WCU): Each API call to write data to your table is a write request</a:t>
            </a:r>
            <a:r>
              <a:rPr lang="en-US" sz="1700" dirty="0">
                <a:highlight>
                  <a:srgbClr val="C0C0C0"/>
                </a:highlight>
              </a:rPr>
              <a:t>. For </a:t>
            </a:r>
            <a:r>
              <a:rPr lang="en-US" sz="1700" b="1" dirty="0">
                <a:highlight>
                  <a:srgbClr val="C0C0C0"/>
                </a:highlight>
              </a:rPr>
              <a:t>items up to 1 KB </a:t>
            </a:r>
            <a:r>
              <a:rPr lang="en-US" sz="1700" dirty="0">
                <a:highlight>
                  <a:srgbClr val="C0C0C0"/>
                </a:highlight>
              </a:rPr>
              <a:t>in size, one WCU can perform one standard write request per second</a:t>
            </a:r>
            <a:r>
              <a:rPr lang="en-US" sz="1700" dirty="0"/>
              <a:t>. Items larger than 1 KB require additional WCUs.</a:t>
            </a:r>
          </a:p>
          <a:p>
            <a:r>
              <a:rPr lang="en-US" sz="1700" dirty="0"/>
              <a:t>Read capacity unit (RCU): Each API call to read data from your table is a read request. </a:t>
            </a:r>
            <a:r>
              <a:rPr lang="en-US" sz="1700" dirty="0">
                <a:highlight>
                  <a:srgbClr val="C0C0C0"/>
                </a:highlight>
              </a:rPr>
              <a:t>Read requests can be strongly consistent, eventually consistent</a:t>
            </a:r>
            <a:r>
              <a:rPr lang="en-US" sz="1700" dirty="0"/>
              <a:t>, or transactional. For </a:t>
            </a:r>
            <a:r>
              <a:rPr lang="en-US" sz="1700" b="1" dirty="0">
                <a:highlight>
                  <a:srgbClr val="C0C0C0"/>
                </a:highlight>
              </a:rPr>
              <a:t>items up to 4 KB </a:t>
            </a:r>
            <a:r>
              <a:rPr lang="en-US" sz="1700" dirty="0"/>
              <a:t>in size, one RCU can perform </a:t>
            </a:r>
            <a:r>
              <a:rPr lang="en-US" sz="1700" dirty="0">
                <a:highlight>
                  <a:srgbClr val="C0C0C0"/>
                </a:highlight>
              </a:rPr>
              <a:t>one strongly </a:t>
            </a:r>
            <a:r>
              <a:rPr lang="en-US" sz="1700" dirty="0"/>
              <a:t>consistent read request per second. Items larger than 4 KB require additional RCUs.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F364C-6938-CAB5-546C-9385352C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445583"/>
            <a:ext cx="5458968" cy="19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A767-1C00-78C3-E0D6-C4502808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83A1-4047-502C-69DB-84F01212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we got 50X faster Speed for querying Data Lake using Athena Query &amp; saved Thousands of dollars | Case Study</a:t>
            </a: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Link: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https://www.linkedin.com/pulse/how-we-got-50x-faster-speed-querying-data-lake-using-athena-shah/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Robust Architecture to populate Data from MongoDB in Real-Time Using Mongo Streams, Event Bridge, SQS Queue, and Lambdas (Processing 20k Events Per Day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Link: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https://www.linkedin.com/pulse/robust-architecture-populate-data-from-mongodb-real-time-soumil-shah/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Batch framework(An Internal Data Ingestion Framework that process 1TB of data in a Month and run 200+ Jobs)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Link: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https://www.linkedin.com/pulse/batch-frameworkan-internal-data-ingestion-framework-process-shah/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Elastic Search Performance Tuning and Optimization How We Got 80X Faster Searches a Case Study</a:t>
            </a: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Link: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https://www.linkedin.com/pulse/elastic-search-performance-tuning-optimization-how-we-soumil-shah/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89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85FF-9CD2-9F86-C36D-1F7992C5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b="1" i="0">
                <a:effectLst/>
                <a:latin typeface="Amazon Ember"/>
              </a:rPr>
              <a:t>Global Secondary Index</a:t>
            </a:r>
            <a:br>
              <a:rPr lang="en-US" sz="3700" b="1" i="0">
                <a:effectLst/>
                <a:latin typeface="Amazon Ember"/>
              </a:rPr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E316-177A-74C6-C231-EBD0B5DE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To illustrate, consider a table named </a:t>
            </a:r>
            <a:r>
              <a:rPr lang="en-US" sz="2000" dirty="0" err="1"/>
              <a:t>GameScores</a:t>
            </a:r>
            <a:r>
              <a:rPr lang="en-US" sz="2000" dirty="0"/>
              <a:t> that tracks users and scores for a mobile gaming application. Each item in </a:t>
            </a:r>
            <a:r>
              <a:rPr lang="en-US" sz="2000" dirty="0" err="1"/>
              <a:t>GameScores</a:t>
            </a:r>
            <a:r>
              <a:rPr lang="en-US" sz="2000" dirty="0"/>
              <a:t> is identified by a partition key (</a:t>
            </a:r>
            <a:r>
              <a:rPr lang="en-US" sz="2000" dirty="0" err="1"/>
              <a:t>UserId</a:t>
            </a:r>
            <a:r>
              <a:rPr lang="en-US" sz="2000" dirty="0"/>
              <a:t>) and a sort key (</a:t>
            </a:r>
            <a:r>
              <a:rPr lang="en-US" sz="2000" dirty="0" err="1"/>
              <a:t>GameTitle</a:t>
            </a:r>
            <a:r>
              <a:rPr lang="en-US" sz="2000" dirty="0"/>
              <a:t>)</a:t>
            </a:r>
          </a:p>
        </p:txBody>
      </p:sp>
      <p:sp>
        <p:nvSpPr>
          <p:cNvPr id="13320" name="Rectangle 133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5" name="Picture 3" descr="&#10;                GameScores table containing a list of user id, title, score, date, and&#10;                    wins/losses.&#10;            ">
            <a:extLst>
              <a:ext uri="{FF2B5EF4-FFF2-40B4-BE49-F238E27FC236}">
                <a16:creationId xmlns:a16="http://schemas.microsoft.com/office/drawing/2014/main" id="{ED950CBE-E008-C4E5-D499-51FDBD83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599005"/>
            <a:ext cx="6019331" cy="36567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E7516-2443-BD67-FCE0-5EBC64F0FF91}"/>
              </a:ext>
            </a:extLst>
          </p:cNvPr>
          <p:cNvSpPr txBox="1"/>
          <p:nvPr/>
        </p:nvSpPr>
        <p:spPr>
          <a:xfrm>
            <a:off x="0" y="6047161"/>
            <a:ext cx="4605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amazon. “Using Global Secondary Indexes in DynamoDB.” Accessed September 20, 2022. https://docs.aws.amazon.com/amazondynamodb/latest/developerguide/GSI.html.</a:t>
            </a:r>
          </a:p>
        </p:txBody>
      </p:sp>
    </p:spTree>
    <p:extLst>
      <p:ext uri="{BB962C8B-B14F-4D97-AF65-F5344CB8AC3E}">
        <p14:creationId xmlns:p14="http://schemas.microsoft.com/office/powerpoint/2010/main" val="1871095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8EAD-B207-9146-EE41-13745B7F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What IF you want to implement Leader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FF84-1EBB-AA1C-DFF9-D68BA2CB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dirty="0">
                <a:effectLst/>
                <a:latin typeface="Amazon Ember"/>
              </a:rPr>
              <a:t>suppose that you wanted to write a leaderboard application to display top scores for each game.</a:t>
            </a:r>
          </a:p>
          <a:p>
            <a:r>
              <a:rPr lang="en-US" sz="2000" dirty="0"/>
              <a:t>if the application needed to retrieve data from </a:t>
            </a:r>
            <a:r>
              <a:rPr lang="en-US" sz="2000" dirty="0" err="1"/>
              <a:t>GameScores</a:t>
            </a:r>
            <a:r>
              <a:rPr lang="en-US" sz="2000" dirty="0"/>
              <a:t> based on </a:t>
            </a:r>
            <a:r>
              <a:rPr lang="en-US" sz="2000" dirty="0" err="1"/>
              <a:t>GameTitle</a:t>
            </a:r>
            <a:r>
              <a:rPr lang="en-US" sz="2000" dirty="0"/>
              <a:t> only, it would need to use a Scan operation. As more items are added to the table, scans of all the data would become slow and inefficient</a:t>
            </a:r>
          </a:p>
          <a:p>
            <a:r>
              <a:rPr lang="en-US" sz="2000" b="1" dirty="0"/>
              <a:t>GSI helps you to have different PK and SK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33A32-3B9E-2BDF-3B88-B9E916C3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10" y="807593"/>
            <a:ext cx="6005235" cy="5239568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AC379-B7D9-9687-EAEF-906F78BBFD1E}"/>
              </a:ext>
            </a:extLst>
          </p:cNvPr>
          <p:cNvSpPr txBox="1"/>
          <p:nvPr/>
        </p:nvSpPr>
        <p:spPr>
          <a:xfrm>
            <a:off x="0" y="6047161"/>
            <a:ext cx="4605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amazon. “Using Global Secondary Indexes in DynamoDB.” Accessed September 20, 2022. https://docs.aws.amazon.com/amazondynamodb/latest/developerguide/GSI.html.</a:t>
            </a:r>
          </a:p>
        </p:txBody>
      </p:sp>
    </p:spTree>
    <p:extLst>
      <p:ext uri="{BB962C8B-B14F-4D97-AF65-F5344CB8AC3E}">
        <p14:creationId xmlns:p14="http://schemas.microsoft.com/office/powerpoint/2010/main" val="1159992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2056-5832-558B-C86C-9652181C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1C05-2B3E-DC3A-F027-87810B07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GSI  Helps you to set a different Partition key and have different SORT key so you can query the data more efficiently rather than SCAN operations </a:t>
            </a:r>
          </a:p>
          <a:p>
            <a:r>
              <a:rPr lang="en-US" dirty="0"/>
              <a:t>Each table in DynamoDB can have up to </a:t>
            </a:r>
            <a:r>
              <a:rPr lang="en-US" b="1" dirty="0">
                <a:solidFill>
                  <a:srgbClr val="FF0000"/>
                </a:solidFill>
              </a:rPr>
              <a:t>20 global secondary indexes </a:t>
            </a:r>
            <a:r>
              <a:rPr lang="en-US" dirty="0"/>
              <a:t>(default quota) and 5 local secondary indexes.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72427-A45E-8F3E-8DB2-4F4FABAD3716}"/>
              </a:ext>
            </a:extLst>
          </p:cNvPr>
          <p:cNvSpPr txBox="1"/>
          <p:nvPr/>
        </p:nvSpPr>
        <p:spPr>
          <a:xfrm>
            <a:off x="0" y="6047161"/>
            <a:ext cx="4605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amazon. “Using Global Secondary Indexes in DynamoDB.” Accessed September 20, 2022. https://docs.aws.amazon.com/amazondynamodb/latest/developerguide/GSI.html.</a:t>
            </a:r>
          </a:p>
        </p:txBody>
      </p:sp>
    </p:spTree>
    <p:extLst>
      <p:ext uri="{BB962C8B-B14F-4D97-AF65-F5344CB8AC3E}">
        <p14:creationId xmlns:p14="http://schemas.microsoft.com/office/powerpoint/2010/main" val="1281462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98C58-CAD2-626F-AE2E-2535DCEA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LSI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32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9124-8E89-44F9-646D-E8F0DC23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23A1-2F6E-6BCE-D98A-E09F460B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applications only need to query data using the base table's primary key. However, there might be situations where an alternative sort key would be helpful. To give your application a choice of sort keys, you can create one or more local secondary indexes on an Amazon DynamoDB table and issue Query or Scan requests against these indexes.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34076-CA64-F86B-D56A-7F55055C79E3}"/>
              </a:ext>
            </a:extLst>
          </p:cNvPr>
          <p:cNvSpPr txBox="1"/>
          <p:nvPr/>
        </p:nvSpPr>
        <p:spPr>
          <a:xfrm>
            <a:off x="410592" y="5292546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amazon. “Local Secondary Indexes.” Accessed September 20, 2022. https://docs.aws.amazon.com/amazondynamodb/latest/developerguide/LSI.html.</a:t>
            </a:r>
          </a:p>
        </p:txBody>
      </p:sp>
    </p:spTree>
    <p:extLst>
      <p:ext uri="{BB962C8B-B14F-4D97-AF65-F5344CB8AC3E}">
        <p14:creationId xmlns:p14="http://schemas.microsoft.com/office/powerpoint/2010/main" val="1247023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09C1-C048-460C-60FE-D9293881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3522-B1F5-5150-D398-ADE52710F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This table Forum Name is PK and subject is SK </a:t>
            </a:r>
          </a:p>
          <a:p>
            <a:r>
              <a:rPr lang="en-US" sz="2000" dirty="0"/>
              <a:t>I get </a:t>
            </a:r>
            <a:r>
              <a:rPr lang="en-US" sz="2000" dirty="0" err="1"/>
              <a:t>get</a:t>
            </a:r>
            <a:r>
              <a:rPr lang="en-US" sz="2000" dirty="0"/>
              <a:t> data in format </a:t>
            </a:r>
          </a:p>
          <a:p>
            <a:r>
              <a:rPr lang="en-US" sz="2000" dirty="0"/>
              <a:t>Give me all items for a forum name </a:t>
            </a:r>
          </a:p>
          <a:p>
            <a:r>
              <a:rPr lang="en-US" sz="2000" dirty="0"/>
              <a:t>Give me Item where subject is ABCD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Say I want to get the data based on date range 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Well SCAN would be To Slow and expensive So what do I do ?</a:t>
            </a:r>
          </a:p>
        </p:txBody>
      </p:sp>
      <p:sp>
        <p:nvSpPr>
          <p:cNvPr id="18441" name="Rectangle 1844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6" name="Picture 4" descr="&#10;                Thread table containing a list of forum names, subjects, last post time, and&#10;                    number of replies.&#10;            ">
            <a:extLst>
              <a:ext uri="{FF2B5EF4-FFF2-40B4-BE49-F238E27FC236}">
                <a16:creationId xmlns:a16="http://schemas.microsoft.com/office/drawing/2014/main" id="{518D89C9-9639-A559-91EB-557CEAE03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237845"/>
            <a:ext cx="6019331" cy="43790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1F6795-F515-B25C-B8F0-A3F325E07A3D}"/>
              </a:ext>
            </a:extLst>
          </p:cNvPr>
          <p:cNvSpPr txBox="1"/>
          <p:nvPr/>
        </p:nvSpPr>
        <p:spPr>
          <a:xfrm>
            <a:off x="5572780" y="5338021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amazon. “Local Secondary Indexes.” Accessed September 20, 2022. https://docs.aws.amazon.com/amazondynamodb/latest/developerguide/LSI.html.</a:t>
            </a:r>
          </a:p>
        </p:txBody>
      </p:sp>
    </p:spTree>
    <p:extLst>
      <p:ext uri="{BB962C8B-B14F-4D97-AF65-F5344CB8AC3E}">
        <p14:creationId xmlns:p14="http://schemas.microsoft.com/office/powerpoint/2010/main" val="4105359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24A0-250A-D897-2692-FEB22212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LSI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9808-2297-63A6-93E8-16689C22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4042299"/>
          </a:xfrm>
        </p:spPr>
        <p:txBody>
          <a:bodyPr>
            <a:normAutofit/>
          </a:bodyPr>
          <a:lstStyle/>
          <a:p>
            <a:r>
              <a:rPr lang="en-US" sz="2000" dirty="0"/>
              <a:t>LSI helps you to have different SORT key having same PK</a:t>
            </a:r>
          </a:p>
          <a:p>
            <a:r>
              <a:rPr lang="en-US" sz="2000" dirty="0"/>
              <a:t>Now I can query data in following ways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Give me all items for a forum name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Give me Item where subject is ABCD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Give me Items for Forum for Date 2022-01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2AC24-C99A-FE20-1C6A-ED31BB2A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964" y="807593"/>
            <a:ext cx="4519127" cy="5239568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8DEA7-3B3C-372D-3DA6-BCC55819F55E}"/>
              </a:ext>
            </a:extLst>
          </p:cNvPr>
          <p:cNvSpPr txBox="1"/>
          <p:nvPr/>
        </p:nvSpPr>
        <p:spPr>
          <a:xfrm>
            <a:off x="5572780" y="5338021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amazon. “Local Secondary Indexes.” Accessed September 20, 2022. https://docs.aws.amazon.com/amazondynamodb/latest/developerguide/LSI.html.</a:t>
            </a:r>
          </a:p>
        </p:txBody>
      </p:sp>
    </p:spTree>
    <p:extLst>
      <p:ext uri="{BB962C8B-B14F-4D97-AF65-F5344CB8AC3E}">
        <p14:creationId xmlns:p14="http://schemas.microsoft.com/office/powerpoint/2010/main" val="1733717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3831-6FFD-FF32-D275-E4C43908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7142-503C-9427-17ED-5C2FE8A3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194" y="4346374"/>
            <a:ext cx="4473606" cy="21465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tables with local secondary indexes, there is a 10 GB size limit per partition key value. A table with local secondary indexes can store any number of items, as long as the total size for any one partition key value does not exceed 10 GB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73DA7-150C-B1D8-4CA9-976B682A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72697"/>
              </p:ext>
            </p:extLst>
          </p:nvPr>
        </p:nvGraphicFramePr>
        <p:xfrm>
          <a:off x="629328" y="2101129"/>
          <a:ext cx="11213484" cy="180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742">
                  <a:extLst>
                    <a:ext uri="{9D8B030D-6E8A-4147-A177-3AD203B41FA5}">
                      <a16:colId xmlns:a16="http://schemas.microsoft.com/office/drawing/2014/main" val="2754149147"/>
                    </a:ext>
                  </a:extLst>
                </a:gridCol>
                <a:gridCol w="5606742">
                  <a:extLst>
                    <a:ext uri="{9D8B030D-6E8A-4147-A177-3AD203B41FA5}">
                      <a16:colId xmlns:a16="http://schemas.microsoft.com/office/drawing/2014/main" val="1474997843"/>
                    </a:ext>
                  </a:extLst>
                </a:gridCol>
              </a:tblGrid>
              <a:tr h="596162">
                <a:tc>
                  <a:txBody>
                    <a:bodyPr/>
                    <a:lstStyle/>
                    <a:p>
                      <a:r>
                        <a:rPr lang="en-US" dirty="0"/>
                        <a:t>GSI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87735"/>
                  </a:ext>
                </a:extLst>
              </a:tr>
              <a:tr h="604442">
                <a:tc>
                  <a:txBody>
                    <a:bodyPr/>
                    <a:lstStyle/>
                    <a:p>
                      <a:r>
                        <a:rPr lang="en-US" dirty="0"/>
                        <a:t>MAX 20 GSI per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5 LSI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89039"/>
                  </a:ext>
                </a:extLst>
              </a:tr>
              <a:tr h="604442">
                <a:tc>
                  <a:txBody>
                    <a:bodyPr/>
                    <a:lstStyle/>
                    <a:p>
                      <a:r>
                        <a:rPr lang="en-US" dirty="0"/>
                        <a:t>Lets you have different PK and 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Lets you have same PK but different 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431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E1FA5A-0191-807D-0DDF-C8C9CCA37F65}"/>
              </a:ext>
            </a:extLst>
          </p:cNvPr>
          <p:cNvSpPr txBox="1"/>
          <p:nvPr/>
        </p:nvSpPr>
        <p:spPr>
          <a:xfrm>
            <a:off x="210668" y="6190277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amazon. “Local Secondary Indexes.” Accessed September 20, 2022. https://docs.aws.amazon.com/amazondynamodb/latest/developerguide/LSI.html.</a:t>
            </a:r>
          </a:p>
        </p:txBody>
      </p:sp>
    </p:spTree>
    <p:extLst>
      <p:ext uri="{BB962C8B-B14F-4D97-AF65-F5344CB8AC3E}">
        <p14:creationId xmlns:p14="http://schemas.microsoft.com/office/powerpoint/2010/main" val="3107574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1E75B-802A-B6A7-6F5D-B5E952B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Small Exercise to Model Data in DynamoDB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9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192F-342A-2A31-36F7-38A5C468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one to many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5D69F-9D90-6A54-2CCE-BA6FCAA3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 Says  Discuss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five different strategies for modeling one-to-many relationships in DynamoDB they are as follow</a:t>
            </a:r>
          </a:p>
          <a:p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 by using a complex attribute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 by duplicating data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primary key + the Query API action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index + the Query API action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sort keys with hierarchical data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https://www.alexdebrie.com/posts/dynamodb-one-to-many/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0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054E-E853-1310-1F74-ABF65C85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98CDB-8CD3-C139-EE5F-5B5347E39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859" y="1825625"/>
            <a:ext cx="10314282" cy="4351338"/>
          </a:xfrm>
        </p:spPr>
      </p:pic>
    </p:spTree>
    <p:extLst>
      <p:ext uri="{BB962C8B-B14F-4D97-AF65-F5344CB8AC3E}">
        <p14:creationId xmlns:p14="http://schemas.microsoft.com/office/powerpoint/2010/main" val="2659985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B31E-A20D-923F-50BA-0266DEA1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 by using a complex attribute</a:t>
            </a:r>
            <a:br>
              <a:rPr lang="en-US" sz="4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CE40-ED5D-3EDA-67C0-64A18F09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Customer can have multiple address </a:t>
            </a:r>
          </a:p>
        </p:txBody>
      </p:sp>
      <p:pic>
        <p:nvPicPr>
          <p:cNvPr id="4" name="Picture 4" descr="DynamoDB normalization with Customers and Addresses">
            <a:extLst>
              <a:ext uri="{FF2B5EF4-FFF2-40B4-BE49-F238E27FC236}">
                <a16:creationId xmlns:a16="http://schemas.microsoft.com/office/drawing/2014/main" id="{8EB0C987-0E33-BAED-36BA-ADDE13C34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275" y="2772119"/>
            <a:ext cx="4320875" cy="304634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73760-D506-3C2D-E99D-B233F4BB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075" y="2729733"/>
            <a:ext cx="6504212" cy="330088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7CE55-769E-913C-B654-5FD5C8308A51}"/>
              </a:ext>
            </a:extLst>
          </p:cNvPr>
          <p:cNvSpPr txBox="1"/>
          <p:nvPr/>
        </p:nvSpPr>
        <p:spPr>
          <a:xfrm>
            <a:off x="-44" y="5953402"/>
            <a:ext cx="12100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AlexDebrie</a:t>
            </a:r>
            <a:r>
              <a:rPr lang="en-US" dirty="0">
                <a:solidFill>
                  <a:srgbClr val="FF0000"/>
                </a:solidFill>
              </a:rPr>
              <a:t>. “How to Model One-to-Many Relationships in DynamoDB.” Accessed May 20, 2022. https://www.alexdebrie.com/posts/dynamodb-one-to-many/.</a:t>
            </a:r>
          </a:p>
        </p:txBody>
      </p:sp>
    </p:spTree>
    <p:extLst>
      <p:ext uri="{BB962C8B-B14F-4D97-AF65-F5344CB8AC3E}">
        <p14:creationId xmlns:p14="http://schemas.microsoft.com/office/powerpoint/2010/main" val="2993776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1A4E-1319-8992-4FAF-580DBEFC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 by duplicating data</a:t>
            </a:r>
            <a:br>
              <a:rPr lang="en-US" sz="4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Picture 2" descr="Books &amp; Authors normalization">
            <a:extLst>
              <a:ext uri="{FF2B5EF4-FFF2-40B4-BE49-F238E27FC236}">
                <a16:creationId xmlns:a16="http://schemas.microsoft.com/office/drawing/2014/main" id="{21D46470-8B53-7073-208D-3EC7A8FE8D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755" y="1690688"/>
            <a:ext cx="5726463" cy="187122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ynamoDB Books &amp; Authors denormalization">
            <a:extLst>
              <a:ext uri="{FF2B5EF4-FFF2-40B4-BE49-F238E27FC236}">
                <a16:creationId xmlns:a16="http://schemas.microsoft.com/office/drawing/2014/main" id="{8FBD460B-65D3-A5FB-C0D0-88618E89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0217" y="3701833"/>
            <a:ext cx="6896373" cy="29309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72E515-6C1C-E4D4-6F3B-E77629EF2808}"/>
              </a:ext>
            </a:extLst>
          </p:cNvPr>
          <p:cNvSpPr txBox="1"/>
          <p:nvPr/>
        </p:nvSpPr>
        <p:spPr>
          <a:xfrm>
            <a:off x="0" y="5167312"/>
            <a:ext cx="49682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AlexDebrie</a:t>
            </a:r>
            <a:r>
              <a:rPr lang="en-US" dirty="0">
                <a:solidFill>
                  <a:srgbClr val="FF0000"/>
                </a:solidFill>
              </a:rPr>
              <a:t>. “How to Model One-to-Many Relationships in DynamoDB.” Accessed May 20, 2022. https://www.alexdebrie.com/posts/dynamodb-one-to-many/.</a:t>
            </a:r>
          </a:p>
        </p:txBody>
      </p:sp>
    </p:spTree>
    <p:extLst>
      <p:ext uri="{BB962C8B-B14F-4D97-AF65-F5344CB8AC3E}">
        <p14:creationId xmlns:p14="http://schemas.microsoft.com/office/powerpoint/2010/main" val="26053448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E787C-1FC7-2BC4-3A6B-709A8750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modelling Labs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819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68336-D131-05EC-0974-05F7F3EE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Labs to Try 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76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10491-E3E5-3B22-A758-E30D817F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Lab 1: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E9B0-2054-912A-409D-01311B9A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Creating DynamoDB tables through serverless framework and learn to query Data using PK and SK and learn how to use GSI and LSI to query the data </a:t>
            </a:r>
          </a:p>
        </p:txBody>
      </p:sp>
      <p:pic>
        <p:nvPicPr>
          <p:cNvPr id="4" name="Online Media 3" title="Serverless Framework Lab 10: Creating dynamoDB tables">
            <a:hlinkClick r:id="" action="ppaction://media"/>
            <a:extLst>
              <a:ext uri="{FF2B5EF4-FFF2-40B4-BE49-F238E27FC236}">
                <a16:creationId xmlns:a16="http://schemas.microsoft.com/office/drawing/2014/main" id="{433834C9-1899-8B3A-C66D-C7213EC2844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96012" y="3106438"/>
            <a:ext cx="6133651" cy="3465513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B879A0F4-E06E-5B4F-2917-02CCFD4B3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95974"/>
              </p:ext>
            </p:extLst>
          </p:nvPr>
        </p:nvGraphicFramePr>
        <p:xfrm>
          <a:off x="1115568" y="4577590"/>
          <a:ext cx="331235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57">
                  <a:extLst>
                    <a:ext uri="{9D8B030D-6E8A-4147-A177-3AD203B41FA5}">
                      <a16:colId xmlns:a16="http://schemas.microsoft.com/office/drawing/2014/main" val="2333573518"/>
                    </a:ext>
                  </a:extLst>
                </a:gridCol>
              </a:tblGrid>
              <a:tr h="523208">
                <a:tc>
                  <a:txBody>
                    <a:bodyPr/>
                    <a:lstStyle/>
                    <a:p>
                      <a:r>
                        <a:rPr lang="en-US" dirty="0"/>
                        <a:t>Labs with code and video Click on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117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742884-BFE2-5247-5E22-628358246B37}"/>
              </a:ext>
            </a:extLst>
          </p:cNvPr>
          <p:cNvSpPr txBox="1"/>
          <p:nvPr/>
        </p:nvSpPr>
        <p:spPr>
          <a:xfrm>
            <a:off x="1115568" y="5435523"/>
            <a:ext cx="3867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Serverless Framework Lab 10: Creating </a:t>
            </a:r>
            <a:r>
              <a:rPr lang="en-US" dirty="0" err="1">
                <a:hlinkClick r:id="rId4"/>
              </a:rPr>
              <a:t>dynamoDB</a:t>
            </a:r>
            <a:r>
              <a:rPr lang="en-US" dirty="0">
                <a:hlinkClick r:id="rId4"/>
              </a:rPr>
              <a:t> tables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3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10491-E3E5-3B22-A758-E30D817F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Lab 2: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E9B0-2054-912A-409D-01311B9A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Learning about DynamoDB Streams </a:t>
            </a:r>
          </a:p>
          <a:p>
            <a:r>
              <a:rPr lang="en-US" sz="2200" dirty="0"/>
              <a:t>Goal of Labs Learn how to power down stream uses to DynamoDB Streams.</a:t>
            </a:r>
          </a:p>
          <a:p>
            <a:r>
              <a:rPr lang="en-US" sz="2200" dirty="0"/>
              <a:t>Video: </a:t>
            </a:r>
          </a:p>
        </p:txBody>
      </p:sp>
      <p:pic>
        <p:nvPicPr>
          <p:cNvPr id="4" name="Online Media 3" title="Powering DownStream Users from DynamoDB Streams | FAN out Model Via Kinesis |  Lab 25 with Code |">
            <a:hlinkClick r:id="" action="ppaction://media"/>
            <a:extLst>
              <a:ext uri="{FF2B5EF4-FFF2-40B4-BE49-F238E27FC236}">
                <a16:creationId xmlns:a16="http://schemas.microsoft.com/office/drawing/2014/main" id="{3D8500C9-7D1F-A89D-1CED-C1E683CF2F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857404" y="3429000"/>
            <a:ext cx="5697051" cy="3218834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781F129E-3D49-D54E-1E69-D53D6CAFD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07489"/>
              </p:ext>
            </p:extLst>
          </p:nvPr>
        </p:nvGraphicFramePr>
        <p:xfrm>
          <a:off x="1013738" y="4613553"/>
          <a:ext cx="331235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57">
                  <a:extLst>
                    <a:ext uri="{9D8B030D-6E8A-4147-A177-3AD203B41FA5}">
                      <a16:colId xmlns:a16="http://schemas.microsoft.com/office/drawing/2014/main" val="2333573518"/>
                    </a:ext>
                  </a:extLst>
                </a:gridCol>
              </a:tblGrid>
              <a:tr h="291817">
                <a:tc>
                  <a:txBody>
                    <a:bodyPr/>
                    <a:lstStyle/>
                    <a:p>
                      <a:r>
                        <a:rPr lang="en-US" dirty="0"/>
                        <a:t>Labs with code and video Click on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117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A4B501-E936-039B-535E-B806DABCFA09}"/>
              </a:ext>
            </a:extLst>
          </p:cNvPr>
          <p:cNvSpPr txBox="1"/>
          <p:nvPr/>
        </p:nvSpPr>
        <p:spPr>
          <a:xfrm>
            <a:off x="844809" y="5547985"/>
            <a:ext cx="4659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Powering </a:t>
            </a:r>
            <a:r>
              <a:rPr lang="en-US" dirty="0" err="1">
                <a:hlinkClick r:id="rId4"/>
              </a:rPr>
              <a:t>DownStream</a:t>
            </a:r>
            <a:r>
              <a:rPr lang="en-US" dirty="0">
                <a:hlinkClick r:id="rId4"/>
              </a:rPr>
              <a:t> Users from DynamoDB Streams | FAN out Model Via Kinesis | Lab 25 with Code |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10491-E3E5-3B22-A758-E30D817F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Lab 3: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E9B0-2054-912A-409D-01311B9A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Learning about DynamoDB Streams </a:t>
            </a:r>
          </a:p>
          <a:p>
            <a:r>
              <a:rPr lang="en-US" sz="2200" dirty="0"/>
              <a:t>Goal of Labs : Data Arching from DynamoDB using Kinesis Streams and Lambdas  </a:t>
            </a:r>
          </a:p>
        </p:txBody>
      </p:sp>
      <p:pic>
        <p:nvPicPr>
          <p:cNvPr id="5" name="Online Media 4" title="How to Archive Data from DynamoDB | TTL | Streams | Operational Data">
            <a:hlinkClick r:id="" action="ppaction://media"/>
            <a:extLst>
              <a:ext uri="{FF2B5EF4-FFF2-40B4-BE49-F238E27FC236}">
                <a16:creationId xmlns:a16="http://schemas.microsoft.com/office/drawing/2014/main" id="{F473F2A0-B78F-4870-08A6-32A855C8AC7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121139" y="3549064"/>
            <a:ext cx="4162557" cy="2351845"/>
          </a:xfrm>
          <a:prstGeom prst="rect">
            <a:avLst/>
          </a:prstGeom>
        </p:spPr>
      </p:pic>
      <p:pic>
        <p:nvPicPr>
          <p:cNvPr id="6" name="Online Media 5" title="Populate Datalake (S3) Real Time from DynamoDB with Streams | Infrasture Code| Data Archive Project">
            <a:hlinkClick r:id="" action="ppaction://media"/>
            <a:extLst>
              <a:ext uri="{FF2B5EF4-FFF2-40B4-BE49-F238E27FC236}">
                <a16:creationId xmlns:a16="http://schemas.microsoft.com/office/drawing/2014/main" id="{8DAFC0D5-719A-F9DE-1570-D270B2A419F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1053602" y="3488221"/>
            <a:ext cx="4377934" cy="2473532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4ACB5D22-C4E2-1B56-9DDC-15C919148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59083"/>
              </p:ext>
            </p:extLst>
          </p:nvPr>
        </p:nvGraphicFramePr>
        <p:xfrm>
          <a:off x="1259643" y="6148272"/>
          <a:ext cx="331235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57">
                  <a:extLst>
                    <a:ext uri="{9D8B030D-6E8A-4147-A177-3AD203B41FA5}">
                      <a16:colId xmlns:a16="http://schemas.microsoft.com/office/drawing/2014/main" val="2333573518"/>
                    </a:ext>
                  </a:extLst>
                </a:gridCol>
              </a:tblGrid>
              <a:tr h="523208">
                <a:tc>
                  <a:txBody>
                    <a:bodyPr/>
                    <a:lstStyle/>
                    <a:p>
                      <a:r>
                        <a:rPr lang="en-US" dirty="0"/>
                        <a:t>Labs with code and video Click on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117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FEFC1C-8AC5-DF04-140F-F3B89BC7412F}"/>
              </a:ext>
            </a:extLst>
          </p:cNvPr>
          <p:cNvSpPr txBox="1"/>
          <p:nvPr/>
        </p:nvSpPr>
        <p:spPr>
          <a:xfrm>
            <a:off x="4880588" y="602514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Populate </a:t>
            </a:r>
            <a:r>
              <a:rPr lang="en-US" dirty="0" err="1">
                <a:hlinkClick r:id="rId5"/>
              </a:rPr>
              <a:t>Datalake</a:t>
            </a:r>
            <a:r>
              <a:rPr lang="en-US" dirty="0">
                <a:hlinkClick r:id="rId5"/>
              </a:rPr>
              <a:t> (S3) Real Time from DynamoDB with Streams | Infrasture Code| Data Archive Project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1076-8ED1-4824-906A-B0175CD2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Multi Region Active  </a:t>
            </a:r>
            <a:r>
              <a:rPr lang="en-US" dirty="0" err="1"/>
              <a:t>Active</a:t>
            </a:r>
            <a:r>
              <a:rPr lang="en-US" dirty="0"/>
              <a:t> Backend wit DynamoDB</a:t>
            </a:r>
          </a:p>
        </p:txBody>
      </p:sp>
      <p:pic>
        <p:nvPicPr>
          <p:cNvPr id="4" name="Online Media 3" title="From Zero to Hero in Developing and Deploying  Multi-Region Active-Active Backend on AWS With Code">
            <a:hlinkClick r:id="" action="ppaction://media"/>
            <a:extLst>
              <a:ext uri="{FF2B5EF4-FFF2-40B4-BE49-F238E27FC236}">
                <a16:creationId xmlns:a16="http://schemas.microsoft.com/office/drawing/2014/main" id="{D4EF53FE-DF0F-76E6-BAEF-CDCFDC3EA80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08278" y="1695193"/>
            <a:ext cx="7700962" cy="4351338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5C5DAA42-E33B-3126-8764-17A683D2A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52914"/>
              </p:ext>
            </p:extLst>
          </p:nvPr>
        </p:nvGraphicFramePr>
        <p:xfrm>
          <a:off x="389631" y="3609258"/>
          <a:ext cx="331235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57">
                  <a:extLst>
                    <a:ext uri="{9D8B030D-6E8A-4147-A177-3AD203B41FA5}">
                      <a16:colId xmlns:a16="http://schemas.microsoft.com/office/drawing/2014/main" val="2333573518"/>
                    </a:ext>
                  </a:extLst>
                </a:gridCol>
              </a:tblGrid>
              <a:tr h="523208">
                <a:tc>
                  <a:txBody>
                    <a:bodyPr/>
                    <a:lstStyle/>
                    <a:p>
                      <a:r>
                        <a:rPr lang="en-US" dirty="0"/>
                        <a:t>Labs with code and video Click on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117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061F57-89EC-9F4D-6E41-D78B482D00CF}"/>
              </a:ext>
            </a:extLst>
          </p:cNvPr>
          <p:cNvSpPr txBox="1"/>
          <p:nvPr/>
        </p:nvSpPr>
        <p:spPr>
          <a:xfrm>
            <a:off x="282760" y="4608380"/>
            <a:ext cx="35346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From Zero to Hero in Developing and Deploying Multi-Region Active-Active Backend on AWS With Code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0A1E4-7AC6-5D7A-165D-7D95039E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EFAC-DA12-057C-0275-42FA8A64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All references are mentioned in slides below. If I forgot to include any references, please let me know more than happy to add </a:t>
            </a:r>
          </a:p>
          <a:p>
            <a:r>
              <a:rPr lang="en-US" sz="2200" dirty="0"/>
              <a:t>This are all resources I have personally went to learn and explore the topics in details  </a:t>
            </a:r>
          </a:p>
        </p:txBody>
      </p:sp>
    </p:spTree>
    <p:extLst>
      <p:ext uri="{BB962C8B-B14F-4D97-AF65-F5344CB8AC3E}">
        <p14:creationId xmlns:p14="http://schemas.microsoft.com/office/powerpoint/2010/main" val="3116990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561B-C5A9-D6AE-B18A-3BD905C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FC36-98BA-C76E-40F7-D0045B36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boto3. “Valid DynamoDB Types¶.” Accessed September 18, 2022. </a:t>
            </a:r>
            <a:r>
              <a:rPr lang="en-US" dirty="0">
                <a:hlinkClick r:id="rId2"/>
              </a:rPr>
              <a:t>https://boto3.amazonaws.com/v1/documentation/api/latest/reference/customizations/dynamodb.html</a:t>
            </a:r>
            <a:r>
              <a:rPr lang="en-US" dirty="0"/>
              <a:t>.</a:t>
            </a:r>
          </a:p>
          <a:p>
            <a:r>
              <a:rPr lang="en-US" dirty="0"/>
              <a:t>amazon. “Amazon.” Accessed September 18, 2022. https://aws.amazon.com/dynamodb/?trk=94bf4df1-96e1-4046-a020-b07a2be0d712&amp;sc_channel=ps&amp;s_kwcid=AL!4422!3!610000101513!e!!g!!dynamodb&amp;ef_id=CjwKCAjwg5uZBhATEiwAhhRLHqPtUNDSySSNQD6ctcznaNsCjLMv1cPeLrdQ8vwNU2KHoIIgtJoUThoCEWkQAvD_BwE:G:s&amp;s_kwcid=AL!4422!3!610000101513!e!!g!!dynamodb.</a:t>
            </a:r>
          </a:p>
          <a:p>
            <a:endParaRPr lang="en-US" dirty="0"/>
          </a:p>
          <a:p>
            <a:r>
              <a:rPr lang="en-US" dirty="0"/>
              <a:t>“Choosing the Right DynamoDB Partition Key.” Accessed September 18, 2022. </a:t>
            </a:r>
            <a:r>
              <a:rPr lang="en-US" dirty="0">
                <a:hlinkClick r:id="rId3"/>
              </a:rPr>
              <a:t>https://aws.amazon.com/blogs/database/choosing-the-right-dynamodb-partition-key/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5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3C651-FC5F-1AF9-90FD-08B3C37D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6C12-7A8D-00E7-2D28-84059ACC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What is DynamoDB why its so trending ?</a:t>
            </a:r>
          </a:p>
          <a:p>
            <a:r>
              <a:rPr lang="en-US" sz="2200" dirty="0"/>
              <a:t>Supported Data Types</a:t>
            </a:r>
          </a:p>
          <a:p>
            <a:r>
              <a:rPr lang="en-US" sz="2200" dirty="0"/>
              <a:t>Scaling options </a:t>
            </a:r>
          </a:p>
          <a:p>
            <a:r>
              <a:rPr lang="en-US" sz="2200" dirty="0"/>
              <a:t>Partition keys </a:t>
            </a:r>
          </a:p>
          <a:p>
            <a:r>
              <a:rPr lang="en-US" sz="2200" dirty="0"/>
              <a:t>Global Secondary Index </a:t>
            </a:r>
          </a:p>
          <a:p>
            <a:r>
              <a:rPr lang="en-US" sz="2200" dirty="0"/>
              <a:t>Scans </a:t>
            </a:r>
          </a:p>
          <a:p>
            <a:r>
              <a:rPr lang="en-US" sz="2200" dirty="0"/>
              <a:t>Strong Consistency and Eventual Consistency </a:t>
            </a:r>
          </a:p>
          <a:p>
            <a:r>
              <a:rPr lang="en-US" sz="2200" dirty="0"/>
              <a:t>DynamoDB Streams </a:t>
            </a:r>
          </a:p>
          <a:p>
            <a:endParaRPr lang="en-US" sz="2200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5A2E2D1-318D-915F-9DED-19515B852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57" y="2493933"/>
            <a:ext cx="4530743" cy="26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462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561B-C5A9-D6AE-B18A-3BD905C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FC36-98BA-C76E-40F7-D0045B36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amazon. “Partitions and Data Distribution.” Accessed September 18, 2022. </a:t>
            </a:r>
            <a:r>
              <a:rPr lang="en-US" dirty="0">
                <a:hlinkClick r:id="rId2"/>
              </a:rPr>
              <a:t>https://docs.aws.amazon.com/amazondynamodb/latest/developerguide/HowItWorks.Partitions.html</a:t>
            </a:r>
            <a:r>
              <a:rPr lang="en-US" dirty="0"/>
              <a:t>.</a:t>
            </a:r>
          </a:p>
          <a:p>
            <a:r>
              <a:rPr lang="en-US" dirty="0"/>
              <a:t>amazon. “Using Global Secondary Indexes in DynamoDB.” Accessed September 20, 2022. </a:t>
            </a:r>
            <a:r>
              <a:rPr lang="en-US" dirty="0">
                <a:hlinkClick r:id="rId3"/>
              </a:rPr>
              <a:t>https://docs.aws.amazon.com/amazondynamodb/latest/developerguide/GSI.html</a:t>
            </a:r>
            <a:r>
              <a:rPr lang="en-US" dirty="0"/>
              <a:t>.</a:t>
            </a:r>
          </a:p>
          <a:p>
            <a:r>
              <a:rPr lang="en-US" dirty="0"/>
              <a:t>amazon. “Local Secondary Indexes.” Accessed September 20, 2022. https://docs.aws.amazon.com/amazondynamodb/latest/developerguide/GSI.html.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3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3C651-FC5F-1AF9-90FD-08B3C37D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6C12-7A8D-00E7-2D28-84059ACC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Labs</a:t>
            </a:r>
          </a:p>
          <a:p>
            <a:pPr lvl="1"/>
            <a:r>
              <a:rPr lang="en-US" sz="1800" b="1" dirty="0"/>
              <a:t>Basics</a:t>
            </a:r>
          </a:p>
          <a:p>
            <a:pPr lvl="2"/>
            <a:r>
              <a:rPr lang="en-US" sz="1400" dirty="0"/>
              <a:t>DynamoDB Hello World </a:t>
            </a:r>
          </a:p>
          <a:p>
            <a:pPr lvl="2"/>
            <a:r>
              <a:rPr lang="en-US" sz="1400" dirty="0"/>
              <a:t>GSI labs</a:t>
            </a:r>
          </a:p>
          <a:p>
            <a:pPr lvl="2"/>
            <a:r>
              <a:rPr lang="en-US" sz="1400" dirty="0"/>
              <a:t>LSI Labs </a:t>
            </a:r>
            <a:endParaRPr lang="en-US" sz="2200" dirty="0"/>
          </a:p>
          <a:p>
            <a:r>
              <a:rPr lang="en-US" sz="2200" dirty="0"/>
              <a:t>Project 1: Books Search System </a:t>
            </a:r>
          </a:p>
          <a:p>
            <a:r>
              <a:rPr lang="en-US" sz="2200" dirty="0"/>
              <a:t>Project 2: geo Search in DynamoDB</a:t>
            </a:r>
          </a:p>
          <a:p>
            <a:r>
              <a:rPr lang="en-US" sz="2200" dirty="0"/>
              <a:t>Create Data Archiving Architectures with DynamoDB Streams </a:t>
            </a:r>
          </a:p>
          <a:p>
            <a:r>
              <a:rPr lang="en-US" sz="2200" dirty="0"/>
              <a:t>Hands on Lab and Session on DynamoDB Global tables  </a:t>
            </a:r>
          </a:p>
          <a:p>
            <a:r>
              <a:rPr lang="en-US" sz="2200" dirty="0"/>
              <a:t>Popular Interview Questions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031A6-ADED-2351-8DE3-2DE32F59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644" y="2101604"/>
            <a:ext cx="3907250" cy="1802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5C467-9ABC-9EB2-D53B-B82CED4CA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31" y="4286063"/>
            <a:ext cx="3460331" cy="23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3476E-E245-7481-64BD-F00FC541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is DynamoDB 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464F-E710-056D-884C-1D0BA597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Amazon DynamoDB is a fully managed, serverless, key-value NoSQL database designed to run high-performance applications at any scale. DynamoDB offers built-in security, continuous backups, automated multi-Region replication, in-memory caching, and data import and export tools.</a:t>
            </a:r>
          </a:p>
          <a:p>
            <a:endParaRPr lang="en-US" sz="2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1895C-928E-554B-9D7C-DB2D8C2960C3}"/>
              </a:ext>
            </a:extLst>
          </p:cNvPr>
          <p:cNvSpPr txBox="1"/>
          <p:nvPr/>
        </p:nvSpPr>
        <p:spPr>
          <a:xfrm>
            <a:off x="0" y="6027003"/>
            <a:ext cx="11978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amazon. “Amazon.” Accessed September 18, 2022. https://aws.amazon.com/dynamodb/?trk=94bf4df1-96e1-4046-a020-b07a2be0d712&amp;sc_channel=ps&amp;s_kwcid=AL!4422!3!610000101513!e!!g!!dynamodb&amp;ef_id=CjwKCAjwg5uZBhATEiwAhhRLHqPtUNDSySSNQD6ctcznaNsCjLMv1cPeLrdQ8vwNU2KHoIIgtJoUThoCEWkQAvD_BwE:G:s&amp;s_kwcid=AL!4422!3!610000101513!e!!g!!dynamodb.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5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549A5-DEFB-21C5-2094-D7B90AF1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Use Cases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BC6F-5967-9C6C-3133-9F92433C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0">
                <a:effectLst/>
                <a:latin typeface="AmazonEmberBold"/>
              </a:rPr>
              <a:t>Develop software applications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AmazonEmber"/>
              </a:rPr>
              <a:t>Build internet-scale applications supporting user-content metadata and caches that require high concurrency and connections for millions of users and millions of requests per second.</a:t>
            </a:r>
          </a:p>
          <a:p>
            <a:pPr marL="0" indent="0">
              <a:buNone/>
            </a:pPr>
            <a:endParaRPr lang="en-US" sz="2200" b="0" i="0">
              <a:effectLst/>
              <a:latin typeface="AmazonEmber"/>
            </a:endParaRPr>
          </a:p>
          <a:p>
            <a:pPr marL="0" indent="0">
              <a:buNone/>
            </a:pPr>
            <a:r>
              <a:rPr lang="en-US" sz="2200" b="1" i="0">
                <a:effectLst/>
                <a:latin typeface="AmazonEmberBold"/>
              </a:rPr>
              <a:t>Create media metadata stores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AmazonEmber"/>
              </a:rPr>
              <a:t>Scale throughput and concurrency for media and entertainment workloads such as real-time video streaming and interactive content, and deliver lower latency with multi-Region replication across AWS Regions.</a:t>
            </a:r>
            <a:endParaRPr lang="en-US" sz="2200" b="1" i="0">
              <a:effectLst/>
              <a:latin typeface="AmazonEmberBold"/>
            </a:endParaRP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F6D5-C841-EEBC-8F3B-75DDC42327DA}"/>
              </a:ext>
            </a:extLst>
          </p:cNvPr>
          <p:cNvSpPr txBox="1"/>
          <p:nvPr/>
        </p:nvSpPr>
        <p:spPr>
          <a:xfrm>
            <a:off x="0" y="6027003"/>
            <a:ext cx="11978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amazon. “Amazon.” Accessed September 18, 2022. https://aws.amazon.com/dynamodb/?trk=94bf4df1-96e1-4046-a020-b07a2be0d712&amp;sc_channel=ps&amp;s_kwcid=AL!4422!3!610000101513!e!!g!!dynamodb&amp;ef_id=CjwKCAjwg5uZBhATEiwAhhRLHqPtUNDSySSNQD6ctcznaNsCjLMv1cPeLrdQ8vwNU2KHoIIgtJoUThoCEWkQAvD_BwE:G:s&amp;s_kwcid=AL!4422!3!610000101513!e!!g!!dynamodb.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1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</TotalTime>
  <Words>4081</Words>
  <Application>Microsoft Office PowerPoint</Application>
  <PresentationFormat>Widescreen</PresentationFormat>
  <Paragraphs>293</Paragraphs>
  <Slides>60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Amazon Ember</vt:lpstr>
      <vt:lpstr>AmazonEmber</vt:lpstr>
      <vt:lpstr>AmazonEmberBold</vt:lpstr>
      <vt:lpstr>Arial</vt:lpstr>
      <vt:lpstr>Calibri</vt:lpstr>
      <vt:lpstr>Calibri Light</vt:lpstr>
      <vt:lpstr>Inter</vt:lpstr>
      <vt:lpstr>Roboto</vt:lpstr>
      <vt:lpstr>Times New Roman</vt:lpstr>
      <vt:lpstr>Office Theme</vt:lpstr>
      <vt:lpstr>Learn DynamoDB and Become Expert in fun and Easy way 0 to hero with Labs  </vt:lpstr>
      <vt:lpstr>About Myself </vt:lpstr>
      <vt:lpstr>Articles</vt:lpstr>
      <vt:lpstr>Articles</vt:lpstr>
      <vt:lpstr>Youtuber</vt:lpstr>
      <vt:lpstr>Contents</vt:lpstr>
      <vt:lpstr>Contents</vt:lpstr>
      <vt:lpstr>What is DynamoDB ?</vt:lpstr>
      <vt:lpstr>Use Cases </vt:lpstr>
      <vt:lpstr>Use Cases </vt:lpstr>
      <vt:lpstr>Customers</vt:lpstr>
      <vt:lpstr>Section 1 Data Types in DynamoDB </vt:lpstr>
      <vt:lpstr>Valid DynamoDB types</vt:lpstr>
      <vt:lpstr>Keys in DynamoDB </vt:lpstr>
      <vt:lpstr>Partition keys</vt:lpstr>
      <vt:lpstr>Items in DynamoDB</vt:lpstr>
      <vt:lpstr>Partition keys</vt:lpstr>
      <vt:lpstr>Partition Key</vt:lpstr>
      <vt:lpstr>How to Query Composite Key</vt:lpstr>
      <vt:lpstr>Item Size</vt:lpstr>
      <vt:lpstr>Recommendations for partition keys </vt:lpstr>
      <vt:lpstr>Recommendations for partition keys </vt:lpstr>
      <vt:lpstr>Recommendations for partition keys </vt:lpstr>
      <vt:lpstr>Recommendations for partition keys </vt:lpstr>
      <vt:lpstr>Recommendations for partition keys </vt:lpstr>
      <vt:lpstr>Recommendations for partition keys </vt:lpstr>
      <vt:lpstr>Recommendations for partition keys </vt:lpstr>
      <vt:lpstr>Using write sharding to distribute workloads evenly </vt:lpstr>
      <vt:lpstr>Consistency Model </vt:lpstr>
      <vt:lpstr>Consistency Model</vt:lpstr>
      <vt:lpstr>Eventually consistent</vt:lpstr>
      <vt:lpstr>Eventually consistent Pros and Cons </vt:lpstr>
      <vt:lpstr>Strongly consistent</vt:lpstr>
      <vt:lpstr>Strongly consistent Pros and Cons </vt:lpstr>
      <vt:lpstr>GSI and LSI </vt:lpstr>
      <vt:lpstr>Scaling in DynamoDB </vt:lpstr>
      <vt:lpstr>Scaling Options </vt:lpstr>
      <vt:lpstr>On Demand Mode  </vt:lpstr>
      <vt:lpstr>Provisional capacity  </vt:lpstr>
      <vt:lpstr>Global Secondary Index </vt:lpstr>
      <vt:lpstr>What IF you want to implement Leader board</vt:lpstr>
      <vt:lpstr>GSI</vt:lpstr>
      <vt:lpstr>LSI</vt:lpstr>
      <vt:lpstr>LSI</vt:lpstr>
      <vt:lpstr>Example </vt:lpstr>
      <vt:lpstr>LSI</vt:lpstr>
      <vt:lpstr>Refresh Memory </vt:lpstr>
      <vt:lpstr>Small Exercise to Model Data in DynamoDB</vt:lpstr>
      <vt:lpstr>Modelling one to many </vt:lpstr>
      <vt:lpstr>Denormalization by using a complex attribute </vt:lpstr>
      <vt:lpstr>Denormalization by duplicating data </vt:lpstr>
      <vt:lpstr>Data modelling Labs</vt:lpstr>
      <vt:lpstr>Labs to Try out</vt:lpstr>
      <vt:lpstr>Lab 1:</vt:lpstr>
      <vt:lpstr>Lab 2:</vt:lpstr>
      <vt:lpstr>Lab 3:</vt:lpstr>
      <vt:lpstr>Lab 4: Multi Region Active  Active Backend wit DynamoDB</vt:lpstr>
      <vt:lpstr>Thank you</vt:lpstr>
      <vt:lpstr>References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DynamoDB and Become Expert in fun and Easy way 0 to hero with Labs  </dc:title>
  <dc:creator>Soumil Shah</dc:creator>
  <cp:lastModifiedBy>Soumil Shah</cp:lastModifiedBy>
  <cp:revision>40</cp:revision>
  <dcterms:created xsi:type="dcterms:W3CDTF">2022-09-18T19:15:14Z</dcterms:created>
  <dcterms:modified xsi:type="dcterms:W3CDTF">2022-10-11T21:58:44Z</dcterms:modified>
</cp:coreProperties>
</file>