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3"/>
    <p:sldId id="258" r:id="rId4"/>
    <p:sldId id="259" r:id="rId5"/>
    <p:sldId id="260" r:id="rId6"/>
    <p:sldId id="262" r:id="rId7"/>
    <p:sldId id="263" r:id="rId8"/>
    <p:sldId id="264" r:id="rId9"/>
    <p:sldId id="265" r:id="rId10"/>
    <p:sldId id="269" r:id="rId11"/>
    <p:sldId id="272" r:id="rId12"/>
    <p:sldId id="273" r:id="rId13"/>
    <p:sldId id="285" r:id="rId14"/>
    <p:sldId id="274" r:id="rId15"/>
    <p:sldId id="286" r:id="rId16"/>
    <p:sldId id="271" r:id="rId17"/>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3" d="100"/>
          <a:sy n="103" d="100"/>
        </p:scale>
        <p:origin x="96" y="114"/>
      </p:cViewPr>
      <p:guideLst>
        <p:guide orient="horz" pos="2160"/>
        <p:guide pos="38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8A8BFE3-9CD8-4AD4-A96D-6602B1D9552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D92ED-2133-4087-82AF-755A104481E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8A8BFE3-9CD8-4AD4-A96D-6602B1D9552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D92ED-2133-4087-82AF-755A104481E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8A8BFE3-9CD8-4AD4-A96D-6602B1D9552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D92ED-2133-4087-82AF-755A104481E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8A8BFE3-9CD8-4AD4-A96D-6602B1D9552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D92ED-2133-4087-82AF-755A104481E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8A8BFE3-9CD8-4AD4-A96D-6602B1D9552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D92ED-2133-4087-82AF-755A104481E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8A8BFE3-9CD8-4AD4-A96D-6602B1D9552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3D92ED-2133-4087-82AF-755A104481E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88A8BFE3-9CD8-4AD4-A96D-6602B1D95526}"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3D92ED-2133-4087-82AF-755A104481E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8A8BFE3-9CD8-4AD4-A96D-6602B1D95526}"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3D92ED-2133-4087-82AF-755A104481E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8BFE3-9CD8-4AD4-A96D-6602B1D95526}"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3D92ED-2133-4087-82AF-755A104481E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8A8BFE3-9CD8-4AD4-A96D-6602B1D9552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3D92ED-2133-4087-82AF-755A104481E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8A8BFE3-9CD8-4AD4-A96D-6602B1D9552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3D92ED-2133-4087-82AF-755A104481E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8BFE3-9CD8-4AD4-A96D-6602B1D95526}"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D92ED-2133-4087-82AF-755A104481E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p:nvPr/>
        </p:nvSpPr>
        <p:spPr>
          <a:xfrm>
            <a:off x="-19685" y="0"/>
            <a:ext cx="12192000" cy="6858000"/>
          </a:xfrm>
          <a:prstGeom prst="frame">
            <a:avLst>
              <a:gd name="adj1" fmla="val 2392"/>
            </a:avLst>
          </a:prstGeom>
          <a:gradFill>
            <a:gsLst>
              <a:gs pos="0">
                <a:srgbClr val="00F2FE"/>
              </a:gs>
              <a:gs pos="41900">
                <a:srgbClr val="28CFFE"/>
              </a:gs>
              <a:gs pos="97509">
                <a:srgbClr val="4FACFE"/>
              </a:gs>
              <a:gs pos="100000">
                <a:srgbClr val="4FACFE"/>
              </a:gs>
            </a:gsLst>
            <a:lin ang="8471639" scaled="0"/>
          </a:gra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2" name="Content Placeholder 3" descr="download.png"/>
          <p:cNvPicPr>
            <a:picLocks noChangeAspect="1"/>
          </p:cNvPicPr>
          <p:nvPr/>
        </p:nvPicPr>
        <p:blipFill>
          <a:blip r:embed="rId1"/>
          <a:stretch>
            <a:fillRect/>
          </a:stretch>
        </p:blipFill>
        <p:spPr>
          <a:xfrm>
            <a:off x="231950" y="180345"/>
            <a:ext cx="11840065" cy="950967"/>
          </a:xfrm>
          <a:prstGeom prst="rect">
            <a:avLst/>
          </a:prstGeom>
          <a:noFill/>
        </p:spPr>
      </p:pic>
      <p:sp>
        <p:nvSpPr>
          <p:cNvPr id="6" name="TextBox 5"/>
          <p:cNvSpPr txBox="1"/>
          <p:nvPr/>
        </p:nvSpPr>
        <p:spPr>
          <a:xfrm>
            <a:off x="-19685" y="1231900"/>
            <a:ext cx="11429365" cy="1426210"/>
          </a:xfrm>
          <a:prstGeom prst="rect">
            <a:avLst/>
          </a:prstGeom>
          <a:noFill/>
        </p:spPr>
        <p:txBody>
          <a:bodyPr wrap="square">
            <a:noAutofit/>
          </a:bodyPr>
          <a:lstStyle/>
          <a:p>
            <a:pPr algn="ctr"/>
            <a:r>
              <a:rPr lang="en-US" b="1" dirty="0">
                <a:latin typeface="Times New Roman" panose="02020603050405020304" pitchFamily="18" charset="0"/>
                <a:cs typeface="Times New Roman" panose="02020603050405020304" pitchFamily="18" charset="0"/>
                <a:sym typeface="+mn-ea"/>
              </a:rPr>
              <a:t>Department of  Cyber security </a:t>
            </a: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sym typeface="+mn-ea"/>
              </a:rPr>
              <a:t>I</a:t>
            </a:r>
            <a:r>
              <a:rPr lang="en-IN" altLang="en-US" b="1" dirty="0">
                <a:latin typeface="Times New Roman" panose="02020603050405020304" pitchFamily="18" charset="0"/>
                <a:cs typeface="Times New Roman" panose="02020603050405020304" pitchFamily="18" charset="0"/>
                <a:sym typeface="+mn-ea"/>
              </a:rPr>
              <a:t>I</a:t>
            </a:r>
            <a:r>
              <a:rPr lang="en-US" b="1" dirty="0">
                <a:latin typeface="Times New Roman" panose="02020603050405020304" pitchFamily="18" charset="0"/>
                <a:cs typeface="Times New Roman" panose="02020603050405020304" pitchFamily="18" charset="0"/>
                <a:sym typeface="+mn-ea"/>
              </a:rPr>
              <a:t>I </a:t>
            </a:r>
            <a:r>
              <a:rPr lang="en-US" b="1" dirty="0" err="1">
                <a:latin typeface="Times New Roman" panose="02020603050405020304" pitchFamily="18" charset="0"/>
                <a:cs typeface="Times New Roman" panose="02020603050405020304" pitchFamily="18" charset="0"/>
                <a:sym typeface="+mn-ea"/>
              </a:rPr>
              <a:t>B.Tech</a:t>
            </a:r>
            <a:r>
              <a:rPr lang="en-US" b="1" dirty="0">
                <a:latin typeface="Times New Roman" panose="02020603050405020304" pitchFamily="18" charset="0"/>
                <a:cs typeface="Times New Roman" panose="02020603050405020304" pitchFamily="18" charset="0"/>
                <a:sym typeface="+mn-ea"/>
              </a:rPr>
              <a:t> </a:t>
            </a:r>
            <a:r>
              <a:rPr lang="en-IN" altLang="en-US" b="1" dirty="0">
                <a:latin typeface="Times New Roman" panose="02020603050405020304" pitchFamily="18" charset="0"/>
                <a:cs typeface="Times New Roman" panose="02020603050405020304" pitchFamily="18" charset="0"/>
                <a:sym typeface="+mn-ea"/>
              </a:rPr>
              <a:t>II </a:t>
            </a:r>
            <a:r>
              <a:rPr lang="en-US" b="1" dirty="0">
                <a:latin typeface="Times New Roman" panose="02020603050405020304" pitchFamily="18" charset="0"/>
                <a:cs typeface="Times New Roman" panose="02020603050405020304" pitchFamily="18" charset="0"/>
                <a:sym typeface="+mn-ea"/>
              </a:rPr>
              <a:t>Semester MiniProject-</a:t>
            </a:r>
            <a:r>
              <a:rPr lang="en-IN" altLang="en-US" b="1" dirty="0">
                <a:latin typeface="Times New Roman" panose="02020603050405020304" pitchFamily="18" charset="0"/>
                <a:cs typeface="Times New Roman" panose="02020603050405020304" pitchFamily="18" charset="0"/>
                <a:sym typeface="+mn-ea"/>
              </a:rPr>
              <a:t>25</a:t>
            </a:r>
            <a:endParaRPr lang="en-IN" altLang="en-US" b="1" dirty="0">
              <a:latin typeface="Times New Roman" panose="02020603050405020304" pitchFamily="18" charset="0"/>
              <a:cs typeface="Times New Roman" panose="02020603050405020304" pitchFamily="18" charset="0"/>
              <a:sym typeface="+mn-ea"/>
            </a:endParaRPr>
          </a:p>
          <a:p>
            <a:pPr algn="ctr"/>
            <a:r>
              <a:rPr lang="en-US">
                <a:solidFill>
                  <a:srgbClr val="000000"/>
                </a:solidFill>
                <a:latin typeface="Times New Roman" panose="02020603050405020304" pitchFamily="18" charset="0"/>
                <a:ea typeface="Times New Roman Bold" panose="02030802070405020303"/>
                <a:cs typeface="Times New Roman" panose="02020603050405020304" pitchFamily="18" charset="0"/>
                <a:sym typeface="Times New Roman Bold" panose="02030802070405020303"/>
              </a:rPr>
              <a:t>Submitted by Batch -</a:t>
            </a:r>
            <a:r>
              <a:rPr lang="en-IN" altLang="en-US">
                <a:solidFill>
                  <a:srgbClr val="000000"/>
                </a:solidFill>
                <a:latin typeface="Times New Roman" panose="02020603050405020304" pitchFamily="18" charset="0"/>
                <a:ea typeface="Times New Roman Bold" panose="02030802070405020303"/>
                <a:cs typeface="Times New Roman" panose="02020603050405020304" pitchFamily="18" charset="0"/>
                <a:sym typeface="Times New Roman Bold" panose="02030802070405020303"/>
              </a:rPr>
              <a:t>1</a:t>
            </a:r>
            <a:br>
              <a:rPr lang="en-US" b="1">
                <a:solidFill>
                  <a:srgbClr val="000000"/>
                </a:solidFill>
                <a:latin typeface="Times New Roman" panose="02020603050405020304" pitchFamily="18" charset="0"/>
                <a:ea typeface="Times New Roman Bold" panose="02030802070405020303"/>
                <a:cs typeface="Times New Roman" panose="02020603050405020304" pitchFamily="18" charset="0"/>
                <a:sym typeface="Times New Roman Bold" panose="02030802070405020303"/>
              </a:rPr>
            </a:br>
            <a:endParaRPr lang="en-IN" altLang="en-US" b="1" dirty="0">
              <a:latin typeface="Times New Roman" panose="02020603050405020304" pitchFamily="18" charset="0"/>
              <a:cs typeface="Times New Roman" panose="02020603050405020304" pitchFamily="18" charset="0"/>
              <a:sym typeface="+mn-ea"/>
            </a:endParaRPr>
          </a:p>
          <a:p>
            <a:pPr algn="ctr"/>
            <a:endParaRPr lang="en-IN" b="1" dirty="0">
              <a:latin typeface="Times New Roman" panose="02020603050405020304" pitchFamily="18" charset="0"/>
              <a:cs typeface="Times New Roman" panose="02020603050405020304" pitchFamily="18" charset="0"/>
              <a:sym typeface="+mn-ea"/>
            </a:endParaRPr>
          </a:p>
        </p:txBody>
      </p:sp>
      <p:sp>
        <p:nvSpPr>
          <p:cNvPr id="8" name="TextBox 7"/>
          <p:cNvSpPr txBox="1"/>
          <p:nvPr/>
        </p:nvSpPr>
        <p:spPr>
          <a:xfrm>
            <a:off x="635000" y="4883150"/>
            <a:ext cx="3504565" cy="1336675"/>
          </a:xfrm>
          <a:prstGeom prst="rect">
            <a:avLst/>
          </a:prstGeom>
          <a:noFill/>
        </p:spPr>
        <p:txBody>
          <a:bodyPr wrap="square">
            <a:noAutofit/>
          </a:bodyPr>
          <a:lstStyle/>
          <a:p>
            <a:r>
              <a:rPr lang="en-IN" b="1" dirty="0">
                <a:latin typeface="Times New Roman" panose="02020603050405020304" pitchFamily="18" charset="0"/>
                <a:cs typeface="Times New Roman" panose="02020603050405020304" pitchFamily="18" charset="0"/>
                <a:sym typeface="+mn-ea"/>
              </a:rPr>
              <a:t>Supervisor: </a:t>
            </a:r>
            <a:endParaRPr lang="en-IN" b="1" dirty="0">
              <a:latin typeface="Times New Roman" panose="02020603050405020304" pitchFamily="18" charset="0"/>
              <a:cs typeface="Times New Roman" panose="02020603050405020304" pitchFamily="18" charset="0"/>
              <a:sym typeface="+mn-ea"/>
            </a:endParaRPr>
          </a:p>
          <a:p>
            <a:r>
              <a:rPr lang="en-US" altLang="en-US" b="1" dirty="0">
                <a:latin typeface="Times New Roman" panose="02020603050405020304" pitchFamily="18" charset="0"/>
                <a:cs typeface="Times New Roman" panose="02020603050405020304" pitchFamily="18" charset="0"/>
                <a:sym typeface="+mn-ea"/>
              </a:rPr>
              <a:t>Mrs</a:t>
            </a:r>
            <a:r>
              <a:rPr lang="en-IN" altLang="en-US" b="1" dirty="0">
                <a:latin typeface="Times New Roman" panose="02020603050405020304" pitchFamily="18" charset="0"/>
                <a:cs typeface="Times New Roman" panose="02020603050405020304" pitchFamily="18" charset="0"/>
                <a:sym typeface="+mn-ea"/>
              </a:rPr>
              <a:t> </a:t>
            </a:r>
            <a:r>
              <a:rPr lang="en-US" altLang="en-US" b="1" dirty="0">
                <a:latin typeface="Times New Roman" panose="02020603050405020304" pitchFamily="18" charset="0"/>
                <a:cs typeface="Times New Roman" panose="02020603050405020304" pitchFamily="18" charset="0"/>
                <a:sym typeface="+mn-ea"/>
              </a:rPr>
              <a:t>D</a:t>
            </a:r>
            <a:r>
              <a:rPr lang="en-IN" altLang="en-US" b="1" dirty="0">
                <a:latin typeface="Times New Roman" panose="02020603050405020304" pitchFamily="18" charset="0"/>
                <a:cs typeface="Times New Roman" panose="02020603050405020304" pitchFamily="18" charset="0"/>
                <a:sym typeface="+mn-ea"/>
              </a:rPr>
              <a:t>.</a:t>
            </a:r>
            <a:r>
              <a:rPr lang="en-US" altLang="en-US" b="1" dirty="0">
                <a:latin typeface="Times New Roman" panose="02020603050405020304" pitchFamily="18" charset="0"/>
                <a:cs typeface="Times New Roman" panose="02020603050405020304" pitchFamily="18" charset="0"/>
                <a:sym typeface="+mn-ea"/>
              </a:rPr>
              <a:t>Sravanthi</a:t>
            </a:r>
            <a:endParaRPr lang="en-US" altLang="en-US" b="1" dirty="0">
              <a:latin typeface="Times New Roman" panose="02020603050405020304" pitchFamily="18" charset="0"/>
              <a:cs typeface="Times New Roman" panose="02020603050405020304" pitchFamily="18" charset="0"/>
              <a:sym typeface="+mn-ea"/>
            </a:endParaRPr>
          </a:p>
          <a:p>
            <a:r>
              <a:rPr lang="en-US" altLang="en-US" spc="-150" dirty="0">
                <a:latin typeface="Times New Roman" panose="02020603050405020304" pitchFamily="18" charset="0"/>
                <a:cs typeface="Times New Roman" panose="02020603050405020304" pitchFamily="18" charset="0"/>
                <a:sym typeface="+mn-ea"/>
              </a:rPr>
              <a:t>Assistant Professor</a:t>
            </a:r>
            <a:endParaRPr lang="en-US" altLang="en-US" spc="-150" dirty="0">
              <a:latin typeface="Times New Roman" panose="02020603050405020304" pitchFamily="18" charset="0"/>
              <a:cs typeface="Times New Roman" panose="02020603050405020304" pitchFamily="18" charset="0"/>
              <a:sym typeface="+mn-ea"/>
            </a:endParaRPr>
          </a:p>
          <a:p>
            <a:r>
              <a:rPr lang="en-US" altLang="en-US" spc="-150" dirty="0">
                <a:latin typeface="Times New Roman" panose="02020603050405020304" pitchFamily="18" charset="0"/>
                <a:cs typeface="Times New Roman" panose="02020603050405020304" pitchFamily="18" charset="0"/>
                <a:sym typeface="+mn-ea"/>
              </a:rPr>
              <a:t>Department of Computer Science Engineering (CS&amp;DS)</a:t>
            </a:r>
            <a:endParaRPr lang="en-US" altLang="en-US" b="0" spc="-150" dirty="0">
              <a:latin typeface="Times New Roman" panose="02020603050405020304" pitchFamily="18" charset="0"/>
              <a:cs typeface="Times New Roman" panose="02020603050405020304" pitchFamily="18" charset="0"/>
            </a:endParaRPr>
          </a:p>
          <a:p>
            <a:endParaRPr lang="en-US" altLang="en-US" b="0" spc="-150"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sym typeface="+mn-ea"/>
              </a:rPr>
              <a:t> </a:t>
            </a:r>
            <a:endParaRPr lang="en-IN" dirty="0">
              <a:latin typeface="Times New Roman" panose="02020603050405020304" pitchFamily="18" charset="0"/>
              <a:cs typeface="Times New Roman" panose="02020603050405020304" pitchFamily="18" charset="0"/>
            </a:endParaRPr>
          </a:p>
          <a:p>
            <a:endParaRPr lang="en-IN" dirty="0"/>
          </a:p>
        </p:txBody>
      </p:sp>
      <p:sp>
        <p:nvSpPr>
          <p:cNvPr id="10" name="TextBox 9"/>
          <p:cNvSpPr txBox="1"/>
          <p:nvPr/>
        </p:nvSpPr>
        <p:spPr>
          <a:xfrm>
            <a:off x="7280927" y="4793895"/>
            <a:ext cx="4128940" cy="1989455"/>
          </a:xfrm>
          <a:prstGeom prst="rect">
            <a:avLst/>
          </a:prstGeom>
          <a:noFill/>
        </p:spPr>
        <p:txBody>
          <a:bodyPr wrap="square">
            <a:spAutoFit/>
          </a:bodyPr>
          <a:lstStyle/>
          <a:p>
            <a:pPr indent="457200" algn="just">
              <a:spcAft>
                <a:spcPts val="1000"/>
              </a:spcAft>
            </a:pPr>
            <a:r>
              <a:rPr lang="en-US" b="1" dirty="0">
                <a:latin typeface="Times New Roman" panose="02020603050405020304" pitchFamily="18" charset="0"/>
                <a:ea typeface="Calibri" panose="020F0502020204030204" charset="0"/>
                <a:cs typeface="Times New Roman" panose="02020603050405020304" pitchFamily="18" charset="0"/>
                <a:sym typeface="+mn-ea"/>
              </a:rPr>
              <a:t>Names &amp;Roll no:</a:t>
            </a:r>
            <a:endParaRPr lang="en-US" b="1" dirty="0">
              <a:latin typeface="Times New Roman" panose="02020603050405020304" pitchFamily="18" charset="0"/>
              <a:ea typeface="Calibri" panose="020F0502020204030204" charset="0"/>
              <a:cs typeface="Times New Roman" panose="02020603050405020304" pitchFamily="18" charset="0"/>
            </a:endParaRPr>
          </a:p>
          <a:p>
            <a:pPr indent="457200" algn="just">
              <a:spcAft>
                <a:spcPts val="1000"/>
              </a:spcAft>
            </a:pPr>
            <a:r>
              <a:rPr lang="en-IN" altLang="en-US" b="1" dirty="0">
                <a:latin typeface="Cambria Math" panose="02040503050406030204" pitchFamily="18" charset="0"/>
                <a:ea typeface="Cambria Math" panose="02040503050406030204" pitchFamily="18" charset="0"/>
                <a:cs typeface="Arial" panose="020B0604020202020204" pitchFamily="34" charset="0"/>
                <a:sym typeface="+mn-ea"/>
              </a:rPr>
              <a:t>G.BHANUP</a:t>
            </a:r>
            <a:r>
              <a:rPr lang="en-US" b="1" dirty="0">
                <a:latin typeface="Cambria Math" panose="02040503050406030204" pitchFamily="18" charset="0"/>
                <a:ea typeface="Cambria Math" panose="02040503050406030204" pitchFamily="18" charset="0"/>
                <a:cs typeface="Arial" panose="020B0604020202020204" pitchFamily="34" charset="0"/>
                <a:sym typeface="+mn-ea"/>
              </a:rPr>
              <a:t>RAKASH -  22R21A621</a:t>
            </a:r>
            <a:r>
              <a:rPr lang="en-IN" altLang="en-US" b="1" dirty="0">
                <a:latin typeface="Cambria Math" panose="02040503050406030204" pitchFamily="18" charset="0"/>
                <a:ea typeface="Cambria Math" panose="02040503050406030204" pitchFamily="18" charset="0"/>
                <a:cs typeface="Arial" panose="020B0604020202020204" pitchFamily="34" charset="0"/>
                <a:sym typeface="+mn-ea"/>
              </a:rPr>
              <a:t>7</a:t>
            </a:r>
            <a:endParaRPr lang="en-US" b="1" dirty="0">
              <a:latin typeface="Cambria Math" panose="02040503050406030204" pitchFamily="18" charset="0"/>
              <a:ea typeface="Cambria Math" panose="02040503050406030204" pitchFamily="18" charset="0"/>
              <a:cs typeface="Arial" panose="020B0604020202020204" pitchFamily="34" charset="0"/>
            </a:endParaRPr>
          </a:p>
          <a:p>
            <a:pPr indent="457200" algn="just">
              <a:spcAft>
                <a:spcPts val="1000"/>
              </a:spcAft>
            </a:pPr>
            <a:r>
              <a:rPr lang="en-IN" altLang="en-US" b="1" dirty="0">
                <a:latin typeface="Cambria Math" panose="02040503050406030204" pitchFamily="18" charset="0"/>
                <a:ea typeface="Cambria Math" panose="02040503050406030204" pitchFamily="18" charset="0"/>
                <a:cs typeface="Arial" panose="020B0604020202020204" pitchFamily="34" charset="0"/>
                <a:sym typeface="+mn-ea"/>
              </a:rPr>
              <a:t>G.KARTHIKGOUD</a:t>
            </a:r>
            <a:r>
              <a:rPr lang="en-US" b="1" dirty="0">
                <a:latin typeface="Cambria Math" panose="02040503050406030204" pitchFamily="18" charset="0"/>
                <a:ea typeface="Cambria Math" panose="02040503050406030204" pitchFamily="18" charset="0"/>
                <a:cs typeface="Arial" panose="020B0604020202020204" pitchFamily="34" charset="0"/>
                <a:sym typeface="+mn-ea"/>
              </a:rPr>
              <a:t>-22R21A62</a:t>
            </a:r>
            <a:r>
              <a:rPr lang="en-IN" altLang="en-US" b="1" dirty="0">
                <a:latin typeface="Cambria Math" panose="02040503050406030204" pitchFamily="18" charset="0"/>
                <a:ea typeface="Cambria Math" panose="02040503050406030204" pitchFamily="18" charset="0"/>
                <a:cs typeface="Arial" panose="020B0604020202020204" pitchFamily="34" charset="0"/>
                <a:sym typeface="+mn-ea"/>
              </a:rPr>
              <a:t>21</a:t>
            </a:r>
            <a:endParaRPr lang="en-US" b="1" dirty="0">
              <a:latin typeface="Cambria Math" panose="02040503050406030204" pitchFamily="18" charset="0"/>
              <a:ea typeface="Cambria Math" panose="02040503050406030204" pitchFamily="18" charset="0"/>
              <a:cs typeface="Arial" panose="020B0604020202020204" pitchFamily="34" charset="0"/>
            </a:endParaRPr>
          </a:p>
          <a:p>
            <a:pPr indent="457200" algn="just">
              <a:spcAft>
                <a:spcPts val="1000"/>
              </a:spcAft>
            </a:pPr>
            <a:r>
              <a:rPr lang="en-IN" altLang="en-US" b="1" dirty="0">
                <a:latin typeface="Cambria Math" panose="02040503050406030204" pitchFamily="18" charset="0"/>
                <a:ea typeface="Cambria Math" panose="02040503050406030204" pitchFamily="18" charset="0"/>
                <a:cs typeface="Arial" panose="020B0604020202020204" pitchFamily="34" charset="0"/>
                <a:sym typeface="+mn-ea"/>
              </a:rPr>
              <a:t>J.SAIRITHVIK - 23R25A6202</a:t>
            </a:r>
            <a:endParaRPr lang="en-US" b="1" dirty="0">
              <a:latin typeface="Cambria Math" panose="02040503050406030204" pitchFamily="18" charset="0"/>
              <a:ea typeface="Cambria Math" panose="02040503050406030204" pitchFamily="18" charset="0"/>
              <a:cs typeface="Arial" panose="020B0604020202020204" pitchFamily="34" charset="0"/>
            </a:endParaRPr>
          </a:p>
          <a:p>
            <a:pPr marL="0" marR="0" lvl="0" indent="457200" algn="ctr" rtl="0">
              <a:spcBef>
                <a:spcPts val="0"/>
              </a:spcBef>
              <a:spcAft>
                <a:spcPts val="0"/>
              </a:spcAft>
              <a:buNone/>
            </a:pPr>
            <a:endParaRPr lang="en-IN" b="1" dirty="0"/>
          </a:p>
        </p:txBody>
      </p:sp>
      <p:sp>
        <p:nvSpPr>
          <p:cNvPr id="5" name="Text Box 4"/>
          <p:cNvSpPr txBox="1"/>
          <p:nvPr/>
        </p:nvSpPr>
        <p:spPr>
          <a:xfrm>
            <a:off x="7600950" y="4425315"/>
            <a:ext cx="4064000" cy="368300"/>
          </a:xfrm>
          <a:prstGeom prst="rect">
            <a:avLst/>
          </a:prstGeom>
          <a:noFill/>
        </p:spPr>
        <p:txBody>
          <a:bodyPr wrap="square" rtlCol="0">
            <a:spAutoFit/>
          </a:bodyPr>
          <a:p>
            <a:r>
              <a:rPr lang="en-IN" altLang="en-US">
                <a:latin typeface="Times New Roman" panose="02020603050405020304" pitchFamily="18" charset="0"/>
                <a:cs typeface="Times New Roman" panose="02020603050405020304" pitchFamily="18" charset="0"/>
              </a:rPr>
              <a:t>   </a:t>
            </a:r>
            <a:r>
              <a:rPr lang="en-US" altLang="en-GB">
                <a:latin typeface="Times New Roman" panose="02020603050405020304" pitchFamily="18" charset="0"/>
                <a:cs typeface="Times New Roman" panose="02020603050405020304" pitchFamily="18" charset="0"/>
              </a:rPr>
              <a:t>Presented By -</a:t>
            </a:r>
            <a:endParaRPr lang="en-US" altLang="en-GB">
              <a:latin typeface="Times New Roman" panose="02020603050405020304" pitchFamily="18" charset="0"/>
              <a:cs typeface="Times New Roman" panose="02020603050405020304" pitchFamily="18" charset="0"/>
            </a:endParaRPr>
          </a:p>
        </p:txBody>
      </p:sp>
      <p:sp>
        <p:nvSpPr>
          <p:cNvPr id="7" name="Text Box 6"/>
          <p:cNvSpPr txBox="1"/>
          <p:nvPr/>
        </p:nvSpPr>
        <p:spPr>
          <a:xfrm>
            <a:off x="635000" y="4620895"/>
            <a:ext cx="4252595" cy="368300"/>
          </a:xfrm>
          <a:prstGeom prst="rect">
            <a:avLst/>
          </a:prstGeom>
          <a:noFill/>
        </p:spPr>
        <p:txBody>
          <a:bodyPr wrap="square" rtlCol="0">
            <a:spAutoFit/>
          </a:bodyPr>
          <a:p>
            <a:endParaRPr lang="en-US" altLang="en-GB">
              <a:latin typeface="Times New Roman" panose="02020603050405020304" pitchFamily="18" charset="0"/>
              <a:cs typeface="Times New Roman" panose="02020603050405020304" pitchFamily="18" charset="0"/>
            </a:endParaRPr>
          </a:p>
        </p:txBody>
      </p:sp>
      <p:sp>
        <p:nvSpPr>
          <p:cNvPr id="3" name="Text Box 2"/>
          <p:cNvSpPr txBox="1"/>
          <p:nvPr>
            <p:custDataLst>
              <p:tags r:id="rId2"/>
            </p:custDataLst>
          </p:nvPr>
        </p:nvSpPr>
        <p:spPr>
          <a:xfrm>
            <a:off x="1762125" y="2788285"/>
            <a:ext cx="9029700" cy="640715"/>
          </a:xfrm>
          <a:prstGeom prst="rect">
            <a:avLst/>
          </a:prstGeom>
          <a:noFill/>
        </p:spPr>
        <p:txBody>
          <a:bodyPr wrap="square" rtlCol="0" anchor="t">
            <a:noAutofit/>
          </a:bodyPr>
          <a:p>
            <a:pPr algn="ctr">
              <a:defRPr/>
            </a:pPr>
            <a:r>
              <a:rPr lang="en-US" altLang="en-US" sz="28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Advanced Multilingual Translation Platform with Enhanced File and Speech Processing</a:t>
            </a:r>
            <a:endParaRPr lang="en-IN" sz="2800" b="1"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9"/>
          <p:cNvSpPr/>
          <p:nvPr/>
        </p:nvSpPr>
        <p:spPr>
          <a:xfrm>
            <a:off x="-19685" y="0"/>
            <a:ext cx="12192000" cy="6858000"/>
          </a:xfrm>
          <a:prstGeom prst="frame">
            <a:avLst>
              <a:gd name="adj1" fmla="val 2392"/>
            </a:avLst>
          </a:prstGeom>
          <a:gradFill>
            <a:gsLst>
              <a:gs pos="0">
                <a:srgbClr val="00F2FE"/>
              </a:gs>
              <a:gs pos="41900">
                <a:srgbClr val="28CFFE"/>
              </a:gs>
              <a:gs pos="97509">
                <a:srgbClr val="4FACFE"/>
              </a:gs>
              <a:gs pos="100000">
                <a:srgbClr val="4FACFE"/>
              </a:gs>
            </a:gsLst>
            <a:lin ang="8471639" scaled="0"/>
          </a:gra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41" name="Google Shape;41;p9"/>
          <p:cNvPicPr preferRelativeResize="0"/>
          <p:nvPr/>
        </p:nvPicPr>
        <p:blipFill rotWithShape="1">
          <a:blip r:embed="rId1"/>
          <a:srcRect/>
          <a:stretch>
            <a:fillRect/>
          </a:stretch>
        </p:blipFill>
        <p:spPr>
          <a:xfrm>
            <a:off x="9777048" y="163880"/>
            <a:ext cx="2172848" cy="598120"/>
          </a:xfrm>
          <a:prstGeom prst="rect">
            <a:avLst/>
          </a:prstGeom>
          <a:noFill/>
          <a:ln>
            <a:noFill/>
          </a:ln>
        </p:spPr>
      </p:pic>
      <p:sp>
        <p:nvSpPr>
          <p:cNvPr id="4" name="TextBox 3"/>
          <p:cNvSpPr txBox="1"/>
          <p:nvPr/>
        </p:nvSpPr>
        <p:spPr>
          <a:xfrm>
            <a:off x="348615" y="762000"/>
            <a:ext cx="7668260" cy="614045"/>
          </a:xfrm>
          <a:prstGeom prst="rect">
            <a:avLst/>
          </a:prstGeom>
          <a:noFill/>
        </p:spPr>
        <p:txBody>
          <a:bodyPr wrap="square">
            <a:spAutoFit/>
          </a:bodyPr>
          <a:lstStyle/>
          <a:p>
            <a:pPr lvl="1"/>
            <a:r>
              <a:rPr lang="en-US" sz="3400" i="0" dirty="0">
                <a:solidFill>
                  <a:srgbClr val="0070C0"/>
                </a:solidFill>
                <a:effectLst/>
                <a:latin typeface="Times New Roman" panose="02020603050405020304" pitchFamily="18" charset="0"/>
                <a:cs typeface="Times New Roman" panose="02020603050405020304" pitchFamily="18" charset="0"/>
              </a:rPr>
              <a:t>Methodologies</a:t>
            </a:r>
            <a:endParaRPr lang="en-US" sz="3400" i="0" dirty="0">
              <a:solidFill>
                <a:srgbClr val="0070C0"/>
              </a:solidFill>
              <a:effectLst/>
              <a:latin typeface="Times New Roman" panose="02020603050405020304" pitchFamily="18" charset="0"/>
              <a:cs typeface="Times New Roman" panose="02020603050405020304" pitchFamily="18" charset="0"/>
            </a:endParaRPr>
          </a:p>
        </p:txBody>
      </p:sp>
      <p:sp>
        <p:nvSpPr>
          <p:cNvPr id="2" name="Text Box 1"/>
          <p:cNvSpPr txBox="1"/>
          <p:nvPr/>
        </p:nvSpPr>
        <p:spPr>
          <a:xfrm>
            <a:off x="488950" y="1919605"/>
            <a:ext cx="11371580" cy="5640070"/>
          </a:xfrm>
          <a:prstGeom prst="rect">
            <a:avLst/>
          </a:prstGeom>
        </p:spPr>
        <p:txBody>
          <a:bodyPr wrap="square">
            <a:noAutofit/>
          </a:bodyPr>
          <a:p>
            <a:pPr>
              <a:buFont typeface="Arial" panose="020B0604020202020204"/>
              <a:buChar char="•"/>
            </a:pPr>
            <a:r>
              <a:rPr lang="en-US" altLang="en-US" b="1">
                <a:latin typeface="Times New Roman" panose="02020603050405020304" pitchFamily="18" charset="0"/>
                <a:cs typeface="Times New Roman" panose="02020603050405020304" pitchFamily="18" charset="0"/>
              </a:rPr>
              <a:t>Multilingual Text Translation</a:t>
            </a:r>
            <a:r>
              <a:rPr lang="en-US" b="1">
                <a:latin typeface="Times New Roman" panose="02020603050405020304" pitchFamily="18" charset="0"/>
                <a:cs typeface="Times New Roman" panose="02020603050405020304" pitchFamily="18" charset="0"/>
              </a:rPr>
              <a:t> : </a:t>
            </a:r>
            <a:r>
              <a:rPr lang="en-US" altLang="en-US">
                <a:latin typeface="Times New Roman" panose="02020603050405020304" pitchFamily="18" charset="0"/>
                <a:cs typeface="Times New Roman" panose="02020603050405020304" pitchFamily="18" charset="0"/>
              </a:rPr>
              <a:t>Allows translation between English and 25+ languages.Supports both manual text input and document/audio input.</a:t>
            </a:r>
            <a:endParaRPr lang="en-US" altLang="en-US">
              <a:latin typeface="Times New Roman" panose="02020603050405020304" pitchFamily="18" charset="0"/>
              <a:cs typeface="Times New Roman" panose="02020603050405020304" pitchFamily="18" charset="0"/>
            </a:endParaRPr>
          </a:p>
          <a:p>
            <a:pPr>
              <a:buFont typeface="Arial" panose="020B0604020202020204"/>
              <a:buChar char="•"/>
            </a:pPr>
            <a:endParaRPr lang="en-US" altLang="en-US">
              <a:latin typeface="Times New Roman" panose="02020603050405020304" pitchFamily="18" charset="0"/>
              <a:cs typeface="Times New Roman" panose="02020603050405020304" pitchFamily="18" charset="0"/>
            </a:endParaRPr>
          </a:p>
          <a:p>
            <a:pPr>
              <a:buFont typeface="Arial" panose="020B0604020202020204"/>
              <a:buChar char="•"/>
            </a:pPr>
            <a:r>
              <a:rPr lang="en-US" altLang="en-US" b="1">
                <a:latin typeface="Times New Roman" panose="02020603050405020304" pitchFamily="18" charset="0"/>
                <a:cs typeface="Times New Roman" panose="02020603050405020304" pitchFamily="18" charset="0"/>
              </a:rPr>
              <a:t>Speech-to-Text and Text-to-Speech</a:t>
            </a:r>
            <a:r>
              <a:rPr lang="en-US" b="1">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Converts spoken language to text (using microphone or uploaded audio).Converts translated text into spoken output (TTS).</a:t>
            </a:r>
            <a:endParaRPr lang="en-US" altLang="en-US">
              <a:latin typeface="Times New Roman" panose="02020603050405020304" pitchFamily="18" charset="0"/>
              <a:cs typeface="Times New Roman" panose="02020603050405020304" pitchFamily="18" charset="0"/>
            </a:endParaRPr>
          </a:p>
          <a:p>
            <a:pPr>
              <a:buFont typeface="Arial" panose="020B0604020202020204"/>
              <a:buChar char="•"/>
            </a:pPr>
            <a:endParaRPr lang="en-US" altLang="en-US">
              <a:latin typeface="Times New Roman" panose="02020603050405020304" pitchFamily="18" charset="0"/>
              <a:cs typeface="Times New Roman" panose="02020603050405020304" pitchFamily="18" charset="0"/>
            </a:endParaRPr>
          </a:p>
          <a:p>
            <a:pPr>
              <a:buFont typeface="Arial" panose="020B0604020202020204"/>
              <a:buChar char="•"/>
            </a:pPr>
            <a:r>
              <a:rPr lang="en-US" altLang="en-US" b="1">
                <a:latin typeface="Times New Roman" panose="02020603050405020304" pitchFamily="18" charset="0"/>
                <a:cs typeface="Times New Roman" panose="02020603050405020304" pitchFamily="18" charset="0"/>
              </a:rPr>
              <a:t>Speech Recognition</a:t>
            </a:r>
            <a:r>
              <a:rPr lang="en-IN" altLang="en-US" b="1">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Uses Google Speech Recognition to convert audio to text.Automatically adjusts for ambient noise.Handles long inputs using timeout and phrase limits.</a:t>
            </a:r>
            <a:endParaRPr lang="en-US" altLang="en-US">
              <a:latin typeface="Times New Roman" panose="02020603050405020304" pitchFamily="18" charset="0"/>
              <a:cs typeface="Times New Roman" panose="02020603050405020304" pitchFamily="18" charset="0"/>
            </a:endParaRPr>
          </a:p>
          <a:p>
            <a:pPr>
              <a:buFont typeface="Arial" panose="020B0604020202020204"/>
              <a:buChar char="•"/>
            </a:pPr>
            <a:endParaRPr lang="en-US" altLang="en-US">
              <a:latin typeface="Times New Roman" panose="02020603050405020304" pitchFamily="18" charset="0"/>
              <a:cs typeface="Times New Roman" panose="02020603050405020304" pitchFamily="18" charset="0"/>
            </a:endParaRPr>
          </a:p>
          <a:p>
            <a:pPr>
              <a:buFont typeface="Arial" panose="020B0604020202020204"/>
              <a:buChar char="•"/>
            </a:pPr>
            <a:r>
              <a:rPr lang="en-US" altLang="en-US" b="1">
                <a:latin typeface="Times New Roman" panose="02020603050405020304" pitchFamily="18" charset="0"/>
                <a:cs typeface="Times New Roman" panose="02020603050405020304" pitchFamily="18" charset="0"/>
              </a:rPr>
              <a:t>Text-to-Speech (TTS)</a:t>
            </a:r>
            <a:r>
              <a:rPr lang="en-US" b="1">
                <a:latin typeface="Times New Roman" panose="02020603050405020304" pitchFamily="18" charset="0"/>
                <a:cs typeface="Times New Roman" panose="02020603050405020304" pitchFamily="18" charset="0"/>
              </a:rPr>
              <a:t> : </a:t>
            </a:r>
            <a:r>
              <a:rPr lang="en-US" altLang="en-US">
                <a:latin typeface="Times New Roman" panose="02020603050405020304" pitchFamily="18" charset="0"/>
                <a:cs typeface="Times New Roman" panose="02020603050405020304" pitchFamily="18" charset="0"/>
              </a:rPr>
              <a:t>Uses Google TTS (gTTS) to convert text to speech in target language.Saves audio as .mp3 or .wav.</a:t>
            </a:r>
            <a:endParaRPr lang="en-US" altLang="en-US">
              <a:latin typeface="Times New Roman" panose="02020603050405020304" pitchFamily="18" charset="0"/>
              <a:cs typeface="Times New Roman" panose="02020603050405020304" pitchFamily="18" charset="0"/>
            </a:endParaRPr>
          </a:p>
          <a:p>
            <a:pPr>
              <a:buFont typeface="Arial" panose="020B0604020202020204"/>
              <a:buChar char="•"/>
            </a:pPr>
            <a:endParaRPr lang="en-US" altLang="en-US" b="1">
              <a:latin typeface="Times New Roman" panose="02020603050405020304" pitchFamily="18" charset="0"/>
              <a:cs typeface="Times New Roman" panose="02020603050405020304" pitchFamily="18" charset="0"/>
            </a:endParaRPr>
          </a:p>
          <a:p>
            <a:pPr>
              <a:buFont typeface="Arial" panose="020B0604020202020204"/>
              <a:buChar char="•"/>
            </a:pPr>
            <a:r>
              <a:rPr lang="en-US" altLang="en-US" b="1">
                <a:latin typeface="Times New Roman" panose="02020603050405020304" pitchFamily="18" charset="0"/>
                <a:cs typeface="Times New Roman" panose="02020603050405020304" pitchFamily="18" charset="0"/>
              </a:rPr>
              <a:t>Error Handling</a:t>
            </a:r>
            <a:r>
              <a:rPr lang="en-US" altLang="en-US">
                <a:latin typeface="Times New Roman" panose="02020603050405020304" pitchFamily="18" charset="0"/>
                <a:cs typeface="Times New Roman" panose="02020603050405020304" pitchFamily="18" charset="0"/>
              </a:rPr>
              <a:t>: Robust exception handling with clear user alerts.</a:t>
            </a:r>
            <a:endParaRPr lang="en-US" altLang="en-US">
              <a:latin typeface="Times New Roman" panose="02020603050405020304" pitchFamily="18" charset="0"/>
              <a:cs typeface="Times New Roman" panose="02020603050405020304" pitchFamily="18" charset="0"/>
            </a:endParaRPr>
          </a:p>
          <a:p>
            <a:pPr>
              <a:buFont typeface="Arial" panose="020B0604020202020204"/>
              <a:buChar char="•"/>
            </a:pPr>
            <a:endParaRPr>
              <a:latin typeface="Times New Roman" panose="02020603050405020304" pitchFamily="18" charset="0"/>
              <a:cs typeface="Times New Roman" panose="02020603050405020304" pitchFamily="18" charset="0"/>
            </a:endParaRPr>
          </a:p>
          <a:p>
            <a:pPr>
              <a:buFont typeface="Arial" panose="020B0604020202020204"/>
              <a:buChar char="•"/>
            </a:pPr>
            <a:r>
              <a:rPr lang="en-US" altLang="en-US" b="1">
                <a:latin typeface="Times New Roman" panose="02020603050405020304" pitchFamily="18" charset="0"/>
                <a:cs typeface="Times New Roman" panose="02020603050405020304" pitchFamily="18" charset="0"/>
              </a:rPr>
              <a:t>Multi-platform Compatibility</a:t>
            </a:r>
            <a:r>
              <a:rPr lang="en-US" altLang="en-US">
                <a:latin typeface="Times New Roman" panose="02020603050405020304" pitchFamily="18" charset="0"/>
                <a:cs typeface="Times New Roman" panose="02020603050405020304" pitchFamily="18" charset="0"/>
              </a:rPr>
              <a:t>: Audio playback commands vary based on OS.</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9"/>
          <p:cNvSpPr/>
          <p:nvPr/>
        </p:nvSpPr>
        <p:spPr>
          <a:xfrm>
            <a:off x="-19685" y="0"/>
            <a:ext cx="12192000" cy="6858000"/>
          </a:xfrm>
          <a:prstGeom prst="frame">
            <a:avLst>
              <a:gd name="adj1" fmla="val 2392"/>
            </a:avLst>
          </a:prstGeom>
          <a:gradFill>
            <a:gsLst>
              <a:gs pos="0">
                <a:srgbClr val="00F2FE"/>
              </a:gs>
              <a:gs pos="41900">
                <a:srgbClr val="28CFFE"/>
              </a:gs>
              <a:gs pos="97509">
                <a:srgbClr val="4FACFE"/>
              </a:gs>
              <a:gs pos="100000">
                <a:srgbClr val="4FACFE"/>
              </a:gs>
            </a:gsLst>
            <a:lin ang="8471639" scaled="0"/>
          </a:gra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41" name="Google Shape;41;p9"/>
          <p:cNvPicPr preferRelativeResize="0"/>
          <p:nvPr/>
        </p:nvPicPr>
        <p:blipFill rotWithShape="1">
          <a:blip r:embed="rId1"/>
          <a:srcRect/>
          <a:stretch>
            <a:fillRect/>
          </a:stretch>
        </p:blipFill>
        <p:spPr>
          <a:xfrm>
            <a:off x="9777048" y="163880"/>
            <a:ext cx="2172848" cy="598120"/>
          </a:xfrm>
          <a:prstGeom prst="rect">
            <a:avLst/>
          </a:prstGeom>
          <a:noFill/>
          <a:ln>
            <a:noFill/>
          </a:ln>
        </p:spPr>
      </p:pic>
      <p:sp>
        <p:nvSpPr>
          <p:cNvPr id="2" name="Text Box 1"/>
          <p:cNvSpPr txBox="1"/>
          <p:nvPr/>
        </p:nvSpPr>
        <p:spPr>
          <a:xfrm>
            <a:off x="458470" y="511810"/>
            <a:ext cx="6096000" cy="643255"/>
          </a:xfrm>
          <a:prstGeom prst="rect">
            <a:avLst/>
          </a:prstGeom>
          <a:noFill/>
        </p:spPr>
        <p:txBody>
          <a:bodyPr wrap="square" rtlCol="0" anchor="t">
            <a:noAutofit/>
          </a:bodyPr>
          <a:p>
            <a:r>
              <a:rPr lang="en-US" sz="3400" dirty="0">
                <a:solidFill>
                  <a:srgbClr val="0070C0"/>
                </a:solidFill>
                <a:effectLst/>
                <a:latin typeface="Times New Roman" panose="02020603050405020304" pitchFamily="18" charset="0"/>
                <a:cs typeface="Times New Roman" panose="02020603050405020304" pitchFamily="18" charset="0"/>
                <a:sym typeface="+mn-ea"/>
              </a:rPr>
              <a:t>Algorithm</a:t>
            </a:r>
            <a:r>
              <a:rPr lang="en-IN" altLang="en-US" sz="3400" dirty="0">
                <a:solidFill>
                  <a:srgbClr val="0070C0"/>
                </a:solidFill>
                <a:effectLst/>
                <a:latin typeface="Times New Roman" panose="02020603050405020304" pitchFamily="18" charset="0"/>
                <a:cs typeface="Times New Roman" panose="02020603050405020304" pitchFamily="18" charset="0"/>
                <a:sym typeface="+mn-ea"/>
              </a:rPr>
              <a:t>s</a:t>
            </a:r>
            <a:endParaRPr lang="en-IN" altLang="en-US" sz="3400" dirty="0">
              <a:solidFill>
                <a:srgbClr val="0070C0"/>
              </a:solidFill>
              <a:effectLst/>
              <a:latin typeface="Times New Roman" panose="02020603050405020304" pitchFamily="18" charset="0"/>
              <a:cs typeface="Times New Roman" panose="02020603050405020304" pitchFamily="18" charset="0"/>
              <a:sym typeface="+mn-ea"/>
            </a:endParaRPr>
          </a:p>
        </p:txBody>
      </p:sp>
      <p:sp>
        <p:nvSpPr>
          <p:cNvPr id="7" name="Text Box 6"/>
          <p:cNvSpPr txBox="1"/>
          <p:nvPr/>
        </p:nvSpPr>
        <p:spPr>
          <a:xfrm>
            <a:off x="2263775" y="5196205"/>
            <a:ext cx="6372225" cy="824865"/>
          </a:xfrm>
          <a:prstGeom prst="rect">
            <a:avLst/>
          </a:prstGeom>
          <a:noFill/>
        </p:spPr>
        <p:txBody>
          <a:bodyPr wrap="square" rtlCol="0" anchor="t">
            <a:noAutofit/>
          </a:bodyPr>
          <a:p>
            <a:pPr>
              <a:spcAft>
                <a:spcPct val="60000"/>
              </a:spcAft>
            </a:pPr>
            <a:endParaRPr lang="en-US" sz="1600">
              <a:sym typeface="+mn-ea"/>
            </a:endParaRPr>
          </a:p>
        </p:txBody>
      </p:sp>
      <p:sp>
        <p:nvSpPr>
          <p:cNvPr id="8" name="Text Box 7"/>
          <p:cNvSpPr txBox="1"/>
          <p:nvPr/>
        </p:nvSpPr>
        <p:spPr>
          <a:xfrm>
            <a:off x="375920" y="1155065"/>
            <a:ext cx="11276965" cy="5386705"/>
          </a:xfrm>
          <a:prstGeom prst="rect">
            <a:avLst/>
          </a:prstGeom>
        </p:spPr>
        <p:txBody>
          <a:bodyPr wrap="square">
            <a:noAutofit/>
          </a:bodyPr>
          <a:p>
            <a:pPr indent="0">
              <a:buFont typeface="Arial" panose="020B0604020202020204"/>
              <a:buNone/>
            </a:pPr>
            <a:r>
              <a:rPr lang="en-US" altLang="en-US" b="1">
                <a:latin typeface="Times New Roman" panose="02020603050405020304" pitchFamily="18" charset="0"/>
                <a:cs typeface="Times New Roman" panose="02020603050405020304" pitchFamily="18" charset="0"/>
                <a:sym typeface="+mn-ea"/>
              </a:rPr>
              <a:t>Speech Recognition Algorithm</a:t>
            </a:r>
            <a:endParaRPr lang="en-US" altLang="en-US" b="1">
              <a:latin typeface="Times New Roman" panose="02020603050405020304" pitchFamily="18" charset="0"/>
              <a:cs typeface="Times New Roman" panose="02020603050405020304" pitchFamily="18" charset="0"/>
              <a:sym typeface="+mn-ea"/>
            </a:endParaRPr>
          </a:p>
          <a:p>
            <a:pPr indent="0">
              <a:buFont typeface="Arial" panose="020B0604020202020204"/>
              <a:buNone/>
            </a:pPr>
            <a:r>
              <a:rPr lang="en-US" altLang="en-US">
                <a:latin typeface="Times New Roman" panose="02020603050405020304" pitchFamily="18" charset="0"/>
                <a:cs typeface="Times New Roman" panose="02020603050405020304" pitchFamily="18" charset="0"/>
                <a:sym typeface="+mn-ea"/>
              </a:rPr>
              <a:t>Library: speech_recognition (Google Web Speech API)</a:t>
            </a:r>
            <a:endParaRPr lang="en-US" altLang="en-US">
              <a:latin typeface="Times New Roman" panose="02020603050405020304" pitchFamily="18" charset="0"/>
              <a:cs typeface="Times New Roman" panose="02020603050405020304" pitchFamily="18" charset="0"/>
              <a:sym typeface="+mn-ea"/>
            </a:endParaRPr>
          </a:p>
          <a:p>
            <a:pPr indent="0">
              <a:buFont typeface="Arial" panose="020B0604020202020204"/>
              <a:buNone/>
            </a:pPr>
            <a:r>
              <a:rPr lang="en-US" altLang="en-US">
                <a:latin typeface="Times New Roman" panose="02020603050405020304" pitchFamily="18" charset="0"/>
                <a:cs typeface="Times New Roman" panose="02020603050405020304" pitchFamily="18" charset="0"/>
                <a:sym typeface="+mn-ea"/>
              </a:rPr>
              <a:t>Algorithm Involved:</a:t>
            </a:r>
            <a:endParaRPr lang="en-US" altLang="en-US">
              <a:latin typeface="Times New Roman" panose="02020603050405020304" pitchFamily="18" charset="0"/>
              <a:cs typeface="Times New Roman" panose="02020603050405020304" pitchFamily="18" charset="0"/>
            </a:endParaRPr>
          </a:p>
          <a:p>
            <a:pPr indent="0">
              <a:buFont typeface="Arial" panose="020B0604020202020204"/>
              <a:buNone/>
            </a:pPr>
            <a:r>
              <a:rPr lang="en-US" altLang="en-US">
                <a:latin typeface="Times New Roman" panose="02020603050405020304" pitchFamily="18" charset="0"/>
                <a:cs typeface="Times New Roman" panose="02020603050405020304" pitchFamily="18" charset="0"/>
                <a:sym typeface="+mn-ea"/>
              </a:rPr>
              <a:t>Hidden Markov Models (HMMs)</a:t>
            </a:r>
            <a:endParaRPr lang="en-US" altLang="en-US">
              <a:latin typeface="Times New Roman" panose="02020603050405020304" pitchFamily="18" charset="0"/>
              <a:cs typeface="Times New Roman" panose="02020603050405020304" pitchFamily="18" charset="0"/>
              <a:sym typeface="+mn-ea"/>
            </a:endParaRPr>
          </a:p>
          <a:p>
            <a:pPr indent="0">
              <a:buFont typeface="Arial" panose="020B0604020202020204"/>
              <a:buNone/>
            </a:pPr>
            <a:r>
              <a:rPr lang="en-US" altLang="en-US">
                <a:latin typeface="Times New Roman" panose="02020603050405020304" pitchFamily="18" charset="0"/>
                <a:cs typeface="Times New Roman" panose="02020603050405020304" pitchFamily="18" charset="0"/>
                <a:sym typeface="+mn-ea"/>
              </a:rPr>
              <a:t>Deep Neural Networks (DNNs)</a:t>
            </a:r>
            <a:endParaRPr lang="en-US" altLang="en-US">
              <a:latin typeface="Times New Roman" panose="02020603050405020304" pitchFamily="18" charset="0"/>
              <a:cs typeface="Times New Roman" panose="02020603050405020304" pitchFamily="18" charset="0"/>
              <a:sym typeface="+mn-ea"/>
            </a:endParaRPr>
          </a:p>
          <a:p>
            <a:pPr indent="0">
              <a:buFont typeface="Arial" panose="020B0604020202020204"/>
              <a:buNone/>
            </a:pPr>
            <a:r>
              <a:rPr lang="en-US" altLang="en-US">
                <a:latin typeface="Times New Roman" panose="02020603050405020304" pitchFamily="18" charset="0"/>
                <a:cs typeface="Times New Roman" panose="02020603050405020304" pitchFamily="18" charset="0"/>
                <a:sym typeface="+mn-ea"/>
              </a:rPr>
              <a:t>Acoustic Model + Language Model combination</a:t>
            </a:r>
            <a:endParaRPr lang="en-US" altLang="en-US">
              <a:latin typeface="Times New Roman" panose="02020603050405020304" pitchFamily="18" charset="0"/>
              <a:cs typeface="Times New Roman" panose="02020603050405020304" pitchFamily="18" charset="0"/>
              <a:sym typeface="+mn-ea"/>
            </a:endParaRPr>
          </a:p>
          <a:p>
            <a:pPr indent="0">
              <a:buFont typeface="Arial" panose="020B0604020202020204"/>
              <a:buNone/>
            </a:pPr>
            <a:r>
              <a:rPr lang="en-US" altLang="en-US">
                <a:latin typeface="Times New Roman" panose="02020603050405020304" pitchFamily="18" charset="0"/>
                <a:cs typeface="Times New Roman" panose="02020603050405020304" pitchFamily="18" charset="0"/>
                <a:sym typeface="+mn-ea"/>
              </a:rPr>
              <a:t>Purpose: </a:t>
            </a:r>
            <a:r>
              <a:rPr lang="en-US" altLang="en-US">
                <a:latin typeface="Times New Roman" panose="02020603050405020304" pitchFamily="18" charset="0"/>
                <a:cs typeface="Times New Roman" panose="02020603050405020304" pitchFamily="18" charset="0"/>
              </a:rPr>
              <a:t>Converts spoken audio into text using Google's pretrained voice models.</a:t>
            </a:r>
            <a:endParaRPr lang="en-US" altLang="en-US" b="1">
              <a:latin typeface="Times New Roman" panose="02020603050405020304" pitchFamily="18" charset="0"/>
              <a:cs typeface="Times New Roman" panose="02020603050405020304" pitchFamily="18" charset="0"/>
            </a:endParaRPr>
          </a:p>
          <a:p>
            <a:pPr indent="0">
              <a:buFont typeface="Arial" panose="020B0604020202020204"/>
              <a:buNone/>
            </a:pPr>
            <a:endParaRPr lang="en-US" altLang="en-US" b="1">
              <a:latin typeface="Times New Roman" panose="02020603050405020304" pitchFamily="18" charset="0"/>
              <a:cs typeface="Times New Roman" panose="02020603050405020304" pitchFamily="18" charset="0"/>
            </a:endParaRPr>
          </a:p>
          <a:p>
            <a:pPr indent="0">
              <a:buFont typeface="Arial" panose="020B0604020202020204"/>
              <a:buNone/>
            </a:pPr>
            <a:r>
              <a:rPr lang="en-US" altLang="en-US" b="1">
                <a:latin typeface="Times New Roman" panose="02020603050405020304" pitchFamily="18" charset="0"/>
                <a:cs typeface="Times New Roman" panose="02020603050405020304" pitchFamily="18" charset="0"/>
              </a:rPr>
              <a:t>Translation Algorithm</a:t>
            </a:r>
            <a:r>
              <a:rPr lang="en-IN" altLang="en-US" b="1">
                <a:latin typeface="Times New Roman" panose="02020603050405020304" pitchFamily="18" charset="0"/>
                <a:cs typeface="Times New Roman" panose="02020603050405020304" pitchFamily="18" charset="0"/>
              </a:rPr>
              <a:t> :</a:t>
            </a:r>
            <a:endParaRPr lang="en-IN" altLang="en-US" b="1">
              <a:latin typeface="Times New Roman" panose="02020603050405020304" pitchFamily="18" charset="0"/>
              <a:cs typeface="Times New Roman" panose="02020603050405020304" pitchFamily="18" charset="0"/>
            </a:endParaRPr>
          </a:p>
          <a:p>
            <a:pPr indent="0">
              <a:buFont typeface="Arial" panose="020B0604020202020204"/>
              <a:buNone/>
            </a:pPr>
            <a:r>
              <a:rPr lang="en-US" altLang="en-US" b="1">
                <a:latin typeface="Times New Roman" panose="02020603050405020304" pitchFamily="18" charset="0"/>
                <a:cs typeface="Times New Roman" panose="02020603050405020304" pitchFamily="18" charset="0"/>
              </a:rPr>
              <a:t>Library: </a:t>
            </a:r>
            <a:r>
              <a:rPr lang="en-US" altLang="en-US">
                <a:latin typeface="Times New Roman" panose="02020603050405020304" pitchFamily="18" charset="0"/>
                <a:cs typeface="Times New Roman" panose="02020603050405020304" pitchFamily="18" charset="0"/>
              </a:rPr>
              <a:t>googletrans (Unofficial Google Translate API)</a:t>
            </a:r>
            <a:endParaRPr lang="en-US" altLang="en-US" b="1">
              <a:latin typeface="Times New Roman" panose="02020603050405020304" pitchFamily="18" charset="0"/>
              <a:cs typeface="Times New Roman" panose="02020603050405020304" pitchFamily="18" charset="0"/>
            </a:endParaRPr>
          </a:p>
          <a:p>
            <a:pPr indent="0">
              <a:buFont typeface="Arial" panose="020B0604020202020204"/>
              <a:buNone/>
            </a:pPr>
            <a:r>
              <a:rPr lang="en-US" altLang="en-US">
                <a:latin typeface="Times New Roman" panose="02020603050405020304" pitchFamily="18" charset="0"/>
                <a:cs typeface="Times New Roman" panose="02020603050405020304" pitchFamily="18" charset="0"/>
              </a:rPr>
              <a:t>Algorithm Involved:</a:t>
            </a:r>
            <a:endParaRPr lang="en-US" altLang="en-US">
              <a:latin typeface="Times New Roman" panose="02020603050405020304" pitchFamily="18" charset="0"/>
              <a:cs typeface="Times New Roman" panose="02020603050405020304" pitchFamily="18" charset="0"/>
            </a:endParaRPr>
          </a:p>
          <a:p>
            <a:pPr indent="0">
              <a:buFont typeface="Arial" panose="020B0604020202020204"/>
              <a:buNone/>
            </a:pPr>
            <a:r>
              <a:rPr lang="en-US" altLang="en-US">
                <a:latin typeface="Times New Roman" panose="02020603050405020304" pitchFamily="18" charset="0"/>
                <a:cs typeface="Times New Roman" panose="02020603050405020304" pitchFamily="18" charset="0"/>
              </a:rPr>
              <a:t>Neural Machine Translation (NMT)</a:t>
            </a:r>
            <a:endParaRPr lang="en-US" altLang="en-US">
              <a:latin typeface="Times New Roman" panose="02020603050405020304" pitchFamily="18" charset="0"/>
              <a:cs typeface="Times New Roman" panose="02020603050405020304" pitchFamily="18" charset="0"/>
            </a:endParaRPr>
          </a:p>
          <a:p>
            <a:pPr indent="0">
              <a:buFont typeface="Arial" panose="020B0604020202020204"/>
              <a:buNone/>
            </a:pPr>
            <a:r>
              <a:rPr lang="en-US" altLang="en-US">
                <a:latin typeface="Times New Roman" panose="02020603050405020304" pitchFamily="18" charset="0"/>
                <a:cs typeface="Times New Roman" panose="02020603050405020304" pitchFamily="18" charset="0"/>
              </a:rPr>
              <a:t>Sequence-to-Sequence Models with Attention Mechanisms</a:t>
            </a:r>
            <a:endParaRPr lang="en-US" altLang="en-US">
              <a:latin typeface="Times New Roman" panose="02020603050405020304" pitchFamily="18" charset="0"/>
              <a:cs typeface="Times New Roman" panose="02020603050405020304" pitchFamily="18" charset="0"/>
            </a:endParaRPr>
          </a:p>
          <a:p>
            <a:pPr indent="0">
              <a:buFont typeface="Arial" panose="020B0604020202020204"/>
              <a:buNone/>
            </a:pPr>
            <a:r>
              <a:rPr lang="en-US" altLang="en-US">
                <a:latin typeface="Times New Roman" panose="02020603050405020304" pitchFamily="18" charset="0"/>
                <a:cs typeface="Times New Roman" panose="02020603050405020304" pitchFamily="18" charset="0"/>
              </a:rPr>
              <a:t>Transformer (like in Google's original NMT systems)</a:t>
            </a:r>
            <a:endParaRPr lang="en-US" altLang="en-US">
              <a:latin typeface="Times New Roman" panose="02020603050405020304" pitchFamily="18" charset="0"/>
              <a:cs typeface="Times New Roman" panose="02020603050405020304" pitchFamily="18" charset="0"/>
            </a:endParaRPr>
          </a:p>
          <a:p>
            <a:pPr indent="0">
              <a:buFont typeface="Arial" panose="020B0604020202020204"/>
              <a:buNone/>
            </a:pPr>
            <a:r>
              <a:rPr lang="en-US" altLang="en-US">
                <a:latin typeface="Times New Roman" panose="02020603050405020304" pitchFamily="18" charset="0"/>
                <a:cs typeface="Times New Roman" panose="02020603050405020304" pitchFamily="18" charset="0"/>
              </a:rPr>
              <a:t>Purpose: Translates input text to the target language using deep learning-based translation models.</a:t>
            </a:r>
            <a:endParaRPr lang="en-US" altLang="en-US">
              <a:latin typeface="Times New Roman" panose="02020603050405020304" pitchFamily="18" charset="0"/>
              <a:cs typeface="Times New Roman" panose="02020603050405020304" pitchFamily="18" charset="0"/>
            </a:endParaRPr>
          </a:p>
          <a:p>
            <a:pPr indent="0">
              <a:buFont typeface="Arial" panose="020B0604020202020204"/>
              <a:buNone/>
            </a:pPr>
            <a:endParaRPr lang="en-US" altLang="en-US" b="1">
              <a:latin typeface="Times New Roman" panose="02020603050405020304" pitchFamily="18" charset="0"/>
              <a:cs typeface="Times New Roman" panose="02020603050405020304" pitchFamily="18" charset="0"/>
            </a:endParaRPr>
          </a:p>
          <a:p>
            <a:pPr indent="0">
              <a:buFont typeface="Arial" panose="020B0604020202020204"/>
              <a:buNone/>
            </a:pPr>
            <a:endParaRPr lang="en-US" alt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9"/>
          <p:cNvSpPr/>
          <p:nvPr/>
        </p:nvSpPr>
        <p:spPr>
          <a:xfrm>
            <a:off x="-19685" y="0"/>
            <a:ext cx="12192000" cy="6858000"/>
          </a:xfrm>
          <a:prstGeom prst="frame">
            <a:avLst>
              <a:gd name="adj1" fmla="val 2392"/>
            </a:avLst>
          </a:prstGeom>
          <a:gradFill>
            <a:gsLst>
              <a:gs pos="0">
                <a:srgbClr val="00F2FE"/>
              </a:gs>
              <a:gs pos="41900">
                <a:srgbClr val="28CFFE"/>
              </a:gs>
              <a:gs pos="97509">
                <a:srgbClr val="4FACFE"/>
              </a:gs>
              <a:gs pos="100000">
                <a:srgbClr val="4FACFE"/>
              </a:gs>
            </a:gsLst>
            <a:lin ang="8471639" scaled="0"/>
          </a:gra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41" name="Google Shape;41;p9"/>
          <p:cNvPicPr preferRelativeResize="0"/>
          <p:nvPr/>
        </p:nvPicPr>
        <p:blipFill rotWithShape="1">
          <a:blip r:embed="rId1"/>
          <a:srcRect/>
          <a:stretch>
            <a:fillRect/>
          </a:stretch>
        </p:blipFill>
        <p:spPr>
          <a:xfrm>
            <a:off x="9777048" y="163880"/>
            <a:ext cx="2172848" cy="598120"/>
          </a:xfrm>
          <a:prstGeom prst="rect">
            <a:avLst/>
          </a:prstGeom>
          <a:noFill/>
          <a:ln>
            <a:noFill/>
          </a:ln>
        </p:spPr>
      </p:pic>
      <p:sp>
        <p:nvSpPr>
          <p:cNvPr id="4" name="TextBox 3"/>
          <p:cNvSpPr txBox="1"/>
          <p:nvPr/>
        </p:nvSpPr>
        <p:spPr>
          <a:xfrm>
            <a:off x="288133" y="453977"/>
            <a:ext cx="4133653" cy="615553"/>
          </a:xfrm>
          <a:prstGeom prst="rect">
            <a:avLst/>
          </a:prstGeom>
          <a:noFill/>
        </p:spPr>
        <p:txBody>
          <a:bodyPr wrap="square">
            <a:spAutoFit/>
          </a:bodyPr>
          <a:lstStyle/>
          <a:p>
            <a:pPr lvl="1"/>
            <a:r>
              <a:rPr lang="en-US" sz="3400" dirty="0">
                <a:solidFill>
                  <a:srgbClr val="0070C0"/>
                </a:solidFill>
                <a:latin typeface="Times New Roman" panose="02020603050405020304" pitchFamily="18" charset="0"/>
                <a:cs typeface="Times New Roman" panose="02020603050405020304" pitchFamily="18" charset="0"/>
              </a:rPr>
              <a:t>Results</a:t>
            </a:r>
            <a:endParaRPr lang="en-US" sz="3400" i="0" dirty="0">
              <a:solidFill>
                <a:srgbClr val="0070C0"/>
              </a:solidFill>
              <a:effectLst/>
              <a:latin typeface="Times New Roman" panose="02020603050405020304" pitchFamily="18" charset="0"/>
              <a:cs typeface="Times New Roman" panose="02020603050405020304" pitchFamily="18" charset="0"/>
            </a:endParaRPr>
          </a:p>
        </p:txBody>
      </p:sp>
      <p:sp>
        <p:nvSpPr>
          <p:cNvPr id="2" name="Text Box 1"/>
          <p:cNvSpPr txBox="1"/>
          <p:nvPr/>
        </p:nvSpPr>
        <p:spPr>
          <a:xfrm>
            <a:off x="415925" y="1398270"/>
            <a:ext cx="10967720" cy="4479290"/>
          </a:xfrm>
          <a:prstGeom prst="rect">
            <a:avLst/>
          </a:prstGeom>
        </p:spPr>
        <p:txBody>
          <a:bodyPr wrap="square">
            <a:noAutofit/>
          </a:bodyPr>
          <a:p>
            <a:pPr marL="285750" indent="-285750">
              <a:buFont typeface="Arial" panose="020B0604020202020204" pitchFamily="34" charset="0"/>
              <a:buChar char="•"/>
            </a:pPr>
            <a:endParaRPr>
              <a:latin typeface="Times New Roman" panose="02020603050405020304" pitchFamily="18" charset="0"/>
              <a:cs typeface="Times New Roman" panose="02020603050405020304" pitchFamily="18" charset="0"/>
            </a:endParaRPr>
          </a:p>
        </p:txBody>
      </p:sp>
      <p:pic>
        <p:nvPicPr>
          <p:cNvPr id="10" name="Content Placeholder 9" descr="C:\Users\praka\OneDrive\Desktop\MINI Project\output1.pngoutput1"/>
          <p:cNvPicPr>
            <a:picLocks noChangeAspect="1"/>
          </p:cNvPicPr>
          <p:nvPr>
            <p:ph idx="1"/>
          </p:nvPr>
        </p:nvPicPr>
        <p:blipFill>
          <a:blip r:embed="rId2"/>
          <a:srcRect t="-719" b="-1233"/>
          <a:stretch>
            <a:fillRect/>
          </a:stretch>
        </p:blipFill>
        <p:spPr>
          <a:xfrm>
            <a:off x="306070" y="1069340"/>
            <a:ext cx="11506200" cy="55156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9"/>
          <p:cNvSpPr/>
          <p:nvPr/>
        </p:nvSpPr>
        <p:spPr>
          <a:xfrm>
            <a:off x="-19685" y="0"/>
            <a:ext cx="12192000" cy="6858000"/>
          </a:xfrm>
          <a:prstGeom prst="frame">
            <a:avLst>
              <a:gd name="adj1" fmla="val 2392"/>
            </a:avLst>
          </a:prstGeom>
          <a:gradFill>
            <a:gsLst>
              <a:gs pos="0">
                <a:srgbClr val="00F2FE"/>
              </a:gs>
              <a:gs pos="41900">
                <a:srgbClr val="28CFFE"/>
              </a:gs>
              <a:gs pos="97509">
                <a:srgbClr val="4FACFE"/>
              </a:gs>
              <a:gs pos="100000">
                <a:srgbClr val="4FACFE"/>
              </a:gs>
            </a:gsLst>
            <a:lin ang="8471639" scaled="0"/>
          </a:gra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41" name="Google Shape;41;p9"/>
          <p:cNvPicPr preferRelativeResize="0"/>
          <p:nvPr/>
        </p:nvPicPr>
        <p:blipFill rotWithShape="1">
          <a:blip r:embed="rId1"/>
          <a:srcRect/>
          <a:stretch>
            <a:fillRect/>
          </a:stretch>
        </p:blipFill>
        <p:spPr>
          <a:xfrm>
            <a:off x="9777048" y="163880"/>
            <a:ext cx="2172848" cy="598120"/>
          </a:xfrm>
          <a:prstGeom prst="rect">
            <a:avLst/>
          </a:prstGeom>
          <a:noFill/>
          <a:ln>
            <a:noFill/>
          </a:ln>
        </p:spPr>
      </p:pic>
      <p:sp>
        <p:nvSpPr>
          <p:cNvPr id="4" name="TextBox 3"/>
          <p:cNvSpPr txBox="1"/>
          <p:nvPr/>
        </p:nvSpPr>
        <p:spPr>
          <a:xfrm>
            <a:off x="288133" y="453977"/>
            <a:ext cx="4917610" cy="614045"/>
          </a:xfrm>
          <a:prstGeom prst="rect">
            <a:avLst/>
          </a:prstGeom>
          <a:noFill/>
        </p:spPr>
        <p:txBody>
          <a:bodyPr wrap="square">
            <a:spAutoFit/>
          </a:bodyPr>
          <a:lstStyle/>
          <a:p>
            <a:pPr lvl="1"/>
            <a:r>
              <a:rPr lang="en-US" sz="3400" dirty="0">
                <a:solidFill>
                  <a:srgbClr val="0070C0"/>
                </a:solidFill>
                <a:latin typeface="Times New Roman" panose="02020603050405020304" pitchFamily="18" charset="0"/>
                <a:cs typeface="Times New Roman" panose="02020603050405020304" pitchFamily="18" charset="0"/>
              </a:rPr>
              <a:t>Future Enhancements</a:t>
            </a:r>
            <a:endParaRPr lang="en-US" sz="3400" i="0" dirty="0">
              <a:solidFill>
                <a:srgbClr val="0070C0"/>
              </a:solidFill>
              <a:effectLst/>
              <a:latin typeface="Times New Roman" panose="02020603050405020304" pitchFamily="18" charset="0"/>
              <a:cs typeface="Times New Roman" panose="02020603050405020304" pitchFamily="18" charset="0"/>
            </a:endParaRPr>
          </a:p>
        </p:txBody>
      </p:sp>
      <p:sp>
        <p:nvSpPr>
          <p:cNvPr id="2" name="Text Box 1"/>
          <p:cNvSpPr txBox="1"/>
          <p:nvPr/>
        </p:nvSpPr>
        <p:spPr>
          <a:xfrm>
            <a:off x="649605" y="1280160"/>
            <a:ext cx="11118215" cy="5031740"/>
          </a:xfrm>
          <a:prstGeom prst="rect">
            <a:avLst/>
          </a:prstGeom>
        </p:spPr>
        <p:txBody>
          <a:bodyPr wrap="square">
            <a:noAutofit/>
          </a:bodyPr>
          <a:p>
            <a:pPr>
              <a:spcAft>
                <a:spcPct val="60000"/>
              </a:spcAft>
            </a:pPr>
            <a:endParaRPr sz="2200" b="1"/>
          </a:p>
          <a:p>
            <a:pPr>
              <a:buFont typeface="Arial" panose="020B0604020202020204"/>
              <a:buChar char="•"/>
            </a:pPr>
            <a:r>
              <a:rPr lang="en-US" altLang="en-US" b="1">
                <a:latin typeface="Times New Roman" panose="02020603050405020304" pitchFamily="18" charset="0"/>
                <a:cs typeface="Times New Roman" panose="02020603050405020304" pitchFamily="18" charset="0"/>
              </a:rPr>
              <a:t>Offline Translation and Speech Recognition</a:t>
            </a:r>
            <a:r>
              <a:rPr lang="en-IN" altLang="en-US">
                <a:latin typeface="Times New Roman" panose="02020603050405020304" pitchFamily="18" charset="0"/>
                <a:cs typeface="Times New Roman" panose="02020603050405020304" pitchFamily="18" charset="0"/>
              </a:rPr>
              <a:t>:I</a:t>
            </a:r>
            <a:r>
              <a:rPr lang="en-US" altLang="en-US">
                <a:latin typeface="Times New Roman" panose="02020603050405020304" pitchFamily="18" charset="0"/>
                <a:cs typeface="Times New Roman" panose="02020603050405020304" pitchFamily="18" charset="0"/>
              </a:rPr>
              <a:t>ntegrate offline translation models (e.g., OpenNMT, MarianMT) and speech recognition (e.g., Vosk, Whisper) to reduce dependence on internet connectivity and enhance privacy.</a:t>
            </a:r>
            <a:endParaRPr lang="en-US" altLang="en-US">
              <a:latin typeface="Times New Roman" panose="02020603050405020304" pitchFamily="18" charset="0"/>
              <a:cs typeface="Times New Roman" panose="02020603050405020304" pitchFamily="18" charset="0"/>
            </a:endParaRPr>
          </a:p>
          <a:p>
            <a:pPr>
              <a:buFont typeface="Arial" panose="020B0604020202020204"/>
              <a:buChar char="•"/>
            </a:pPr>
            <a:endParaRPr lang="en-US" altLang="en-US">
              <a:latin typeface="Times New Roman" panose="02020603050405020304" pitchFamily="18" charset="0"/>
              <a:cs typeface="Times New Roman" panose="02020603050405020304" pitchFamily="18" charset="0"/>
            </a:endParaRPr>
          </a:p>
          <a:p>
            <a:pPr>
              <a:buFont typeface="Arial" panose="020B0604020202020204"/>
              <a:buChar char="•"/>
            </a:pPr>
            <a:r>
              <a:rPr lang="en-US" altLang="en-US" b="1">
                <a:latin typeface="Times New Roman" panose="02020603050405020304" pitchFamily="18" charset="0"/>
                <a:cs typeface="Times New Roman" panose="02020603050405020304" pitchFamily="18" charset="0"/>
              </a:rPr>
              <a:t>Expanded Language Support</a:t>
            </a:r>
            <a:r>
              <a:rPr lang="en-IN" altLang="en-US">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Add more regional and less commonly supported languages, along with dialect options, to increase inclusivity.</a:t>
            </a:r>
            <a:endParaRPr lang="en-US" altLang="en-US">
              <a:latin typeface="Times New Roman" panose="02020603050405020304" pitchFamily="18" charset="0"/>
              <a:cs typeface="Times New Roman" panose="02020603050405020304" pitchFamily="18" charset="0"/>
            </a:endParaRPr>
          </a:p>
          <a:p>
            <a:pPr>
              <a:buFont typeface="Arial" panose="020B0604020202020204"/>
              <a:buChar char="•"/>
            </a:pPr>
            <a:endParaRPr lang="en-US" altLang="en-US">
              <a:latin typeface="Times New Roman" panose="02020603050405020304" pitchFamily="18" charset="0"/>
              <a:cs typeface="Times New Roman" panose="02020603050405020304" pitchFamily="18" charset="0"/>
            </a:endParaRPr>
          </a:p>
          <a:p>
            <a:pPr>
              <a:buFont typeface="Arial" panose="020B0604020202020204"/>
              <a:buChar char="•"/>
            </a:pPr>
            <a:r>
              <a:rPr lang="en-US" altLang="en-US" b="1">
                <a:latin typeface="Times New Roman" panose="02020603050405020304" pitchFamily="18" charset="0"/>
                <a:cs typeface="Times New Roman" panose="02020603050405020304" pitchFamily="18" charset="0"/>
              </a:rPr>
              <a:t>Error Handling and Feedback</a:t>
            </a:r>
            <a:r>
              <a:rPr lang="en-IN" altLang="en-US">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Implement better error correction and suggestions for misunderstood speech or translation ambiguities, possibly using NLP models.</a:t>
            </a:r>
            <a:endParaRPr lang="en-US" altLang="en-US">
              <a:latin typeface="Times New Roman" panose="02020603050405020304" pitchFamily="18" charset="0"/>
              <a:cs typeface="Times New Roman" panose="02020603050405020304" pitchFamily="18" charset="0"/>
            </a:endParaRPr>
          </a:p>
          <a:p>
            <a:pPr>
              <a:buFont typeface="Arial" panose="020B0604020202020204"/>
              <a:buChar char="•"/>
            </a:pPr>
            <a:endParaRPr lang="en-US" altLang="en-US">
              <a:latin typeface="Times New Roman" panose="02020603050405020304" pitchFamily="18" charset="0"/>
              <a:cs typeface="Times New Roman" panose="02020603050405020304" pitchFamily="18" charset="0"/>
            </a:endParaRPr>
          </a:p>
          <a:p>
            <a:pPr>
              <a:buFont typeface="Arial" panose="020B0604020202020204"/>
              <a:buChar char="•"/>
            </a:pPr>
            <a:r>
              <a:rPr lang="en-US" altLang="en-US" b="1">
                <a:latin typeface="Times New Roman" panose="02020603050405020304" pitchFamily="18" charset="0"/>
                <a:cs typeface="Times New Roman" panose="02020603050405020304" pitchFamily="18" charset="0"/>
              </a:rPr>
              <a:t>Integration with Cloud Services</a:t>
            </a:r>
            <a:r>
              <a:rPr lang="en-IN" altLang="en-US">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Support saving translations to cloud storage (e.g., Google Drive, Dropbox) and sharing outputs directly via email or social media.</a:t>
            </a:r>
            <a:endParaRPr lang="en-US" altLang="en-US">
              <a:latin typeface="Times New Roman" panose="02020603050405020304" pitchFamily="18" charset="0"/>
              <a:cs typeface="Times New Roman" panose="02020603050405020304" pitchFamily="18" charset="0"/>
            </a:endParaRPr>
          </a:p>
          <a:p>
            <a:pPr>
              <a:buFont typeface="Arial" panose="020B0604020202020204"/>
              <a:buChar char="•"/>
            </a:pPr>
            <a:endParaRPr lang="en-US" altLang="en-US">
              <a:latin typeface="Times New Roman" panose="02020603050405020304" pitchFamily="18" charset="0"/>
              <a:cs typeface="Times New Roman" panose="02020603050405020304" pitchFamily="18" charset="0"/>
            </a:endParaRPr>
          </a:p>
          <a:p>
            <a:pPr>
              <a:buFont typeface="Arial" panose="020B0604020202020204"/>
              <a:buChar char="•"/>
            </a:pPr>
            <a:r>
              <a:rPr lang="en-US" altLang="en-US" b="1">
                <a:latin typeface="Times New Roman" panose="02020603050405020304" pitchFamily="18" charset="0"/>
                <a:cs typeface="Times New Roman" panose="02020603050405020304" pitchFamily="18" charset="0"/>
              </a:rPr>
              <a:t>Multi-modal Input and Outp</a:t>
            </a:r>
            <a:r>
              <a:rPr lang="en-IN" altLang="en-US" b="1">
                <a:latin typeface="Times New Roman" panose="02020603050405020304" pitchFamily="18" charset="0"/>
                <a:cs typeface="Times New Roman" panose="02020603050405020304" pitchFamily="18" charset="0"/>
              </a:rPr>
              <a:t>ut</a:t>
            </a:r>
            <a:r>
              <a:rPr lang="en-IN" altLang="en-US">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Extend support for image-based text recognition (OCR) to translate text in images, and enable output as subtitles or visual cards for presentations.</a:t>
            </a:r>
            <a:endParaRPr lang="en-US" altLang="en-US">
              <a:latin typeface="Times New Roman" panose="02020603050405020304" pitchFamily="18" charset="0"/>
              <a:cs typeface="Times New Roman" panose="02020603050405020304" pitchFamily="18" charset="0"/>
            </a:endParaRPr>
          </a:p>
          <a:p>
            <a:pPr>
              <a:buFont typeface="Arial" panose="020B0604020202020204"/>
              <a:buChar char="•"/>
            </a:pPr>
            <a:endParaRPr lang="en-US" altLang="en-US">
              <a:latin typeface="Times New Roman" panose="02020603050405020304" pitchFamily="18" charset="0"/>
              <a:cs typeface="Times New Roman" panose="02020603050405020304" pitchFamily="18" charset="0"/>
            </a:endParaRPr>
          </a:p>
          <a:p>
            <a:pPr>
              <a:buFont typeface="Arial" panose="020B0604020202020204"/>
              <a:buChar char="•"/>
            </a:pPr>
            <a:r>
              <a:rPr lang="en-US" altLang="en-US" b="1">
                <a:latin typeface="Times New Roman" panose="02020603050405020304" pitchFamily="18" charset="0"/>
                <a:cs typeface="Times New Roman" panose="02020603050405020304" pitchFamily="18" charset="0"/>
              </a:rPr>
              <a:t>Mobile and Web Versions</a:t>
            </a:r>
            <a:r>
              <a:rPr lang="en-IN" altLang="en-US">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Develop cross-platform versions for mobile (Android/iOS) and web, enabling broader accessibility and convenience.</a:t>
            </a:r>
            <a:endParaRPr lang="en-US" altLang="en-US">
              <a:latin typeface="Times New Roman" panose="02020603050405020304" pitchFamily="18" charset="0"/>
              <a:cs typeface="Times New Roman" panose="02020603050405020304" pitchFamily="18" charset="0"/>
            </a:endParaRPr>
          </a:p>
          <a:p>
            <a:pPr>
              <a:buFont typeface="Arial" panose="020B0604020202020204"/>
              <a:buChar char="•"/>
            </a:pPr>
            <a:endParaRPr lang="en-US" altLang="en-US">
              <a:latin typeface="Times New Roman" panose="02020603050405020304" pitchFamily="18" charset="0"/>
              <a:cs typeface="Times New Roman" panose="02020603050405020304" pitchFamily="18" charset="0"/>
            </a:endParaRPr>
          </a:p>
          <a:p>
            <a:pPr>
              <a:buFont typeface="Arial" panose="020B0604020202020204"/>
              <a:buChar char="•"/>
            </a:pPr>
            <a:endParaRPr lang="en-US" altLang="en-US">
              <a:latin typeface="Times New Roman" panose="02020603050405020304" pitchFamily="18" charset="0"/>
              <a:cs typeface="Times New Roman" panose="02020603050405020304" pitchFamily="18" charset="0"/>
            </a:endParaRPr>
          </a:p>
          <a:p>
            <a:pPr>
              <a:buFont typeface="Arial" panose="020B0604020202020204"/>
              <a:buChar char="•"/>
            </a:pPr>
            <a:endParaRPr lang="en-US" altLang="en-US">
              <a:latin typeface="Times New Roman" panose="02020603050405020304" pitchFamily="18" charset="0"/>
              <a:cs typeface="Times New Roman" panose="02020603050405020304" pitchFamily="18" charset="0"/>
            </a:endParaRPr>
          </a:p>
          <a:p>
            <a:pPr>
              <a:buFont typeface="Arial" panose="020B0604020202020204"/>
              <a:buChar char="•"/>
            </a:pP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olidFill>
                  <a:srgbClr val="0070C0"/>
                </a:solidFill>
                <a:latin typeface="Times New Roman" panose="02020603050405020304" pitchFamily="18" charset="0"/>
                <a:cs typeface="Times New Roman" panose="02020603050405020304" pitchFamily="18" charset="0"/>
                <a:sym typeface="+mn-ea"/>
              </a:rPr>
              <a:t>Conclusion</a:t>
            </a:r>
            <a:endParaRPr lang="en-US"/>
          </a:p>
        </p:txBody>
      </p:sp>
      <p:sp>
        <p:nvSpPr>
          <p:cNvPr id="3" name="Content Placeholder 2"/>
          <p:cNvSpPr>
            <a:spLocks noGrp="1"/>
          </p:cNvSpPr>
          <p:nvPr>
            <p:ph idx="1"/>
          </p:nvPr>
        </p:nvSpPr>
        <p:spPr/>
        <p:txBody>
          <a:bodyPr>
            <a:normAutofit/>
          </a:bodyPr>
          <a:p>
            <a:r>
              <a:rPr lang="en-US" altLang="en-US" sz="2220">
                <a:latin typeface="Times New Roman" panose="02020603050405020304" pitchFamily="18" charset="0"/>
                <a:cs typeface="Times New Roman" panose="02020603050405020304" pitchFamily="18" charset="0"/>
                <a:sym typeface="+mn-ea"/>
              </a:rPr>
              <a:t>The development of a multilingual translation platform with advanced translation features using Python, Tkinter, speech recognition, and the Google Translate API demonstrates a significant step toward breaking language barriers. This project integrates speech-to-text conversion, real-time translation, and text-to-speech functionalities to provide a seamless communication experience. By leveraging modern technologies, the platform ensures accuracy, efficiency, and user-friendliness.Through the literature survey, we identified existing challenges in translation tools, such as accuracy limitations and lack of contextual understanding. Our platform aims to address these by incorporating advanced speech recognition and interactive GUI elements. The implementation showcases the potential for enhancing cross-lingual communication, especially in global businesses, education, and accessibility for individuals with language constraints.Future improvements could include AI-based contextual translation, support for more languages, and integration with mobile platforms.</a:t>
            </a:r>
            <a:endParaRPr lang="en-US" altLang="en-US" sz="2220">
              <a:latin typeface="Times New Roman" panose="02020603050405020304" pitchFamily="18" charset="0"/>
              <a:cs typeface="Times New Roman" panose="02020603050405020304" pitchFamily="18" charset="0"/>
            </a:endParaRPr>
          </a:p>
          <a:p>
            <a:endParaRPr lang="en-US" sz="2220"/>
          </a:p>
        </p:txBody>
      </p:sp>
      <p:sp>
        <p:nvSpPr>
          <p:cNvPr id="40" name="Google Shape;40;p9"/>
          <p:cNvSpPr/>
          <p:nvPr/>
        </p:nvSpPr>
        <p:spPr>
          <a:xfrm>
            <a:off x="-19685" y="0"/>
            <a:ext cx="12192000" cy="6858000"/>
          </a:xfrm>
          <a:prstGeom prst="frame">
            <a:avLst>
              <a:gd name="adj1" fmla="val 2392"/>
            </a:avLst>
          </a:prstGeom>
          <a:gradFill>
            <a:gsLst>
              <a:gs pos="0">
                <a:srgbClr val="00F2FE"/>
              </a:gs>
              <a:gs pos="41900">
                <a:srgbClr val="28CFFE"/>
              </a:gs>
              <a:gs pos="97509">
                <a:srgbClr val="4FACFE"/>
              </a:gs>
              <a:gs pos="100000">
                <a:srgbClr val="4FACFE"/>
              </a:gs>
            </a:gsLst>
            <a:lin ang="8471639" scaled="0"/>
          </a:gra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41" name="Google Shape;41;p9"/>
          <p:cNvPicPr preferRelativeResize="0"/>
          <p:nvPr/>
        </p:nvPicPr>
        <p:blipFill rotWithShape="1">
          <a:blip r:embed="rId1"/>
          <a:srcRect/>
          <a:stretch>
            <a:fillRect/>
          </a:stretch>
        </p:blipFill>
        <p:spPr>
          <a:xfrm>
            <a:off x="9777048" y="163880"/>
            <a:ext cx="2172848" cy="5981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9"/>
          <p:cNvSpPr/>
          <p:nvPr/>
        </p:nvSpPr>
        <p:spPr>
          <a:xfrm>
            <a:off x="-19685" y="0"/>
            <a:ext cx="12192000" cy="6858000"/>
          </a:xfrm>
          <a:prstGeom prst="frame">
            <a:avLst>
              <a:gd name="adj1" fmla="val 2392"/>
            </a:avLst>
          </a:prstGeom>
          <a:gradFill>
            <a:gsLst>
              <a:gs pos="0">
                <a:srgbClr val="00F2FE"/>
              </a:gs>
              <a:gs pos="41900">
                <a:srgbClr val="28CFFE"/>
              </a:gs>
              <a:gs pos="97509">
                <a:srgbClr val="4FACFE"/>
              </a:gs>
              <a:gs pos="100000">
                <a:srgbClr val="4FACFE"/>
              </a:gs>
            </a:gsLst>
            <a:lin ang="8471639" scaled="0"/>
          </a:gra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41" name="Google Shape;41;p9"/>
          <p:cNvPicPr preferRelativeResize="0"/>
          <p:nvPr/>
        </p:nvPicPr>
        <p:blipFill rotWithShape="1">
          <a:blip r:embed="rId1"/>
          <a:srcRect/>
          <a:stretch>
            <a:fillRect/>
          </a:stretch>
        </p:blipFill>
        <p:spPr>
          <a:xfrm>
            <a:off x="9777048" y="163880"/>
            <a:ext cx="2172848" cy="598120"/>
          </a:xfrm>
          <a:prstGeom prst="rect">
            <a:avLst/>
          </a:prstGeom>
          <a:noFill/>
          <a:ln>
            <a:noFill/>
          </a:ln>
        </p:spPr>
      </p:pic>
      <p:sp>
        <p:nvSpPr>
          <p:cNvPr id="2" name="TextBox 1"/>
          <p:cNvSpPr txBox="1"/>
          <p:nvPr/>
        </p:nvSpPr>
        <p:spPr>
          <a:xfrm>
            <a:off x="4154154" y="2882696"/>
            <a:ext cx="3844322" cy="1092607"/>
          </a:xfrm>
          <a:prstGeom prst="rect">
            <a:avLst/>
          </a:prstGeom>
          <a:noFill/>
        </p:spPr>
        <p:txBody>
          <a:bodyPr wrap="none" rtlCol="0">
            <a:spAutoFit/>
          </a:bodyPr>
          <a:lstStyle/>
          <a:p>
            <a:r>
              <a:rPr lang="en-US" sz="6500" b="1" dirty="0">
                <a:solidFill>
                  <a:srgbClr val="0070C0"/>
                </a:solidFill>
                <a:latin typeface="Times New Roman" panose="02020603050405020304" pitchFamily="18" charset="0"/>
                <a:cs typeface="Times New Roman" panose="02020603050405020304" pitchFamily="18" charset="0"/>
              </a:rPr>
              <a:t>Thankyou</a:t>
            </a:r>
            <a:endParaRPr lang="en-IN" sz="6500" b="1"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3"/>
          <p:cNvSpPr/>
          <p:nvPr/>
        </p:nvSpPr>
        <p:spPr>
          <a:xfrm>
            <a:off x="-19685" y="0"/>
            <a:ext cx="12192000" cy="6858000"/>
          </a:xfrm>
          <a:prstGeom prst="frame">
            <a:avLst>
              <a:gd name="adj1" fmla="val 2392"/>
            </a:avLst>
          </a:prstGeom>
          <a:gradFill>
            <a:gsLst>
              <a:gs pos="0">
                <a:srgbClr val="00F2FE"/>
              </a:gs>
              <a:gs pos="41900">
                <a:srgbClr val="28CFFE"/>
              </a:gs>
              <a:gs pos="97509">
                <a:srgbClr val="4FACFE"/>
              </a:gs>
              <a:gs pos="100000">
                <a:srgbClr val="4FACFE"/>
              </a:gs>
            </a:gsLst>
            <a:lin ang="8471639" scaled="0"/>
          </a:gra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23" name="Google Shape;23;p3"/>
          <p:cNvPicPr preferRelativeResize="0"/>
          <p:nvPr/>
        </p:nvPicPr>
        <p:blipFill rotWithShape="1">
          <a:blip r:embed="rId1"/>
          <a:srcRect/>
          <a:stretch>
            <a:fillRect/>
          </a:stretch>
        </p:blipFill>
        <p:spPr>
          <a:xfrm>
            <a:off x="9777048" y="163880"/>
            <a:ext cx="2172848" cy="598120"/>
          </a:xfrm>
          <a:prstGeom prst="rect">
            <a:avLst/>
          </a:prstGeom>
          <a:noFill/>
          <a:ln>
            <a:noFill/>
          </a:ln>
        </p:spPr>
      </p:pic>
      <p:sp>
        <p:nvSpPr>
          <p:cNvPr id="3" name="TextBox 2"/>
          <p:cNvSpPr txBox="1"/>
          <p:nvPr/>
        </p:nvSpPr>
        <p:spPr>
          <a:xfrm>
            <a:off x="532616" y="462940"/>
            <a:ext cx="6136848" cy="615553"/>
          </a:xfrm>
          <a:prstGeom prst="rect">
            <a:avLst/>
          </a:prstGeom>
          <a:noFill/>
        </p:spPr>
        <p:txBody>
          <a:bodyPr wrap="square">
            <a:spAutoFit/>
          </a:bodyPr>
          <a:lstStyle/>
          <a:p>
            <a:r>
              <a:rPr lang="en-US" sz="3400" b="1" dirty="0">
                <a:solidFill>
                  <a:srgbClr val="0070C0"/>
                </a:solidFill>
                <a:latin typeface="Times New Roman" panose="02020603050405020304" pitchFamily="18" charset="0"/>
                <a:cs typeface="Times New Roman" panose="02020603050405020304" pitchFamily="18" charset="0"/>
              </a:rPr>
              <a:t>Abstract</a:t>
            </a:r>
            <a:endParaRPr lang="en-IN" sz="3400" b="1" dirty="0">
              <a:solidFill>
                <a:srgbClr val="0070C0"/>
              </a:solidFill>
            </a:endParaRPr>
          </a:p>
        </p:txBody>
      </p:sp>
      <p:sp>
        <p:nvSpPr>
          <p:cNvPr id="4" name="TextBox 3"/>
          <p:cNvSpPr txBox="1"/>
          <p:nvPr/>
        </p:nvSpPr>
        <p:spPr>
          <a:xfrm>
            <a:off x="533400" y="1496695"/>
            <a:ext cx="11090275" cy="4046855"/>
          </a:xfrm>
          <a:prstGeom prst="rect">
            <a:avLst/>
          </a:prstGeom>
          <a:noFill/>
        </p:spPr>
        <p:txBody>
          <a:bodyPr wrap="square" rtlCol="0">
            <a:noAutofit/>
          </a:bodyPr>
          <a:p>
            <a:pPr algn="just"/>
            <a:r>
              <a:rPr lang="en-US" sz="2000" dirty="0">
                <a:effectLst/>
                <a:latin typeface="Times New Roman" panose="02020603050405020304" pitchFamily="18" charset="0"/>
                <a:ea typeface="SimSun" panose="02010600030101010101" pitchFamily="2" charset="-122"/>
                <a:sym typeface="+mn-ea"/>
              </a:rPr>
              <a:t>This project aims to develop an advanced web-based translation platform that extends beyond the capabilities of Google Translate. The system will support file uploads, allowing users to translate large text documents, PDFs, and audio files seamlessly. It will also enable users to download translated text and audio files for convenience. Additionally, the platform will feature real-time speech and text translation, making it a powerful tool for multilingual communication. By integrating AI-powered speech recognition and natural language processing, the system will ensure high translation accuracy and efficiency. Users will have the flexibility to upload audio files, receive translations in both text and speech formats, and download the outputs as needed. This solution is designed to enhance accessibility, streamline cross-language interactions, and cater to individuals, businesses, and global organizations requiring reliable translation services.</a:t>
            </a:r>
            <a:endParaRPr lang="en-US" sz="2000" dirty="0">
              <a:latin typeface="Times New Roman" panose="02020603050405020304" pitchFamily="18" charset="0"/>
              <a:cs typeface="Times New Roman" panose="02020603050405020304" pitchFamily="18" charset="0"/>
            </a:endParaRPr>
          </a:p>
          <a:p>
            <a:pPr algn="just"/>
            <a:endParaRPr lang="en-IN" sz="2000" dirty="0">
              <a:latin typeface="Calibri" panose="020F0502020204030204" charset="0"/>
              <a:ea typeface="Calibri" panose="020F0502020204030204" charset="0"/>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Google Shape;25;p4"/>
          <p:cNvSpPr/>
          <p:nvPr/>
        </p:nvSpPr>
        <p:spPr>
          <a:xfrm>
            <a:off x="-19685" y="9331"/>
            <a:ext cx="12192000" cy="6858000"/>
          </a:xfrm>
          <a:prstGeom prst="frame">
            <a:avLst>
              <a:gd name="adj1" fmla="val 2392"/>
            </a:avLst>
          </a:prstGeom>
          <a:gradFill>
            <a:gsLst>
              <a:gs pos="0">
                <a:srgbClr val="00F2FE"/>
              </a:gs>
              <a:gs pos="41900">
                <a:srgbClr val="28CFFE"/>
              </a:gs>
              <a:gs pos="97509">
                <a:srgbClr val="4FACFE"/>
              </a:gs>
              <a:gs pos="100000">
                <a:srgbClr val="4FACFE"/>
              </a:gs>
            </a:gsLst>
            <a:lin ang="8471639" scaled="0"/>
          </a:gra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26" name="Google Shape;26;p4"/>
          <p:cNvPicPr preferRelativeResize="0"/>
          <p:nvPr/>
        </p:nvPicPr>
        <p:blipFill rotWithShape="1">
          <a:blip r:embed="rId1"/>
          <a:srcRect/>
          <a:stretch>
            <a:fillRect/>
          </a:stretch>
        </p:blipFill>
        <p:spPr>
          <a:xfrm>
            <a:off x="9777048" y="163880"/>
            <a:ext cx="2172848" cy="598120"/>
          </a:xfrm>
          <a:prstGeom prst="rect">
            <a:avLst/>
          </a:prstGeom>
          <a:noFill/>
          <a:ln>
            <a:noFill/>
          </a:ln>
        </p:spPr>
      </p:pic>
      <p:sp>
        <p:nvSpPr>
          <p:cNvPr id="3" name="TextBox 2"/>
          <p:cNvSpPr txBox="1"/>
          <p:nvPr/>
        </p:nvSpPr>
        <p:spPr>
          <a:xfrm>
            <a:off x="485481" y="576522"/>
            <a:ext cx="6136848" cy="615553"/>
          </a:xfrm>
          <a:prstGeom prst="rect">
            <a:avLst/>
          </a:prstGeom>
          <a:noFill/>
        </p:spPr>
        <p:txBody>
          <a:bodyPr wrap="square">
            <a:spAutoFit/>
          </a:bodyPr>
          <a:lstStyle/>
          <a:p>
            <a:r>
              <a:rPr lang="en-US" sz="3400" b="1" dirty="0">
                <a:solidFill>
                  <a:srgbClr val="0070C0"/>
                </a:solidFill>
                <a:latin typeface="Times New Roman" panose="02020603050405020304" pitchFamily="18" charset="0"/>
                <a:cs typeface="Times New Roman" panose="02020603050405020304" pitchFamily="18" charset="0"/>
              </a:rPr>
              <a:t>Objectives</a:t>
            </a:r>
            <a:endParaRPr lang="en-IN" sz="3400" dirty="0">
              <a:solidFill>
                <a:srgbClr val="0070C0"/>
              </a:solidFill>
            </a:endParaRPr>
          </a:p>
        </p:txBody>
      </p:sp>
      <p:sp>
        <p:nvSpPr>
          <p:cNvPr id="235" name="Google Shape;235;p23"/>
          <p:cNvSpPr txBox="1">
            <a:spLocks noGrp="1"/>
          </p:cNvSpPr>
          <p:nvPr>
            <p:ph type="body" idx="2"/>
          </p:nvPr>
        </p:nvSpPr>
        <p:spPr>
          <a:xfrm>
            <a:off x="485775" y="1191895"/>
            <a:ext cx="10922635" cy="4248150"/>
          </a:xfrm>
          <a:prstGeom prst="rect">
            <a:avLst/>
          </a:prstGeom>
          <a:noFill/>
          <a:ln>
            <a:noFill/>
          </a:ln>
        </p:spPr>
        <p:txBody>
          <a:bodyPr spcFirstLastPara="1" wrap="square" lIns="91425" tIns="45700" rIns="91425" bIns="45700" anchor="t" anchorCtr="0">
            <a:noAutofit/>
          </a:bodyPr>
          <a:p>
            <a:pPr marL="0" lvl="0" indent="0" algn="l" rtl="0">
              <a:lnSpc>
                <a:spcPct val="120000"/>
              </a:lnSpc>
              <a:spcBef>
                <a:spcPts val="0"/>
              </a:spcBef>
              <a:spcAft>
                <a:spcPts val="0"/>
              </a:spcAft>
              <a:buClr>
                <a:srgbClr val="262626"/>
              </a:buClr>
              <a:buSzPts val="2400"/>
              <a:buFont typeface="Arial" panose="020B0604020202020204" pitchFamily="34" charset="0"/>
              <a:buNone/>
            </a:pPr>
            <a:r>
              <a:rPr lang="en-US" altLang="en-US" sz="2000" b="1">
                <a:latin typeface="Times New Roman" panose="02020603050405020304" pitchFamily="18" charset="0"/>
                <a:cs typeface="Times New Roman" panose="02020603050405020304" pitchFamily="18" charset="0"/>
                <a:sym typeface="+mn-ea"/>
              </a:rPr>
              <a:t> Develop a Comprehensive Multilingual Translation Platform</a:t>
            </a:r>
            <a:r>
              <a:rPr lang="en-US" altLang="en-US" sz="2000">
                <a:latin typeface="Times New Roman" panose="02020603050405020304" pitchFamily="18" charset="0"/>
                <a:cs typeface="Times New Roman" panose="02020603050405020304" pitchFamily="18" charset="0"/>
                <a:sym typeface="+mn-ea"/>
              </a:rPr>
              <a:t>: Create a user-friendly desktop application that facilitates seamless translation of text and speech across multiple languages in real time.</a:t>
            </a:r>
            <a:endParaRPr lang="en-US" altLang="en-US" sz="2000">
              <a:latin typeface="Times New Roman" panose="02020603050405020304" pitchFamily="18" charset="0"/>
              <a:cs typeface="Times New Roman" panose="02020603050405020304" pitchFamily="18" charset="0"/>
            </a:endParaRPr>
          </a:p>
          <a:p>
            <a:pPr marL="0" lvl="0" indent="0" algn="l" rtl="0">
              <a:lnSpc>
                <a:spcPct val="120000"/>
              </a:lnSpc>
              <a:spcBef>
                <a:spcPts val="0"/>
              </a:spcBef>
              <a:spcAft>
                <a:spcPts val="0"/>
              </a:spcAft>
              <a:buClr>
                <a:srgbClr val="262626"/>
              </a:buClr>
              <a:buSzPts val="2400"/>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sym typeface="+mn-ea"/>
              </a:rPr>
              <a:t>• </a:t>
            </a:r>
            <a:r>
              <a:rPr lang="en-US" altLang="en-US" sz="2000" b="1">
                <a:latin typeface="Times New Roman" panose="02020603050405020304" pitchFamily="18" charset="0"/>
                <a:cs typeface="Times New Roman" panose="02020603050405020304" pitchFamily="18" charset="0"/>
                <a:sym typeface="+mn-ea"/>
              </a:rPr>
              <a:t>Integrate Advanced Language Processing Tools</a:t>
            </a:r>
            <a:r>
              <a:rPr lang="en-US" altLang="en-US" sz="2000">
                <a:latin typeface="Times New Roman" panose="02020603050405020304" pitchFamily="18" charset="0"/>
                <a:cs typeface="Times New Roman" panose="02020603050405020304" pitchFamily="18" charset="0"/>
                <a:sym typeface="+mn-ea"/>
              </a:rPr>
              <a:t>: Utilize powerful Python libraries such as Googletrans for translation, SpeechRecognition for speech-to-text conversion, gTTS for text-to-speech, and python-docx for handling Word documents.</a:t>
            </a:r>
            <a:endParaRPr lang="en-US" altLang="en-US" sz="2000">
              <a:latin typeface="Times New Roman" panose="02020603050405020304" pitchFamily="18" charset="0"/>
              <a:cs typeface="Times New Roman" panose="02020603050405020304" pitchFamily="18" charset="0"/>
            </a:endParaRPr>
          </a:p>
          <a:p>
            <a:pPr marL="0" lvl="0" indent="0" algn="l" rtl="0">
              <a:lnSpc>
                <a:spcPct val="120000"/>
              </a:lnSpc>
              <a:spcBef>
                <a:spcPts val="0"/>
              </a:spcBef>
              <a:spcAft>
                <a:spcPts val="0"/>
              </a:spcAft>
              <a:buClr>
                <a:srgbClr val="262626"/>
              </a:buClr>
              <a:buSzPts val="2400"/>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sym typeface="+mn-ea"/>
              </a:rPr>
              <a:t>• </a:t>
            </a:r>
            <a:r>
              <a:rPr lang="en-US" altLang="en-US" sz="2000" b="1">
                <a:latin typeface="Times New Roman" panose="02020603050405020304" pitchFamily="18" charset="0"/>
                <a:cs typeface="Times New Roman" panose="02020603050405020304" pitchFamily="18" charset="0"/>
                <a:sym typeface="+mn-ea"/>
              </a:rPr>
              <a:t>Enable Multi-Input and Multi-Output Support</a:t>
            </a:r>
            <a:r>
              <a:rPr lang="en-US" altLang="en-US" sz="2000">
                <a:latin typeface="Times New Roman" panose="02020603050405020304" pitchFamily="18" charset="0"/>
                <a:cs typeface="Times New Roman" panose="02020603050405020304" pitchFamily="18" charset="0"/>
                <a:sym typeface="+mn-ea"/>
              </a:rPr>
              <a:t>: Allow users to input text via manual entry, file upload, or microphone/audio file, and provide translated output both as text and spoken audio, with options to save as .docx, .txt, or .mp3.</a:t>
            </a:r>
            <a:endParaRPr lang="en-US" altLang="en-US" sz="2000">
              <a:latin typeface="Times New Roman" panose="02020603050405020304" pitchFamily="18" charset="0"/>
              <a:cs typeface="Times New Roman" panose="02020603050405020304" pitchFamily="18" charset="0"/>
            </a:endParaRPr>
          </a:p>
          <a:p>
            <a:pPr marL="0" lvl="0" indent="0" algn="l" rtl="0">
              <a:lnSpc>
                <a:spcPct val="120000"/>
              </a:lnSpc>
              <a:spcBef>
                <a:spcPts val="0"/>
              </a:spcBef>
              <a:spcAft>
                <a:spcPts val="0"/>
              </a:spcAft>
              <a:buClr>
                <a:srgbClr val="262626"/>
              </a:buClr>
              <a:buSzPts val="2400"/>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sym typeface="+mn-ea"/>
              </a:rPr>
              <a:t>• </a:t>
            </a:r>
            <a:r>
              <a:rPr lang="en-US" altLang="en-US" sz="2000" b="1">
                <a:latin typeface="Times New Roman" panose="02020603050405020304" pitchFamily="18" charset="0"/>
                <a:cs typeface="Times New Roman" panose="02020603050405020304" pitchFamily="18" charset="0"/>
                <a:sym typeface="+mn-ea"/>
              </a:rPr>
              <a:t>Enhance Accessibility and Usability</a:t>
            </a:r>
            <a:r>
              <a:rPr lang="en-US" altLang="en-US" sz="2000">
                <a:latin typeface="Times New Roman" panose="02020603050405020304" pitchFamily="18" charset="0"/>
                <a:cs typeface="Times New Roman" panose="02020603050405020304" pitchFamily="18" charset="0"/>
                <a:sym typeface="+mn-ea"/>
              </a:rPr>
              <a:t>: Design the interface to support various user needs, including language learners, professionals, and general users, with a focus on ease of use, language diversity, and cross-format support.</a:t>
            </a:r>
            <a:endParaRPr lang="en-US" altLang="en-US" sz="2000">
              <a:latin typeface="Times New Roman" panose="02020603050405020304" pitchFamily="18" charset="0"/>
              <a:cs typeface="Times New Roman" panose="02020603050405020304" pitchFamily="18" charset="0"/>
              <a:sym typeface="+mn-ea"/>
            </a:endParaRPr>
          </a:p>
          <a:p>
            <a:pPr marL="0" lvl="0" indent="0" algn="l" rtl="0">
              <a:lnSpc>
                <a:spcPct val="120000"/>
              </a:lnSpc>
              <a:spcBef>
                <a:spcPts val="0"/>
              </a:spcBef>
              <a:spcAft>
                <a:spcPts val="0"/>
              </a:spcAft>
              <a:buClr>
                <a:srgbClr val="262626"/>
              </a:buClr>
              <a:buSzPts val="2400"/>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sym typeface="+mn-ea"/>
              </a:rPr>
              <a:t>•</a:t>
            </a:r>
            <a:r>
              <a:rPr lang="en-US" altLang="en-US" sz="2000" b="1">
                <a:latin typeface="Times New Roman" panose="02020603050405020304" pitchFamily="18" charset="0"/>
                <a:cs typeface="Times New Roman" panose="02020603050405020304" pitchFamily="18" charset="0"/>
                <a:sym typeface="+mn-ea"/>
              </a:rPr>
              <a:t>Ensure High Translation Accuracy and Performance</a:t>
            </a:r>
            <a:r>
              <a:rPr lang="en-US" altLang="en-US" sz="2000">
                <a:latin typeface="Times New Roman" panose="02020603050405020304" pitchFamily="18" charset="0"/>
                <a:cs typeface="Times New Roman" panose="02020603050405020304" pitchFamily="18" charset="0"/>
                <a:sym typeface="+mn-ea"/>
              </a:rPr>
              <a:t>: Optimize the translation workflow to handle large text files and long audio clips efficiently while maintaining accuracy and minimizing latency during translation and speech processing.</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5"/>
          <p:cNvSpPr/>
          <p:nvPr/>
        </p:nvSpPr>
        <p:spPr>
          <a:xfrm>
            <a:off x="0" y="0"/>
            <a:ext cx="12192000" cy="6858000"/>
          </a:xfrm>
          <a:prstGeom prst="frame">
            <a:avLst>
              <a:gd name="adj1" fmla="val 2392"/>
            </a:avLst>
          </a:prstGeom>
          <a:gradFill>
            <a:gsLst>
              <a:gs pos="0">
                <a:srgbClr val="00F2FE"/>
              </a:gs>
              <a:gs pos="41900">
                <a:srgbClr val="28CFFE"/>
              </a:gs>
              <a:gs pos="97509">
                <a:srgbClr val="4FACFE"/>
              </a:gs>
              <a:gs pos="100000">
                <a:srgbClr val="4FACFE"/>
              </a:gs>
            </a:gsLst>
            <a:lin ang="8471639" scaled="0"/>
          </a:gra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29" name="Google Shape;29;p5"/>
          <p:cNvPicPr preferRelativeResize="0"/>
          <p:nvPr/>
        </p:nvPicPr>
        <p:blipFill rotWithShape="1">
          <a:blip r:embed="rId1"/>
          <a:srcRect/>
          <a:stretch>
            <a:fillRect/>
          </a:stretch>
        </p:blipFill>
        <p:spPr>
          <a:xfrm>
            <a:off x="9796733" y="163880"/>
            <a:ext cx="2172848" cy="598120"/>
          </a:xfrm>
          <a:prstGeom prst="rect">
            <a:avLst/>
          </a:prstGeom>
          <a:noFill/>
          <a:ln>
            <a:noFill/>
          </a:ln>
        </p:spPr>
      </p:pic>
      <p:sp>
        <p:nvSpPr>
          <p:cNvPr id="7" name="TextBox 6"/>
          <p:cNvSpPr txBox="1"/>
          <p:nvPr/>
        </p:nvSpPr>
        <p:spPr>
          <a:xfrm>
            <a:off x="524020" y="267648"/>
            <a:ext cx="3652886" cy="615553"/>
          </a:xfrm>
          <a:prstGeom prst="rect">
            <a:avLst/>
          </a:prstGeom>
          <a:noFill/>
        </p:spPr>
        <p:txBody>
          <a:bodyPr wrap="square">
            <a:spAutoFit/>
          </a:bodyPr>
          <a:lstStyle/>
          <a:p>
            <a:r>
              <a:rPr lang="en-US" sz="3400" b="1" dirty="0">
                <a:solidFill>
                  <a:srgbClr val="0070C0"/>
                </a:solidFill>
                <a:latin typeface="Times New Roman" panose="02020603050405020304" pitchFamily="18" charset="0"/>
                <a:cs typeface="Times New Roman" panose="02020603050405020304" pitchFamily="18" charset="0"/>
              </a:rPr>
              <a:t>Literature Survey </a:t>
            </a:r>
            <a:endParaRPr lang="en-IN" sz="3400" dirty="0">
              <a:solidFill>
                <a:srgbClr val="0070C0"/>
              </a:solidFill>
            </a:endParaRPr>
          </a:p>
        </p:txBody>
      </p:sp>
      <p:graphicFrame>
        <p:nvGraphicFramePr>
          <p:cNvPr id="6" name="Table 5"/>
          <p:cNvGraphicFramePr>
            <a:graphicFrameLocks noGrp="1"/>
          </p:cNvGraphicFramePr>
          <p:nvPr>
            <p:custDataLst>
              <p:tags r:id="rId2"/>
            </p:custDataLst>
          </p:nvPr>
        </p:nvGraphicFramePr>
        <p:xfrm>
          <a:off x="889635" y="883285"/>
          <a:ext cx="10603230" cy="6899275"/>
        </p:xfrm>
        <a:graphic>
          <a:graphicData uri="http://schemas.openxmlformats.org/drawingml/2006/table">
            <a:tbl>
              <a:tblPr firstRow="1" bandRow="1">
                <a:tableStyleId>{5C22544A-7EE6-4342-B048-85BDC9FD1C3A}</a:tableStyleId>
              </a:tblPr>
              <a:tblGrid>
                <a:gridCol w="1640840"/>
                <a:gridCol w="3458210"/>
                <a:gridCol w="2852420"/>
                <a:gridCol w="2651760"/>
              </a:tblGrid>
              <a:tr h="365760">
                <a:tc>
                  <a:txBody>
                    <a:bodyPr/>
                    <a:p>
                      <a:pPr algn="l"/>
                      <a:r>
                        <a:t>S.No</a:t>
                      </a:r>
                    </a:p>
                  </a:txBody>
                  <a:tcPr/>
                </a:tc>
                <a:tc>
                  <a:txBody>
                    <a:bodyPr/>
                    <a:p>
                      <a:pPr algn="l"/>
                      <a:r>
                        <a:t>Method</a:t>
                      </a:r>
                    </a:p>
                  </a:txBody>
                  <a:tcPr/>
                </a:tc>
                <a:tc>
                  <a:txBody>
                    <a:bodyPr/>
                    <a:p>
                      <a:pPr algn="l"/>
                      <a:r>
                        <a:t>Advantages</a:t>
                      </a:r>
                    </a:p>
                  </a:txBody>
                  <a:tcPr/>
                </a:tc>
                <a:tc>
                  <a:txBody>
                    <a:bodyPr/>
                    <a:p>
                      <a:pPr algn="l"/>
                      <a:r>
                        <a:t>Disadvantages</a:t>
                      </a:r>
                    </a:p>
                  </a:txBody>
                  <a:tcPr/>
                </a:tc>
              </a:tr>
              <a:tr h="1188720">
                <a:tc>
                  <a:txBody>
                    <a:bodyPr/>
                    <a:p>
                      <a:pPr algn="l"/>
                      <a:r>
                        <a:t>1</a:t>
                      </a:r>
                    </a:p>
                  </a:txBody>
                  <a:tcPr/>
                </a:tc>
                <a:tc>
                  <a:txBody>
                    <a:bodyPr/>
                    <a:p>
                      <a:pPr algn="l"/>
                      <a:r>
                        <a:rPr lang="en-US" altLang="en-US"/>
                        <a:t>upload_text_file()</a:t>
                      </a:r>
                      <a:endParaRPr lang="en-US" altLang="en-US"/>
                    </a:p>
                  </a:txBody>
                  <a:tcPr/>
                </a:tc>
                <a:tc>
                  <a:txBody>
                    <a:bodyPr/>
                    <a:p>
                      <a:pPr algn="l"/>
                      <a:r>
                        <a:rPr lang="en-US" altLang="en-US"/>
                        <a:t>Supports popular document formats; handles tables in DOCX files; UTF-8 encoding for text files</a:t>
                      </a:r>
                      <a:endParaRPr lang="en-US" altLang="en-US"/>
                    </a:p>
                  </a:txBody>
                  <a:tcPr/>
                </a:tc>
                <a:tc>
                  <a:txBody>
                    <a:bodyPr/>
                    <a:p>
                      <a:pPr algn="l"/>
                      <a:r>
                        <a:rPr lang="en-US" altLang="en-US"/>
                        <a:t>Limited to .txt and .docx only; no support for PDFs or other formats</a:t>
                      </a:r>
                      <a:endParaRPr lang="en-US" altLang="en-US"/>
                    </a:p>
                  </a:txBody>
                  <a:tcPr/>
                </a:tc>
              </a:tr>
              <a:tr h="1188720">
                <a:tc>
                  <a:txBody>
                    <a:bodyPr/>
                    <a:p>
                      <a:pPr algn="l"/>
                      <a:r>
                        <a:t>2</a:t>
                      </a:r>
                    </a:p>
                  </a:txBody>
                  <a:tcPr/>
                </a:tc>
                <a:tc>
                  <a:txBody>
                    <a:bodyPr/>
                    <a:p>
                      <a:pPr algn="l"/>
                      <a:r>
                        <a:rPr lang="en-US" altLang="en-US"/>
                        <a:t>upload_audio_file()</a:t>
                      </a:r>
                      <a:endParaRPr lang="en-US" altLang="en-US"/>
                    </a:p>
                  </a:txBody>
                  <a:tcPr/>
                </a:tc>
                <a:tc>
                  <a:txBody>
                    <a:bodyPr/>
                    <a:p>
                      <a:r>
                        <a:rPr lang="en-US" altLang="en-US" sz="1600" b="0">
                          <a:latin typeface="Times New Roman" panose="02020603050405020304" pitchFamily="18" charset="0"/>
                          <a:cs typeface="Times New Roman" panose="02020603050405020304" pitchFamily="18" charset="0"/>
                        </a:rPr>
                        <a:t>Supports multiple audio formats (.wav, .mp3, .ogg, .flac); converts formats for recognition</a:t>
                      </a:r>
                      <a:endParaRPr lang="en-US" altLang="en-US" sz="1600" b="0">
                        <a:latin typeface="Times New Roman" panose="02020603050405020304" pitchFamily="18" charset="0"/>
                        <a:cs typeface="Times New Roman" panose="02020603050405020304" pitchFamily="18" charset="0"/>
                      </a:endParaRPr>
                    </a:p>
                  </a:txBody>
                  <a:tcPr marL="0" marR="0" marT="0" marB="0" anchor="ctr" anchorCtr="0"/>
                </a:tc>
                <a:tc>
                  <a:txBody>
                    <a:bodyPr/>
                    <a:p>
                      <a:pPr algn="l"/>
                      <a:r>
                        <a:rPr lang="en-US" altLang="en-US"/>
                        <a:t>Requires conversion for some formats; depends on internet for Google API speech recognition</a:t>
                      </a:r>
                      <a:endParaRPr lang="en-US" altLang="en-US"/>
                    </a:p>
                  </a:txBody>
                  <a:tcPr/>
                </a:tc>
              </a:tr>
              <a:tr h="1463040">
                <a:tc>
                  <a:txBody>
                    <a:bodyPr/>
                    <a:p>
                      <a:pPr algn="l"/>
                      <a:r>
                        <a:t>3</a:t>
                      </a:r>
                    </a:p>
                  </a:txBody>
                  <a:tcPr/>
                </a:tc>
                <a:tc>
                  <a:txBody>
                    <a:bodyPr/>
                    <a:p>
                      <a:pPr algn="l"/>
                      <a:r>
                        <a:rPr lang="en-US" altLang="en-US"/>
                        <a:t>listen_and_translate()</a:t>
                      </a:r>
                      <a:endParaRPr lang="en-US" altLang="en-US"/>
                    </a:p>
                  </a:txBody>
                  <a:tcPr/>
                </a:tc>
                <a:tc>
                  <a:txBody>
                    <a:bodyPr/>
                    <a:p>
                      <a:pPr algn="l"/>
                      <a:r>
                        <a:rPr lang="en-US" altLang="en-US"/>
                        <a:t>Allows real-time voice input and translation; integrates speech recognition and translation</a:t>
                      </a:r>
                      <a:endParaRPr lang="en-US" altLang="en-US"/>
                    </a:p>
                  </a:txBody>
                  <a:tcPr/>
                </a:tc>
                <a:tc>
                  <a:txBody>
                    <a:bodyPr/>
                    <a:p>
                      <a:pPr algn="l"/>
                      <a:r>
                        <a:rPr lang="en-US" altLang="en-US"/>
                        <a:t>Limited by microphone quality; speech recognition accuracy affected by noise; requires internet</a:t>
                      </a:r>
                      <a:endParaRPr lang="en-US" altLang="en-US"/>
                    </a:p>
                  </a:txBody>
                  <a:tcPr/>
                </a:tc>
              </a:tr>
              <a:tr h="1188720">
                <a:tc>
                  <a:txBody>
                    <a:bodyPr/>
                    <a:p>
                      <a:pPr algn="l"/>
                      <a:r>
                        <a:t>4</a:t>
                      </a:r>
                    </a:p>
                  </a:txBody>
                  <a:tcPr/>
                </a:tc>
                <a:tc>
                  <a:txBody>
                    <a:bodyPr/>
                    <a:p>
                      <a:pPr algn="l"/>
                      <a:r>
                        <a:rPr lang="en-US" altLang="en-US"/>
                        <a:t>translate()</a:t>
                      </a:r>
                      <a:endParaRPr lang="en-US" altLang="en-US"/>
                    </a:p>
                  </a:txBody>
                  <a:tcPr/>
                </a:tc>
                <a:tc>
                  <a:txBody>
                    <a:bodyPr/>
                    <a:p>
                      <a:pPr algn="l"/>
                      <a:r>
                        <a:rPr lang="en-US" altLang="en-US"/>
                        <a:t>Handles large text by chunking; supports many languages; uses Google Translate API</a:t>
                      </a:r>
                      <a:endParaRPr lang="en-US" altLang="en-US"/>
                    </a:p>
                  </a:txBody>
                  <a:tcPr/>
                </a:tc>
                <a:tc>
                  <a:txBody>
                    <a:bodyPr/>
                    <a:p>
                      <a:pPr algn="l"/>
                      <a:r>
                        <a:rPr lang="en-US" altLang="en-US"/>
                        <a:t>Dependent on Google Translate API availability; may hit API rate limits</a:t>
                      </a:r>
                      <a:endParaRPr lang="en-US" alt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7"/>
          <p:cNvSpPr/>
          <p:nvPr/>
        </p:nvSpPr>
        <p:spPr>
          <a:xfrm>
            <a:off x="-19685" y="0"/>
            <a:ext cx="12192000" cy="6858000"/>
          </a:xfrm>
          <a:prstGeom prst="frame">
            <a:avLst>
              <a:gd name="adj1" fmla="val 2392"/>
            </a:avLst>
          </a:prstGeom>
          <a:gradFill>
            <a:gsLst>
              <a:gs pos="0">
                <a:srgbClr val="00F2FE"/>
              </a:gs>
              <a:gs pos="41900">
                <a:srgbClr val="28CFFE"/>
              </a:gs>
              <a:gs pos="97509">
                <a:srgbClr val="4FACFE"/>
              </a:gs>
              <a:gs pos="100000">
                <a:srgbClr val="4FACFE"/>
              </a:gs>
            </a:gsLst>
            <a:lin ang="8471639" scaled="0"/>
          </a:gra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35" name="Google Shape;35;p7"/>
          <p:cNvPicPr preferRelativeResize="0"/>
          <p:nvPr/>
        </p:nvPicPr>
        <p:blipFill rotWithShape="1">
          <a:blip r:embed="rId1"/>
          <a:srcRect/>
          <a:stretch>
            <a:fillRect/>
          </a:stretch>
        </p:blipFill>
        <p:spPr>
          <a:xfrm>
            <a:off x="9777048" y="163880"/>
            <a:ext cx="2172848" cy="598120"/>
          </a:xfrm>
          <a:prstGeom prst="rect">
            <a:avLst/>
          </a:prstGeom>
          <a:noFill/>
          <a:ln>
            <a:noFill/>
          </a:ln>
        </p:spPr>
      </p:pic>
      <p:sp>
        <p:nvSpPr>
          <p:cNvPr id="4" name="TextBox 3"/>
          <p:cNvSpPr txBox="1"/>
          <p:nvPr/>
        </p:nvSpPr>
        <p:spPr>
          <a:xfrm>
            <a:off x="391213" y="452748"/>
            <a:ext cx="6136848" cy="615553"/>
          </a:xfrm>
          <a:prstGeom prst="rect">
            <a:avLst/>
          </a:prstGeom>
          <a:noFill/>
        </p:spPr>
        <p:txBody>
          <a:bodyPr wrap="square">
            <a:spAutoFit/>
          </a:bodyPr>
          <a:lstStyle/>
          <a:p>
            <a:pPr algn="l"/>
            <a:r>
              <a:rPr lang="en-US" sz="3400" b="1" i="0" dirty="0">
                <a:solidFill>
                  <a:srgbClr val="0070C0"/>
                </a:solidFill>
                <a:effectLst/>
                <a:latin typeface="Times New Roman" panose="02020603050405020304" pitchFamily="18" charset="0"/>
                <a:cs typeface="Times New Roman" panose="02020603050405020304" pitchFamily="18" charset="0"/>
              </a:rPr>
              <a:t>Proposed System </a:t>
            </a:r>
            <a:endParaRPr lang="en-US" sz="3400" b="1" i="0" dirty="0">
              <a:solidFill>
                <a:srgbClr val="0070C0"/>
              </a:solidFill>
              <a:effectLst/>
              <a:latin typeface="Times New Roman" panose="02020603050405020304" pitchFamily="18" charset="0"/>
              <a:cs typeface="Times New Roman" panose="02020603050405020304" pitchFamily="18" charset="0"/>
            </a:endParaRPr>
          </a:p>
        </p:txBody>
      </p:sp>
      <p:sp>
        <p:nvSpPr>
          <p:cNvPr id="3" name="Text Placeholder 2"/>
          <p:cNvSpPr>
            <a:spLocks noGrp="1" noChangeArrowheads="1"/>
          </p:cNvSpPr>
          <p:nvPr>
            <p:ph type="body" idx="2"/>
          </p:nvPr>
        </p:nvSpPr>
        <p:spPr bwMode="auto">
          <a:xfrm>
            <a:off x="492125" y="1216660"/>
            <a:ext cx="11208385" cy="418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sym typeface="+mn-ea"/>
              </a:rPr>
              <a:t>The proposed system is a comprehensive multilingual translation platform designed to bridge language barriers through seamless text and speech translation. Built using Python and integrated with powerful libraries such as Googletrans, SpeechRecognition, gTTS, and python-docx, the system enables users to input text through direct typing, audio recordings, microphone input, or document uploads in .txt and .docx formats. It processes the input, translates it into a user-selected target language, and provides the output both as translated text and synthesized speech. The platform also offers functionality to save the translated text as a Word document or plain text file, and the audio output as an .mp3 file, enhancing accessibility across different use cases. With an intuitive and responsive graphical user interface developed using Tkinter, the system ensures a smooth user experience. By supporting over 25 languages and accommodating multiple input/output formats, this translation platform aims to serve as a versatile tool for users in educational, professional, and personal communication contexts</a:t>
            </a:r>
            <a:r>
              <a:rPr lang="en-US" altLang="en-US" sz="1800">
                <a:sym typeface="+mn-ea"/>
              </a:rPr>
              <a:t>.</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8"/>
          <p:cNvSpPr/>
          <p:nvPr/>
        </p:nvSpPr>
        <p:spPr>
          <a:xfrm>
            <a:off x="-19685" y="0"/>
            <a:ext cx="12192000" cy="6858000"/>
          </a:xfrm>
          <a:prstGeom prst="frame">
            <a:avLst>
              <a:gd name="adj1" fmla="val 2392"/>
            </a:avLst>
          </a:prstGeom>
          <a:gradFill>
            <a:gsLst>
              <a:gs pos="0">
                <a:srgbClr val="00F2FE"/>
              </a:gs>
              <a:gs pos="41900">
                <a:srgbClr val="28CFFE"/>
              </a:gs>
              <a:gs pos="97509">
                <a:srgbClr val="4FACFE"/>
              </a:gs>
              <a:gs pos="100000">
                <a:srgbClr val="4FACFE"/>
              </a:gs>
            </a:gsLst>
            <a:lin ang="8471639" scaled="0"/>
          </a:gra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38" name="Google Shape;38;p8"/>
          <p:cNvPicPr preferRelativeResize="0"/>
          <p:nvPr/>
        </p:nvPicPr>
        <p:blipFill rotWithShape="1">
          <a:blip r:embed="rId1"/>
          <a:srcRect/>
          <a:stretch>
            <a:fillRect/>
          </a:stretch>
        </p:blipFill>
        <p:spPr>
          <a:xfrm>
            <a:off x="9777048" y="163880"/>
            <a:ext cx="2172848" cy="598120"/>
          </a:xfrm>
          <a:prstGeom prst="rect">
            <a:avLst/>
          </a:prstGeom>
          <a:noFill/>
          <a:ln>
            <a:noFill/>
          </a:ln>
        </p:spPr>
      </p:pic>
      <p:sp>
        <p:nvSpPr>
          <p:cNvPr id="5" name="TextBox 4"/>
          <p:cNvSpPr txBox="1"/>
          <p:nvPr/>
        </p:nvSpPr>
        <p:spPr>
          <a:xfrm>
            <a:off x="461913" y="451843"/>
            <a:ext cx="6136848" cy="614045"/>
          </a:xfrm>
          <a:prstGeom prst="rect">
            <a:avLst/>
          </a:prstGeom>
          <a:noFill/>
        </p:spPr>
        <p:txBody>
          <a:bodyPr wrap="square">
            <a:spAutoFit/>
          </a:bodyPr>
          <a:lstStyle/>
          <a:p>
            <a:pPr algn="l"/>
            <a:r>
              <a:rPr lang="en-US" sz="3400" b="1" i="0" dirty="0">
                <a:solidFill>
                  <a:srgbClr val="0070C0"/>
                </a:solidFill>
                <a:effectLst/>
                <a:latin typeface="Times New Roman" panose="02020603050405020304" pitchFamily="18" charset="0"/>
                <a:cs typeface="Times New Roman" panose="02020603050405020304" pitchFamily="18" charset="0"/>
              </a:rPr>
              <a:t>Architecture </a:t>
            </a:r>
            <a:endParaRPr lang="en-US" sz="3400" b="1" i="0" dirty="0">
              <a:solidFill>
                <a:srgbClr val="0070C0"/>
              </a:solidFill>
              <a:effectLst/>
              <a:latin typeface="Times New Roman" panose="02020603050405020304" pitchFamily="18" charset="0"/>
              <a:cs typeface="Times New Roman" panose="02020603050405020304" pitchFamily="18" charset="0"/>
            </a:endParaRPr>
          </a:p>
        </p:txBody>
      </p:sp>
      <p:sp>
        <p:nvSpPr>
          <p:cNvPr id="2" name="Content Placeholder 1"/>
          <p:cNvSpPr/>
          <p:nvPr>
            <p:ph idx="1"/>
          </p:nvPr>
        </p:nvSpPr>
        <p:spPr/>
        <p:txBody>
          <a:bodyPr/>
          <a:p>
            <a:endParaRPr lang="en-US"/>
          </a:p>
        </p:txBody>
      </p:sp>
      <p:pic>
        <p:nvPicPr>
          <p:cNvPr id="3" name="Content Placeholder 7" descr="C:\Users\praka\OneDrive\Desktop\projectfiles\ChatGPT Image Jun 19, 2025, 08_41_24 PM.pngChatGPT Image Jun 19, 2025, 08_41_24 PM"/>
          <p:cNvPicPr>
            <a:picLocks noChangeAspect="1"/>
          </p:cNvPicPr>
          <p:nvPr/>
        </p:nvPicPr>
        <p:blipFill>
          <a:blip r:embed="rId2"/>
          <a:srcRect t="-978" b="-498"/>
          <a:stretch>
            <a:fillRect/>
          </a:stretch>
        </p:blipFill>
        <p:spPr>
          <a:xfrm>
            <a:off x="3051810" y="1067435"/>
            <a:ext cx="6612255" cy="5473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9"/>
          <p:cNvSpPr/>
          <p:nvPr/>
        </p:nvSpPr>
        <p:spPr>
          <a:xfrm>
            <a:off x="-19685" y="0"/>
            <a:ext cx="12192000" cy="6858000"/>
          </a:xfrm>
          <a:prstGeom prst="frame">
            <a:avLst>
              <a:gd name="adj1" fmla="val 2392"/>
            </a:avLst>
          </a:prstGeom>
          <a:gradFill>
            <a:gsLst>
              <a:gs pos="0">
                <a:srgbClr val="00F2FE"/>
              </a:gs>
              <a:gs pos="41900">
                <a:srgbClr val="28CFFE"/>
              </a:gs>
              <a:gs pos="97509">
                <a:srgbClr val="4FACFE"/>
              </a:gs>
              <a:gs pos="100000">
                <a:srgbClr val="4FACFE"/>
              </a:gs>
            </a:gsLst>
            <a:lin ang="8471639" scaled="0"/>
          </a:gra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41" name="Google Shape;41;p9"/>
          <p:cNvPicPr preferRelativeResize="0"/>
          <p:nvPr/>
        </p:nvPicPr>
        <p:blipFill rotWithShape="1">
          <a:blip r:embed="rId1"/>
          <a:srcRect/>
          <a:stretch>
            <a:fillRect/>
          </a:stretch>
        </p:blipFill>
        <p:spPr>
          <a:xfrm>
            <a:off x="9777048" y="163880"/>
            <a:ext cx="2172848" cy="598120"/>
          </a:xfrm>
          <a:prstGeom prst="rect">
            <a:avLst/>
          </a:prstGeom>
          <a:noFill/>
          <a:ln>
            <a:noFill/>
          </a:ln>
        </p:spPr>
      </p:pic>
      <p:sp>
        <p:nvSpPr>
          <p:cNvPr id="2" name="TextBox 1"/>
          <p:cNvSpPr txBox="1"/>
          <p:nvPr/>
        </p:nvSpPr>
        <p:spPr>
          <a:xfrm>
            <a:off x="514388" y="359718"/>
            <a:ext cx="8343823" cy="861774"/>
          </a:xfrm>
          <a:prstGeom prst="rect">
            <a:avLst/>
          </a:prstGeom>
          <a:noFill/>
        </p:spPr>
        <p:txBody>
          <a:bodyPr wrap="none" rtlCol="0">
            <a:spAutoFit/>
          </a:bodyPr>
          <a:lstStyle/>
          <a:p>
            <a:r>
              <a:rPr lang="en-US" sz="5000" b="1" dirty="0">
                <a:solidFill>
                  <a:srgbClr val="0070C0"/>
                </a:solidFill>
                <a:latin typeface="Times New Roman" panose="02020603050405020304" pitchFamily="18" charset="0"/>
                <a:cs typeface="Times New Roman" panose="02020603050405020304" pitchFamily="18" charset="0"/>
              </a:rPr>
              <a:t>UML Diagrams(Module wise)</a:t>
            </a:r>
            <a:endParaRPr lang="en-IN" sz="5000" b="1" dirty="0">
              <a:solidFill>
                <a:srgbClr val="0070C0"/>
              </a:solidFill>
              <a:latin typeface="Times New Roman" panose="02020603050405020304" pitchFamily="18" charset="0"/>
              <a:cs typeface="Times New Roman" panose="02020603050405020304" pitchFamily="18" charset="0"/>
            </a:endParaRPr>
          </a:p>
        </p:txBody>
      </p:sp>
      <p:pic>
        <p:nvPicPr>
          <p:cNvPr id="5" name="Content Placeholder 4" descr="C:\Users\praka\OneDrive\Desktop\projectfiles\ChatGPT Image Jun 19, 2025, 08_44_48 PM.pngChatGPT Image Jun 19, 2025, 08_44_48 PM"/>
          <p:cNvPicPr>
            <a:picLocks noChangeAspect="1"/>
          </p:cNvPicPr>
          <p:nvPr>
            <p:ph idx="1"/>
          </p:nvPr>
        </p:nvPicPr>
        <p:blipFill>
          <a:blip r:embed="rId2"/>
          <a:srcRect l="-17438" t="-15187" b="-21166"/>
          <a:stretch>
            <a:fillRect/>
          </a:stretch>
        </p:blipFill>
        <p:spPr>
          <a:xfrm>
            <a:off x="2647315" y="657860"/>
            <a:ext cx="6059805" cy="67259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10"/>
          <p:cNvSpPr/>
          <p:nvPr/>
        </p:nvSpPr>
        <p:spPr>
          <a:xfrm>
            <a:off x="-19685" y="0"/>
            <a:ext cx="12192000" cy="6858000"/>
          </a:xfrm>
          <a:prstGeom prst="frame">
            <a:avLst>
              <a:gd name="adj1" fmla="val 2392"/>
            </a:avLst>
          </a:prstGeom>
          <a:gradFill>
            <a:gsLst>
              <a:gs pos="0">
                <a:srgbClr val="00F2FE"/>
              </a:gs>
              <a:gs pos="41900">
                <a:srgbClr val="28CFFE"/>
              </a:gs>
              <a:gs pos="97509">
                <a:srgbClr val="4FACFE"/>
              </a:gs>
              <a:gs pos="100000">
                <a:srgbClr val="4FACFE"/>
              </a:gs>
            </a:gsLst>
            <a:lin ang="8471639" scaled="0"/>
          </a:gra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44" name="Google Shape;44;p10"/>
          <p:cNvPicPr preferRelativeResize="0"/>
          <p:nvPr/>
        </p:nvPicPr>
        <p:blipFill rotWithShape="1">
          <a:blip r:embed="rId1"/>
          <a:srcRect/>
          <a:stretch>
            <a:fillRect/>
          </a:stretch>
        </p:blipFill>
        <p:spPr>
          <a:xfrm>
            <a:off x="9777048" y="163880"/>
            <a:ext cx="2172848" cy="598120"/>
          </a:xfrm>
          <a:prstGeom prst="rect">
            <a:avLst/>
          </a:prstGeom>
          <a:noFill/>
          <a:ln>
            <a:noFill/>
          </a:ln>
        </p:spPr>
      </p:pic>
      <p:sp>
        <p:nvSpPr>
          <p:cNvPr id="2" name="TextBox 1"/>
          <p:cNvSpPr txBox="1"/>
          <p:nvPr/>
        </p:nvSpPr>
        <p:spPr>
          <a:xfrm>
            <a:off x="475553" y="375501"/>
            <a:ext cx="3469005" cy="614045"/>
          </a:xfrm>
          <a:prstGeom prst="rect">
            <a:avLst/>
          </a:prstGeom>
          <a:noFill/>
        </p:spPr>
        <p:txBody>
          <a:bodyPr wrap="none" rtlCol="0">
            <a:spAutoFit/>
          </a:bodyPr>
          <a:lstStyle/>
          <a:p>
            <a:r>
              <a:rPr lang="en-US" sz="3400" b="1" dirty="0">
                <a:solidFill>
                  <a:srgbClr val="0070C0"/>
                </a:solidFill>
                <a:latin typeface="Times New Roman" panose="02020603050405020304" pitchFamily="18" charset="0"/>
                <a:cs typeface="Times New Roman" panose="02020603050405020304" pitchFamily="18" charset="0"/>
              </a:rPr>
              <a:t>Use case Diagram</a:t>
            </a:r>
            <a:endParaRPr lang="en-IN" sz="3400"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009900" y="1371600"/>
            <a:ext cx="6697980" cy="50831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9"/>
          <p:cNvSpPr/>
          <p:nvPr/>
        </p:nvSpPr>
        <p:spPr>
          <a:xfrm>
            <a:off x="-19685" y="0"/>
            <a:ext cx="12192000" cy="6858000"/>
          </a:xfrm>
          <a:prstGeom prst="frame">
            <a:avLst>
              <a:gd name="adj1" fmla="val 2392"/>
            </a:avLst>
          </a:prstGeom>
          <a:gradFill>
            <a:gsLst>
              <a:gs pos="0">
                <a:srgbClr val="00F2FE"/>
              </a:gs>
              <a:gs pos="41900">
                <a:srgbClr val="28CFFE"/>
              </a:gs>
              <a:gs pos="97509">
                <a:srgbClr val="4FACFE"/>
              </a:gs>
              <a:gs pos="100000">
                <a:srgbClr val="4FACFE"/>
              </a:gs>
            </a:gsLst>
            <a:lin ang="8471639" scaled="0"/>
          </a:gradFill>
          <a:ln>
            <a:noFill/>
          </a:ln>
          <a:effectLst>
            <a:outerShdw blurRad="38100" dist="26654" dir="2315233" rotWithShape="0">
              <a:srgbClr val="000000">
                <a:alpha val="28630"/>
              </a:srgbClr>
            </a:outerShdw>
          </a:effectLst>
        </p:spPr>
        <p:txBody>
          <a:bodyPr spcFirstLastPara="1" wrap="square" lIns="45700" tIns="45700" rIns="45700" bIns="45700" anchor="ctr" anchorCtr="0">
            <a:noAutofit/>
          </a:bodyPr>
          <a:lstStyle/>
          <a:p>
            <a:pPr marL="0" marR="0" lvl="0" indent="0" algn="l" rtl="0">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41" name="Google Shape;41;p9"/>
          <p:cNvPicPr preferRelativeResize="0"/>
          <p:nvPr/>
        </p:nvPicPr>
        <p:blipFill rotWithShape="1">
          <a:blip r:embed="rId1"/>
          <a:srcRect/>
          <a:stretch>
            <a:fillRect/>
          </a:stretch>
        </p:blipFill>
        <p:spPr>
          <a:xfrm>
            <a:off x="9777048" y="163880"/>
            <a:ext cx="2172848" cy="598120"/>
          </a:xfrm>
          <a:prstGeom prst="rect">
            <a:avLst/>
          </a:prstGeom>
          <a:noFill/>
          <a:ln>
            <a:noFill/>
          </a:ln>
        </p:spPr>
      </p:pic>
      <p:sp>
        <p:nvSpPr>
          <p:cNvPr id="4" name="TextBox 3"/>
          <p:cNvSpPr txBox="1"/>
          <p:nvPr/>
        </p:nvSpPr>
        <p:spPr>
          <a:xfrm>
            <a:off x="-19685" y="281961"/>
            <a:ext cx="4133653" cy="614045"/>
          </a:xfrm>
          <a:prstGeom prst="rect">
            <a:avLst/>
          </a:prstGeom>
          <a:noFill/>
        </p:spPr>
        <p:txBody>
          <a:bodyPr wrap="square">
            <a:spAutoFit/>
          </a:bodyPr>
          <a:lstStyle/>
          <a:p>
            <a:pPr lvl="1"/>
            <a:r>
              <a:rPr lang="en-US" sz="3400" i="0" dirty="0">
                <a:solidFill>
                  <a:srgbClr val="0070C0"/>
                </a:solidFill>
                <a:effectLst/>
                <a:latin typeface="Times New Roman" panose="02020603050405020304" pitchFamily="18" charset="0"/>
                <a:cs typeface="Times New Roman" panose="02020603050405020304" pitchFamily="18" charset="0"/>
              </a:rPr>
              <a:t>Sequence Diagram</a:t>
            </a:r>
            <a:endParaRPr lang="en-US" sz="3400" i="0" dirty="0">
              <a:solidFill>
                <a:srgbClr val="0070C0"/>
              </a:solidFill>
              <a:effectLst/>
              <a:latin typeface="Times New Roman" panose="02020603050405020304" pitchFamily="18" charset="0"/>
              <a:cs typeface="Times New Roman" panose="02020603050405020304" pitchFamily="18" charset="0"/>
            </a:endParaRPr>
          </a:p>
        </p:txBody>
      </p:sp>
      <p:pic>
        <p:nvPicPr>
          <p:cNvPr id="5" name="Content Placeholder 4" descr="C:\Users\praka\OneDrive\Desktop\projectfiles\ChatGPT Image Jun 11, 2025, 06_49_34 PM.pngChatGPT Image Jun 11, 2025, 06_49_34 PM"/>
          <p:cNvPicPr>
            <a:picLocks noChangeAspect="1"/>
          </p:cNvPicPr>
          <p:nvPr>
            <p:ph idx="1"/>
          </p:nvPr>
        </p:nvPicPr>
        <p:blipFill>
          <a:blip r:embed="rId2"/>
          <a:srcRect l="-1316" t="2076" b="755"/>
          <a:stretch>
            <a:fillRect/>
          </a:stretch>
        </p:blipFill>
        <p:spPr>
          <a:xfrm>
            <a:off x="1345565" y="896620"/>
            <a:ext cx="10170160" cy="5681980"/>
          </a:xfrm>
          <a:prstGeom prst="rect">
            <a:avLst/>
          </a:prstGeom>
        </p:spPr>
      </p:pic>
    </p:spTree>
  </p:cSld>
  <p:clrMapOvr>
    <a:masterClrMapping/>
  </p:clrMapOvr>
</p:sld>
</file>

<file path=ppt/tags/tag1.xml><?xml version="1.0" encoding="utf-8"?>
<p:tagLst xmlns:p="http://schemas.openxmlformats.org/presentationml/2006/main">
  <p:tag name="wpp_generatetext" val="1"/>
</p:tagLst>
</file>

<file path=ppt/tags/tag2.xml><?xml version="1.0" encoding="utf-8"?>
<p:tagLst xmlns:p="http://schemas.openxmlformats.org/presentationml/2006/main">
  <p:tag name="TABLE_ENDDRAG_ORIGIN_RECT" val="834*504"/>
  <p:tag name="TABLE_ENDDRAG_RECT" val="22*64*834*50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7949</Words>
  <Application>WPS Presentation</Application>
  <PresentationFormat>Widescreen</PresentationFormat>
  <Paragraphs>151</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Calibri</vt:lpstr>
      <vt:lpstr>Times New Roman</vt:lpstr>
      <vt:lpstr>Times New Roman Bold</vt:lpstr>
      <vt:lpstr>Calibri</vt:lpstr>
      <vt:lpstr>Cambria Math</vt:lpstr>
      <vt:lpstr>Times New Roman</vt:lpstr>
      <vt:lpstr>Arial</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anand tadela</dc:creator>
  <cp:lastModifiedBy>WPS_1722098206</cp:lastModifiedBy>
  <cp:revision>19</cp:revision>
  <dcterms:created xsi:type="dcterms:W3CDTF">2025-05-29T04:23:00Z</dcterms:created>
  <dcterms:modified xsi:type="dcterms:W3CDTF">2025-06-19T17:19:04Z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1BBD96121D7F4AA499B8B69B006B8B59_12</vt:lpwstr>
  </property>
  <property fmtid="{D5CDD505-2E9C-101B-9397-08002B2CF9AE}" pid="3" name="KSOProductBuildVer">
    <vt:lpwstr>1033-12.2.0.21546</vt:lpwstr>
  </property>
</Properties>
</file>