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32"/>
  </p:notesMasterIdLst>
  <p:sldIdLst>
    <p:sldId id="256" r:id="rId2"/>
    <p:sldId id="257" r:id="rId3"/>
    <p:sldId id="258" r:id="rId4"/>
    <p:sldId id="259" r:id="rId5"/>
    <p:sldId id="285" r:id="rId6"/>
    <p:sldId id="260" r:id="rId7"/>
    <p:sldId id="261" r:id="rId8"/>
    <p:sldId id="284" r:id="rId9"/>
    <p:sldId id="275"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6" r:id="rId23"/>
    <p:sldId id="277" r:id="rId24"/>
    <p:sldId id="278" r:id="rId25"/>
    <p:sldId id="279" r:id="rId26"/>
    <p:sldId id="280" r:id="rId27"/>
    <p:sldId id="281" r:id="rId28"/>
    <p:sldId id="282" r:id="rId29"/>
    <p:sldId id="283" r:id="rId30"/>
    <p:sldId id="274" r:id="rId31"/>
  </p:sldIdLst>
  <p:sldSz cx="9144000" cy="6858000" type="screen4x3"/>
  <p:notesSz cx="6858000" cy="9144000"/>
  <p:embeddedFontLst>
    <p:embeddedFont>
      <p:font typeface="Algerian" panose="04020705040A02060702" pitchFamily="82" charset="0"/>
      <p:regular r:id="rId33"/>
    </p:embeddedFont>
    <p:embeddedFont>
      <p:font typeface="Arial Black" panose="020B0A04020102020204" pitchFamily="34" charset="0"/>
      <p:bold r:id="rId34"/>
    </p:embeddedFont>
    <p:embeddedFont>
      <p:font typeface="Constantia" panose="02030602050306030303" pitchFamily="18" charset="0"/>
      <p:regular r:id="rId35"/>
      <p:bold r:id="rId36"/>
      <p:italic r:id="rId37"/>
      <p:boldItalic r:id="rId38"/>
    </p:embeddedFont>
    <p:embeddedFont>
      <p:font typeface="Corbel" panose="020B05030202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753C7B-F49D-4FC1-A22F-26D1E09A74F0}">
  <a:tblStyle styleId="{EF753C7B-F49D-4FC1-A22F-26D1E09A74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7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Arpana</a:t>
            </a:r>
            <a:endParaRPr/>
          </a:p>
        </p:txBody>
      </p:sp>
      <p:sp>
        <p:nvSpPr>
          <p:cNvPr id="147" name="Google Shape;147;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8" name="Google Shape;148;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9" name="Google Shape;1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800"/>
              <a:buFont typeface="Arial"/>
              <a:buNone/>
            </a:pPr>
            <a:fld id="{00000000-1234-1234-1234-123412341234}" type="slidenum">
              <a:rPr lang="en-US"/>
              <a:t>1</a:t>
            </a:fld>
            <a:endParaRPr/>
          </a:p>
        </p:txBody>
      </p:sp>
      <p:sp>
        <p:nvSpPr>
          <p:cNvPr id="150" name="Google Shape;150;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Calibri"/>
              <a:buNone/>
            </a:pPr>
            <a:r>
              <a:rPr lang="en-US"/>
              <a:t>04-12-2021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0d889b0fb1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0d889b0fb1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30d889b0fb1_0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0d889b0fb1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0d889b0fb1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30d889b0fb1_0_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0d9b5dcba7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0d9b5dcba7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30d9b5dcba7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0d9b5dcba7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0d9b5dcba7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0d9b5dcba7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0d9b5dcba7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0d9b5dcba7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30d9b5dcba7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d9b5dcba7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0d9b5dcba7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30d9b5dcba7_0_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0d9b5dcba7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0d9b5dcba7_0_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30d9b5dcba7_0_10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91" name="Google Shape;291;p1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Calibri"/>
              <a:buNone/>
            </a:pPr>
            <a:r>
              <a:rPr lang="en-US"/>
              <a:t>04-12-2021</a:t>
            </a:r>
            <a:endParaRPr/>
          </a:p>
        </p:txBody>
      </p:sp>
      <p:sp>
        <p:nvSpPr>
          <p:cNvPr id="292" name="Google Shape;292;p1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93" name="Google Shape;29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800"/>
              <a:buFont typeface="Arial"/>
              <a:buNone/>
            </a:pPr>
            <a:fld id="{00000000-1234-1234-1234-123412341234}" type="slidenum">
              <a:rPr lang="en-US"/>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0d9b5dcba7_0_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0d9b5dcba7_0_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30d9b5dcba7_0_1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21</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ap</a:t>
            </a:r>
            <a:endParaRPr/>
          </a:p>
        </p:txBody>
      </p:sp>
      <p:sp>
        <p:nvSpPr>
          <p:cNvPr id="308" name="Google Shape;30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ap</a:t>
            </a:r>
            <a:endParaRPr/>
          </a:p>
        </p:txBody>
      </p:sp>
      <p:sp>
        <p:nvSpPr>
          <p:cNvPr id="160" name="Google Shape;160;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61" name="Google Shape;161;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62" name="Google Shape;16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800"/>
              <a:buFont typeface="Arial"/>
              <a:buNone/>
            </a:pPr>
            <a:fld id="{00000000-1234-1234-1234-123412341234}" type="slidenum">
              <a:rPr lang="en-US"/>
              <a:t>2</a:t>
            </a:fld>
            <a:endParaRPr/>
          </a:p>
        </p:txBody>
      </p:sp>
      <p:sp>
        <p:nvSpPr>
          <p:cNvPr id="163" name="Google Shape;163;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Calibri"/>
              <a:buNone/>
            </a:pPr>
            <a:r>
              <a:rPr lang="en-US"/>
              <a:t>04-12-2021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Niha</a:t>
            </a:r>
            <a:endParaRPr/>
          </a:p>
        </p:txBody>
      </p:sp>
      <p:sp>
        <p:nvSpPr>
          <p:cNvPr id="172" name="Google Shape;172;p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73" name="Google Shape;173;p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Calibri"/>
              <a:buNone/>
            </a:pPr>
            <a:r>
              <a:rPr lang="en-US"/>
              <a:t>04-12-2021</a:t>
            </a:r>
            <a:endParaRPr/>
          </a:p>
        </p:txBody>
      </p:sp>
      <p:sp>
        <p:nvSpPr>
          <p:cNvPr id="174" name="Google Shape;174;p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75" name="Google Shape;17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8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Anusree</a:t>
            </a:r>
            <a:endParaRPr/>
          </a:p>
        </p:txBody>
      </p:sp>
      <p:sp>
        <p:nvSpPr>
          <p:cNvPr id="193" name="Google Shape;193;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94" name="Google Shape;194;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Calibri"/>
              <a:buNone/>
            </a:pPr>
            <a:r>
              <a:rPr lang="en-US"/>
              <a:t>04-12-2021</a:t>
            </a:r>
            <a:endParaRPr/>
          </a:p>
        </p:txBody>
      </p:sp>
      <p:sp>
        <p:nvSpPr>
          <p:cNvPr id="195" name="Google Shape;195;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96" name="Google Shape;1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8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Pooja</a:t>
            </a:r>
            <a:endParaRPr/>
          </a:p>
        </p:txBody>
      </p:sp>
      <p:sp>
        <p:nvSpPr>
          <p:cNvPr id="205" name="Google Shape;205;p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06" name="Google Shape;206;p6: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Calibri"/>
              <a:buNone/>
            </a:pPr>
            <a:r>
              <a:rPr lang="en-US"/>
              <a:t>04-12-2021</a:t>
            </a:r>
            <a:endParaRPr/>
          </a:p>
        </p:txBody>
      </p:sp>
      <p:sp>
        <p:nvSpPr>
          <p:cNvPr id="207" name="Google Shape;207;p6: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08" name="Google Shape;20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8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0d889b0fb1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0d889b0fb1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0d889b0fb1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0d889b0fb1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0d889b0fb1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30d889b0fb1_0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0d889b0fb1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0d889b0fb1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30d889b0fb1_0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203200" y="0"/>
            <a:ext cx="3778250" cy="6858001"/>
            <a:chOff x="203200" y="0"/>
            <a:chExt cx="3778250" cy="6858001"/>
          </a:xfrm>
        </p:grpSpPr>
        <p:sp>
          <p:nvSpPr>
            <p:cNvPr id="24" name="Google Shape;24;p2"/>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5" name="Google Shape;25;p2"/>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6" name="Google Shape;26;p2"/>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7" name="Google Shape;27;p2"/>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28" name="Google Shape;28;p2"/>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29" name="Google Shape;29;p2"/>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2"/>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a:endParaRPr/>
          </a:p>
        </p:txBody>
      </p:sp>
      <p:sp>
        <p:nvSpPr>
          <p:cNvPr id="32" name="Google Shape;32;p2"/>
          <p:cNvSpPr txBox="1">
            <a:spLocks noGrp="1"/>
          </p:cNvSpPr>
          <p:nvPr>
            <p:ph type="dt" idx="10"/>
          </p:nvPr>
        </p:nvSpPr>
        <p:spPr>
          <a:xfrm>
            <a:off x="7325773" y="6117336"/>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623733" y="6117336"/>
            <a:ext cx="360943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
          <p:cNvSpPr txBox="1">
            <a:spLocks noGrp="1"/>
          </p:cNvSpPr>
          <p:nvPr>
            <p:ph type="sldNum" idx="12"/>
          </p:nvPr>
        </p:nvSpPr>
        <p:spPr>
          <a:xfrm>
            <a:off x="8275320" y="6117336"/>
            <a:ext cx="4114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ct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2"/>
          <p:cNvSpPr/>
          <p:nvPr/>
        </p:nvSpPr>
        <p:spPr>
          <a:xfrm>
            <a:off x="203200" y="3771900"/>
            <a:ext cx="36195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6" name="Google Shape;36;p2"/>
          <p:cNvSpPr/>
          <p:nvPr/>
        </p:nvSpPr>
        <p:spPr>
          <a:xfrm>
            <a:off x="560388" y="3867150"/>
            <a:ext cx="61913"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1"/>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1" name="Google Shape;91;p11"/>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92" name="Google Shape;92;p1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2"/>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98" name="Google Shape;98;p1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1"/>
        <p:cNvGrpSpPr/>
        <p:nvPr/>
      </p:nvGrpSpPr>
      <p:grpSpPr>
        <a:xfrm>
          <a:off x="0" y="0"/>
          <a:ext cx="0" cy="0"/>
          <a:chOff x="0" y="0"/>
          <a:chExt cx="0" cy="0"/>
        </a:xfrm>
      </p:grpSpPr>
      <p:sp>
        <p:nvSpPr>
          <p:cNvPr id="102" name="Google Shape;102;p13"/>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3" name="Google Shape;103;p13"/>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4" name="Google Shape;104;p13"/>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3"/>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360"/>
              </a:spcBef>
              <a:spcAft>
                <a:spcPts val="0"/>
              </a:spcAft>
              <a:buSzPts val="2610"/>
              <a:buFont typeface="Corbel"/>
              <a:buNone/>
              <a:defRPr sz="1800"/>
            </a:lvl1pPr>
            <a:lvl2pPr marL="914400" lvl="1" indent="-228600" algn="l">
              <a:lnSpc>
                <a:spcPct val="100000"/>
              </a:lnSpc>
              <a:spcBef>
                <a:spcPts val="600"/>
              </a:spcBef>
              <a:spcAft>
                <a:spcPts val="0"/>
              </a:spcAft>
              <a:buSzPts val="2900"/>
              <a:buFont typeface="Corbel"/>
              <a:buNone/>
              <a:defRPr/>
            </a:lvl2pPr>
            <a:lvl3pPr marL="1371600" lvl="2" indent="-228600" algn="l">
              <a:lnSpc>
                <a:spcPct val="100000"/>
              </a:lnSpc>
              <a:spcBef>
                <a:spcPts val="600"/>
              </a:spcBef>
              <a:spcAft>
                <a:spcPts val="0"/>
              </a:spcAft>
              <a:buSzPts val="2610"/>
              <a:buFont typeface="Corbel"/>
              <a:buNone/>
              <a:defRPr/>
            </a:lvl3pPr>
            <a:lvl4pPr marL="1828800" lvl="3" indent="-228600" algn="l">
              <a:lnSpc>
                <a:spcPct val="100000"/>
              </a:lnSpc>
              <a:spcBef>
                <a:spcPts val="600"/>
              </a:spcBef>
              <a:spcAft>
                <a:spcPts val="0"/>
              </a:spcAft>
              <a:buSzPts val="2320"/>
              <a:buFont typeface="Corbel"/>
              <a:buNone/>
              <a:defRPr/>
            </a:lvl4pPr>
            <a:lvl5pPr marL="2286000" lvl="4" indent="-228600" algn="l">
              <a:lnSpc>
                <a:spcPct val="100000"/>
              </a:lnSpc>
              <a:spcBef>
                <a:spcPts val="600"/>
              </a:spcBef>
              <a:spcAft>
                <a:spcPts val="0"/>
              </a:spcAft>
              <a:buSzPts val="2030"/>
              <a:buFont typeface="Corbel"/>
              <a:buNone/>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06" name="Google Shape;106;p13"/>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7" name="Google Shape;107;p13"/>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3"/>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4"/>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13" name="Google Shape;113;p14"/>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4"/>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4"/>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6"/>
        <p:cNvGrpSpPr/>
        <p:nvPr/>
      </p:nvGrpSpPr>
      <p:grpSpPr>
        <a:xfrm>
          <a:off x="0" y="0"/>
          <a:ext cx="0" cy="0"/>
          <a:chOff x="0" y="0"/>
          <a:chExt cx="0" cy="0"/>
        </a:xfrm>
      </p:grpSpPr>
      <p:sp>
        <p:nvSpPr>
          <p:cNvPr id="117" name="Google Shape;117;p15"/>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18" name="Google Shape;118;p15"/>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19" name="Google Shape;119;p15"/>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1" name="Google Shape;121;p15"/>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2" name="Google Shape;122;p1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60"/>
              </a:spcBef>
              <a:spcAft>
                <a:spcPts val="0"/>
              </a:spcAft>
              <a:buSzPts val="4060"/>
              <a:buNone/>
              <a:defRPr sz="28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8" name="Google Shape;128;p16"/>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9" name="Google Shape;129;p1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7"/>
          <p:cNvSpPr txBox="1">
            <a:spLocks noGrp="1"/>
          </p:cNvSpPr>
          <p:nvPr>
            <p:ph type="body" idx="1"/>
          </p:nvPr>
        </p:nvSpPr>
        <p:spPr>
          <a:xfrm rot="5400000">
            <a:off x="3155970" y="493164"/>
            <a:ext cx="3356995" cy="7704666"/>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5" name="Google Shape;135;p1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rot="5400000">
            <a:off x="5412754" y="2574439"/>
            <a:ext cx="5105400" cy="132812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8"/>
          <p:cNvSpPr txBox="1">
            <a:spLocks noGrp="1"/>
          </p:cNvSpPr>
          <p:nvPr>
            <p:ph type="body" idx="1"/>
          </p:nvPr>
        </p:nvSpPr>
        <p:spPr>
          <a:xfrm rot="5400000">
            <a:off x="1569011" y="230314"/>
            <a:ext cx="5105400" cy="6016373"/>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41" name="Google Shape;141;p1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
          <p:cNvSpPr txBox="1">
            <a:spLocks noGrp="1"/>
          </p:cNvSpPr>
          <p:nvPr>
            <p:ph type="body" idx="1"/>
          </p:nvPr>
        </p:nvSpPr>
        <p:spPr>
          <a:xfrm>
            <a:off x="982133" y="2667000"/>
            <a:ext cx="7704667" cy="3332816"/>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40" name="Google Shape;40;p3"/>
          <p:cNvSpPr txBox="1">
            <a:spLocks noGrp="1"/>
          </p:cNvSpPr>
          <p:nvPr>
            <p:ph type="dt" idx="10"/>
          </p:nvPr>
        </p:nvSpPr>
        <p:spPr>
          <a:xfrm>
            <a:off x="7344329" y="6108173"/>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1972647" y="6108173"/>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4"/>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4000"/>
              <a:buFont typeface="Corbe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50" name="Google Shape;50;p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982133" y="685801"/>
            <a:ext cx="7704667"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982133" y="2667000"/>
            <a:ext cx="3739896" cy="336867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6" name="Google Shape;56;p6"/>
          <p:cNvSpPr txBox="1">
            <a:spLocks noGrp="1"/>
          </p:cNvSpPr>
          <p:nvPr>
            <p:ph type="body" idx="2"/>
          </p:nvPr>
        </p:nvSpPr>
        <p:spPr>
          <a:xfrm>
            <a:off x="4946904" y="2667000"/>
            <a:ext cx="3739896" cy="334682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7" name="Google Shape;57;p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1186C3"/>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3" name="Google Shape;63;p7"/>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4" name="Google Shape;64;p7"/>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1186C3"/>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5" name="Google Shape;65;p7"/>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6" name="Google Shape;66;p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SzPts val="2900"/>
              <a:buChar char="•"/>
              <a:defRPr sz="2000"/>
            </a:lvl1pPr>
            <a:lvl2pPr marL="914400" lvl="1" indent="-394335" algn="l">
              <a:lnSpc>
                <a:spcPct val="100000"/>
              </a:lnSpc>
              <a:spcBef>
                <a:spcPts val="600"/>
              </a:spcBef>
              <a:spcAft>
                <a:spcPts val="0"/>
              </a:spcAft>
              <a:buSzPts val="2610"/>
              <a:buChar char="•"/>
              <a:defRPr sz="1800"/>
            </a:lvl2pPr>
            <a:lvl3pPr marL="1371600" lvl="2" indent="-375919" algn="l">
              <a:lnSpc>
                <a:spcPct val="100000"/>
              </a:lnSpc>
              <a:spcBef>
                <a:spcPts val="600"/>
              </a:spcBef>
              <a:spcAft>
                <a:spcPts val="0"/>
              </a:spcAft>
              <a:buSzPts val="2320"/>
              <a:buChar char="•"/>
              <a:defRPr sz="1600"/>
            </a:lvl3pPr>
            <a:lvl4pPr marL="1828800" lvl="3" indent="-357505" algn="l">
              <a:lnSpc>
                <a:spcPct val="100000"/>
              </a:lnSpc>
              <a:spcBef>
                <a:spcPts val="600"/>
              </a:spcBef>
              <a:spcAft>
                <a:spcPts val="0"/>
              </a:spcAft>
              <a:buSzPts val="2030"/>
              <a:buChar char="•"/>
              <a:defRPr sz="1400"/>
            </a:lvl4pPr>
            <a:lvl5pPr marL="2286000" lvl="4" indent="-357504" algn="l">
              <a:lnSpc>
                <a:spcPct val="100000"/>
              </a:lnSpc>
              <a:spcBef>
                <a:spcPts val="600"/>
              </a:spcBef>
              <a:spcAft>
                <a:spcPts val="0"/>
              </a:spcAft>
              <a:buSzPts val="2030"/>
              <a:buChar char="•"/>
              <a:defRPr sz="1400"/>
            </a:lvl5pPr>
            <a:lvl6pPr marL="2743200" lvl="5" indent="-357504" algn="l">
              <a:lnSpc>
                <a:spcPct val="100000"/>
              </a:lnSpc>
              <a:spcBef>
                <a:spcPts val="600"/>
              </a:spcBef>
              <a:spcAft>
                <a:spcPts val="0"/>
              </a:spcAft>
              <a:buSzPts val="2030"/>
              <a:buChar char="•"/>
              <a:defRPr sz="1400"/>
            </a:lvl6pPr>
            <a:lvl7pPr marL="3200400" lvl="6" indent="-357504" algn="l">
              <a:lnSpc>
                <a:spcPct val="100000"/>
              </a:lnSpc>
              <a:spcBef>
                <a:spcPts val="600"/>
              </a:spcBef>
              <a:spcAft>
                <a:spcPts val="0"/>
              </a:spcAft>
              <a:buSzPts val="2030"/>
              <a:buChar char="•"/>
              <a:defRPr sz="1400"/>
            </a:lvl7pPr>
            <a:lvl8pPr marL="3657600" lvl="7" indent="-357504" algn="l">
              <a:lnSpc>
                <a:spcPct val="100000"/>
              </a:lnSpc>
              <a:spcBef>
                <a:spcPts val="600"/>
              </a:spcBef>
              <a:spcAft>
                <a:spcPts val="0"/>
              </a:spcAft>
              <a:buSzPts val="2030"/>
              <a:buChar char="•"/>
              <a:defRPr sz="1400"/>
            </a:lvl8pPr>
            <a:lvl9pPr marL="4114800" lvl="8" indent="-357504" algn="l">
              <a:lnSpc>
                <a:spcPct val="100000"/>
              </a:lnSpc>
              <a:spcBef>
                <a:spcPts val="600"/>
              </a:spcBef>
              <a:spcAft>
                <a:spcPts val="600"/>
              </a:spcAft>
              <a:buSzPts val="2030"/>
              <a:buChar char="•"/>
              <a:defRPr sz="1400"/>
            </a:lvl9pPr>
          </a:lstStyle>
          <a:p>
            <a:endParaRPr/>
          </a:p>
        </p:txBody>
      </p:sp>
      <p:sp>
        <p:nvSpPr>
          <p:cNvPr id="77" name="Google Shape;77;p9"/>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20"/>
              </a:spcBef>
              <a:spcAft>
                <a:spcPts val="0"/>
              </a:spcAft>
              <a:buSzPts val="2320"/>
              <a:buNone/>
              <a:defRPr sz="16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78" name="Google Shape;78;p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800"/>
              <a:buFont typeface="Corbe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4" name="Google Shape;84;p10"/>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5" name="Google Shape;85;p10"/>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2132013" cy="6858001"/>
            <a:chOff x="0" y="0"/>
            <a:chExt cx="2132013" cy="6858001"/>
          </a:xfrm>
        </p:grpSpPr>
        <p:sp>
          <p:nvSpPr>
            <p:cNvPr id="11" name="Google Shape;11;p1"/>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1"/>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1"/>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5" name="Google Shape;15;p1"/>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1"/>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1"/>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982134" y="2667000"/>
            <a:ext cx="7704666" cy="3356995"/>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l.acm.org/doi/abs/10.1145/3308558.331348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ink.springer.com/article/10.1007/s00521-023-09181-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l.acm.org/doi/full/10.1145/353510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092523122300564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212.0448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10566603"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hunlp/GNNPaper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link.springer.com/article/10.1007/s44267-024-00056-9"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mdpi.com/1999-4893/16/11/515"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ontiersin.org/journals/big-data/articles/10.3389/fdata.2019.00002/ful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s://sci-hub.ru/https:/doi.org/10.1109/ISCID.2019.10128"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609.02907" TargetMode="External"/><Relationship Id="rId2" Type="http://schemas.openxmlformats.org/officeDocument/2006/relationships/hyperlink" Target="https://github.com/tkipf/gc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ctrTitle"/>
          </p:nvPr>
        </p:nvSpPr>
        <p:spPr>
          <a:xfrm>
            <a:off x="1902350" y="637475"/>
            <a:ext cx="5653200" cy="1090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4800"/>
              <a:buFont typeface="Constantia"/>
              <a:buNone/>
            </a:pPr>
            <a:r>
              <a:rPr lang="en-US" sz="2400" b="1">
                <a:latin typeface="Times New Roman"/>
                <a:ea typeface="Times New Roman"/>
                <a:cs typeface="Times New Roman"/>
                <a:sym typeface="Times New Roman"/>
              </a:rPr>
              <a:t>Social Network Analysis</a:t>
            </a:r>
            <a:br>
              <a:rPr lang="en-US" sz="2400" b="1">
                <a:latin typeface="Times New Roman"/>
                <a:ea typeface="Times New Roman"/>
                <a:cs typeface="Times New Roman"/>
                <a:sym typeface="Times New Roman"/>
              </a:rPr>
            </a:br>
            <a:r>
              <a:rPr lang="en-US" sz="2400" b="1">
                <a:latin typeface="Times New Roman"/>
                <a:ea typeface="Times New Roman"/>
                <a:cs typeface="Times New Roman"/>
                <a:sym typeface="Times New Roman"/>
              </a:rPr>
              <a:t>(Node Classification Using GraphSAGE)</a:t>
            </a:r>
            <a:endParaRPr sz="2400" b="1">
              <a:latin typeface="Times New Roman"/>
              <a:ea typeface="Times New Roman"/>
              <a:cs typeface="Times New Roman"/>
              <a:sym typeface="Times New Roman"/>
            </a:endParaRPr>
          </a:p>
        </p:txBody>
      </p:sp>
      <p:sp>
        <p:nvSpPr>
          <p:cNvPr id="153" name="Google Shape;153;p19"/>
          <p:cNvSpPr txBox="1">
            <a:spLocks noGrp="1"/>
          </p:cNvSpPr>
          <p:nvPr>
            <p:ph type="subTitle" idx="1"/>
          </p:nvPr>
        </p:nvSpPr>
        <p:spPr>
          <a:xfrm>
            <a:off x="1187625" y="2421150"/>
            <a:ext cx="6912900" cy="33123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40"/>
              <a:buNone/>
            </a:pPr>
            <a:r>
              <a:rPr lang="en-US" sz="1800">
                <a:solidFill>
                  <a:srgbClr val="000000"/>
                </a:solidFill>
              </a:rPr>
              <a:t> </a:t>
            </a:r>
            <a:endParaRPr sz="1800">
              <a:solidFill>
                <a:srgbClr val="000000"/>
              </a:solidFill>
            </a:endParaRPr>
          </a:p>
          <a:p>
            <a:pPr marL="0" lvl="0" indent="0" algn="l" rtl="0">
              <a:lnSpc>
                <a:spcPct val="100000"/>
              </a:lnSpc>
              <a:spcBef>
                <a:spcPts val="0"/>
              </a:spcBef>
              <a:spcAft>
                <a:spcPts val="0"/>
              </a:spcAft>
              <a:buSzPts val="2040"/>
              <a:buNone/>
            </a:pPr>
            <a:r>
              <a:rPr lang="en-US" sz="1800">
                <a:solidFill>
                  <a:srgbClr val="000000"/>
                </a:solidFill>
              </a:rPr>
              <a:t>                       </a:t>
            </a:r>
            <a:endParaRPr sz="1800"/>
          </a:p>
          <a:p>
            <a:pPr marL="0" lvl="0" indent="0" algn="ctr" rtl="0">
              <a:lnSpc>
                <a:spcPct val="100000"/>
              </a:lnSpc>
              <a:spcBef>
                <a:spcPts val="480"/>
              </a:spcBef>
              <a:spcAft>
                <a:spcPts val="0"/>
              </a:spcAft>
              <a:buSzPts val="2040"/>
              <a:buNone/>
            </a:pPr>
            <a:endParaRPr sz="1800">
              <a:solidFill>
                <a:srgbClr val="000000"/>
              </a:solidFill>
            </a:endParaRPr>
          </a:p>
          <a:p>
            <a:pPr marL="0" lvl="0" indent="0" algn="l" rtl="0">
              <a:lnSpc>
                <a:spcPct val="100000"/>
              </a:lnSpc>
              <a:spcBef>
                <a:spcPts val="480"/>
              </a:spcBef>
              <a:spcAft>
                <a:spcPts val="0"/>
              </a:spcAft>
              <a:buSzPts val="2040"/>
              <a:buNone/>
            </a:pPr>
            <a:endParaRPr sz="1800">
              <a:solidFill>
                <a:srgbClr val="000000"/>
              </a:solidFill>
            </a:endParaRPr>
          </a:p>
          <a:p>
            <a:pPr marL="0" lvl="0" indent="0" algn="ctr" rtl="0">
              <a:lnSpc>
                <a:spcPct val="100000"/>
              </a:lnSpc>
              <a:spcBef>
                <a:spcPts val="480"/>
              </a:spcBef>
              <a:spcAft>
                <a:spcPts val="0"/>
              </a:spcAft>
              <a:buSzPts val="2040"/>
              <a:buNone/>
            </a:pPr>
            <a:endParaRPr sz="1800">
              <a:solidFill>
                <a:srgbClr val="000000"/>
              </a:solidFill>
            </a:endParaRPr>
          </a:p>
          <a:p>
            <a:pPr marL="0" lvl="0" indent="0" algn="ctr" rtl="0">
              <a:lnSpc>
                <a:spcPct val="100000"/>
              </a:lnSpc>
              <a:spcBef>
                <a:spcPts val="480"/>
              </a:spcBef>
              <a:spcAft>
                <a:spcPts val="0"/>
              </a:spcAft>
              <a:buSzPts val="2040"/>
              <a:buNone/>
            </a:pPr>
            <a:endParaRPr sz="1600">
              <a:solidFill>
                <a:srgbClr val="000000"/>
              </a:solidFill>
              <a:latin typeface="Times New Roman"/>
              <a:ea typeface="Times New Roman"/>
              <a:cs typeface="Times New Roman"/>
              <a:sym typeface="Times New Roman"/>
            </a:endParaRPr>
          </a:p>
          <a:p>
            <a:pPr marL="0" lvl="0" indent="0" algn="ctr" rtl="0">
              <a:lnSpc>
                <a:spcPct val="100000"/>
              </a:lnSpc>
              <a:spcBef>
                <a:spcPts val="480"/>
              </a:spcBef>
              <a:spcAft>
                <a:spcPts val="0"/>
              </a:spcAft>
              <a:buSzPts val="2040"/>
              <a:buNone/>
            </a:pPr>
            <a:r>
              <a:rPr lang="en-US">
                <a:solidFill>
                  <a:srgbClr val="000000"/>
                </a:solidFill>
                <a:latin typeface="Times New Roman"/>
                <a:ea typeface="Times New Roman"/>
                <a:cs typeface="Times New Roman"/>
                <a:sym typeface="Times New Roman"/>
              </a:rPr>
              <a:t>Guide</a:t>
            </a:r>
            <a:r>
              <a:rPr lang="en-US" sz="1700">
                <a:solidFill>
                  <a:srgbClr val="000000"/>
                </a:solidFill>
                <a:latin typeface="Times New Roman"/>
                <a:ea typeface="Times New Roman"/>
                <a:cs typeface="Times New Roman"/>
                <a:sym typeface="Times New Roman"/>
              </a:rPr>
              <a:t>:</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Sheetal V A</a:t>
            </a:r>
            <a:endParaRPr sz="1900" b="1">
              <a:latin typeface="Times New Roman"/>
              <a:ea typeface="Times New Roman"/>
              <a:cs typeface="Times New Roman"/>
              <a:sym typeface="Times New Roman"/>
            </a:endParaRPr>
          </a:p>
          <a:p>
            <a:pPr marL="0" lvl="0" indent="0" algn="ctr" rtl="0">
              <a:lnSpc>
                <a:spcPct val="100000"/>
              </a:lnSpc>
              <a:spcBef>
                <a:spcPts val="480"/>
              </a:spcBef>
              <a:spcAft>
                <a:spcPts val="0"/>
              </a:spcAft>
              <a:buSzPts val="2040"/>
              <a:buNone/>
            </a:pPr>
            <a:r>
              <a:rPr lang="en-US">
                <a:solidFill>
                  <a:srgbClr val="000000"/>
                </a:solidFill>
                <a:latin typeface="Times New Roman"/>
                <a:ea typeface="Times New Roman"/>
                <a:cs typeface="Times New Roman"/>
                <a:sym typeface="Times New Roman"/>
              </a:rPr>
              <a:t>Designation:</a:t>
            </a:r>
            <a:r>
              <a:rPr lang="en-US" sz="1600">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Assistant Professor</a:t>
            </a:r>
            <a:endParaRPr>
              <a:latin typeface="Times New Roman"/>
              <a:ea typeface="Times New Roman"/>
              <a:cs typeface="Times New Roman"/>
              <a:sym typeface="Times New Roman"/>
            </a:endParaRPr>
          </a:p>
          <a:p>
            <a:pPr marL="0" lvl="0" indent="0" algn="ctr" rtl="0">
              <a:lnSpc>
                <a:spcPct val="100000"/>
              </a:lnSpc>
              <a:spcBef>
                <a:spcPts val="480"/>
              </a:spcBef>
              <a:spcAft>
                <a:spcPts val="0"/>
              </a:spcAft>
              <a:buSzPts val="2040"/>
              <a:buNone/>
            </a:pPr>
            <a:r>
              <a:rPr lang="en-US" sz="1600">
                <a:solidFill>
                  <a:srgbClr val="000000"/>
                </a:solidFill>
                <a:latin typeface="Times New Roman"/>
                <a:ea typeface="Times New Roman"/>
                <a:cs typeface="Times New Roman"/>
                <a:sym typeface="Times New Roman"/>
              </a:rPr>
              <a:t>Department of Computer Science &amp; Engineering</a:t>
            </a:r>
            <a:endParaRPr sz="1600">
              <a:latin typeface="Times New Roman"/>
              <a:ea typeface="Times New Roman"/>
              <a:cs typeface="Times New Roman"/>
              <a:sym typeface="Times New Roman"/>
            </a:endParaRPr>
          </a:p>
          <a:p>
            <a:pPr marL="0" lvl="0" indent="0" algn="ctr" rtl="0">
              <a:lnSpc>
                <a:spcPct val="100000"/>
              </a:lnSpc>
              <a:spcBef>
                <a:spcPts val="480"/>
              </a:spcBef>
              <a:spcAft>
                <a:spcPts val="0"/>
              </a:spcAft>
              <a:buSzPts val="2040"/>
              <a:buNone/>
            </a:pPr>
            <a:r>
              <a:rPr lang="en-US" sz="1600">
                <a:solidFill>
                  <a:srgbClr val="000000"/>
                </a:solidFill>
                <a:latin typeface="Times New Roman"/>
                <a:ea typeface="Times New Roman"/>
                <a:cs typeface="Times New Roman"/>
                <a:sym typeface="Times New Roman"/>
              </a:rPr>
              <a:t>B.M.S. College of Engineering</a:t>
            </a:r>
            <a:endParaRPr sz="1600">
              <a:latin typeface="Times New Roman"/>
              <a:ea typeface="Times New Roman"/>
              <a:cs typeface="Times New Roman"/>
              <a:sym typeface="Times New Roman"/>
            </a:endParaRPr>
          </a:p>
        </p:txBody>
      </p:sp>
      <p:pic>
        <p:nvPicPr>
          <p:cNvPr id="154" name="Google Shape;154;p19"/>
          <p:cNvPicPr preferRelativeResize="0"/>
          <p:nvPr/>
        </p:nvPicPr>
        <p:blipFill rotWithShape="1">
          <a:blip r:embed="rId3">
            <a:alphaModFix/>
          </a:blip>
          <a:srcRect/>
          <a:stretch/>
        </p:blipFill>
        <p:spPr>
          <a:xfrm>
            <a:off x="7622575" y="476674"/>
            <a:ext cx="851975" cy="739035"/>
          </a:xfrm>
          <a:prstGeom prst="rect">
            <a:avLst/>
          </a:prstGeom>
          <a:noFill/>
          <a:ln>
            <a:noFill/>
          </a:ln>
        </p:spPr>
      </p:pic>
      <p:graphicFrame>
        <p:nvGraphicFramePr>
          <p:cNvPr id="155" name="Google Shape;155;p19"/>
          <p:cNvGraphicFramePr/>
          <p:nvPr/>
        </p:nvGraphicFramePr>
        <p:xfrm>
          <a:off x="1850300" y="1744500"/>
          <a:ext cx="5443400" cy="610600"/>
        </p:xfrm>
        <a:graphic>
          <a:graphicData uri="http://schemas.openxmlformats.org/drawingml/2006/table">
            <a:tbl>
              <a:tblPr>
                <a:noFill/>
                <a:tableStyleId>{EF753C7B-F49D-4FC1-A22F-26D1E09A74F0}</a:tableStyleId>
              </a:tblPr>
              <a:tblGrid>
                <a:gridCol w="2721700">
                  <a:extLst>
                    <a:ext uri="{9D8B030D-6E8A-4147-A177-3AD203B41FA5}">
                      <a16:colId xmlns:a16="http://schemas.microsoft.com/office/drawing/2014/main" val="20000"/>
                    </a:ext>
                  </a:extLst>
                </a:gridCol>
                <a:gridCol w="2721700">
                  <a:extLst>
                    <a:ext uri="{9D8B030D-6E8A-4147-A177-3AD203B41FA5}">
                      <a16:colId xmlns:a16="http://schemas.microsoft.com/office/drawing/2014/main" val="20001"/>
                    </a:ext>
                  </a:extLst>
                </a:gridCol>
              </a:tblGrid>
              <a:tr h="610600">
                <a:tc>
                  <a:txBody>
                    <a:bodyPr/>
                    <a:lstStyle/>
                    <a:p>
                      <a:pPr marL="0" marR="0" lvl="0" indent="0" algn="ctr" rtl="0">
                        <a:lnSpc>
                          <a:spcPct val="100000"/>
                        </a:lnSpc>
                        <a:spcBef>
                          <a:spcPts val="0"/>
                        </a:spcBef>
                        <a:spcAft>
                          <a:spcPts val="0"/>
                        </a:spcAft>
                        <a:buClr>
                          <a:schemeClr val="dk1"/>
                        </a:buClr>
                        <a:buSzPts val="1600"/>
                        <a:buFont typeface="Corbel"/>
                        <a:buNone/>
                      </a:pPr>
                      <a:endParaRPr sz="1600" u="none" strike="noStrike" cap="none">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orbel"/>
                        <a:buNone/>
                      </a:pPr>
                      <a:endParaRPr sz="1600" u="none" strike="noStrike" cap="none">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56" name="Google Shape;156;p19"/>
          <p:cNvSpPr txBox="1"/>
          <p:nvPr/>
        </p:nvSpPr>
        <p:spPr>
          <a:xfrm>
            <a:off x="2070650" y="2070650"/>
            <a:ext cx="7106400" cy="10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Bhanu Prakash M (1BM22CS067)</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Ayman Amjad (1BM22CS061)</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600" err="1">
                <a:solidFill>
                  <a:schemeClr val="dk1"/>
                </a:solidFill>
                <a:latin typeface="Times New Roman"/>
                <a:ea typeface="Times New Roman"/>
                <a:cs typeface="Times New Roman"/>
                <a:sym typeface="Times New Roman"/>
              </a:rPr>
              <a:t>Bhanoday</a:t>
            </a:r>
            <a:r>
              <a:rPr lang="en-US" sz="1600">
                <a:solidFill>
                  <a:schemeClr val="dk1"/>
                </a:solidFill>
                <a:latin typeface="Times New Roman"/>
                <a:ea typeface="Times New Roman"/>
                <a:cs typeface="Times New Roman"/>
                <a:sym typeface="Times New Roman"/>
              </a:rPr>
              <a:t> Kurma (1BM22CS066)</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Ayush Kapoor (1BM22CS064)</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10</a:t>
            </a:fld>
            <a:endParaRPr/>
          </a:p>
        </p:txBody>
      </p:sp>
      <p:sp>
        <p:nvSpPr>
          <p:cNvPr id="220" name="Google Shape;220;p25"/>
          <p:cNvSpPr txBox="1"/>
          <p:nvPr/>
        </p:nvSpPr>
        <p:spPr>
          <a:xfrm>
            <a:off x="1043600" y="612925"/>
            <a:ext cx="7868400" cy="530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dk1"/>
                </a:solidFill>
                <a:latin typeface="Corbel"/>
                <a:ea typeface="Corbel"/>
                <a:cs typeface="Corbel"/>
                <a:sym typeface="Corbel"/>
              </a:rPr>
              <a:t>Graph Neural Networks for Social Recommendation</a:t>
            </a:r>
            <a:endParaRPr sz="1800" b="1">
              <a:solidFill>
                <a:schemeClr val="dk1"/>
              </a:solidFill>
              <a:latin typeface="Corbel"/>
              <a:ea typeface="Corbel"/>
              <a:cs typeface="Corbel"/>
              <a:sym typeface="Corbel"/>
            </a:endParaRPr>
          </a:p>
          <a:p>
            <a:pPr marL="0" lvl="0" indent="0" algn="l" rtl="0">
              <a:lnSpc>
                <a:spcPct val="115000"/>
              </a:lnSpc>
              <a:spcBef>
                <a:spcPts val="1000"/>
              </a:spcBef>
              <a:spcAft>
                <a:spcPts val="0"/>
              </a:spcAft>
              <a:buNone/>
            </a:pPr>
            <a:r>
              <a:rPr lang="en-US" sz="1500">
                <a:solidFill>
                  <a:schemeClr val="dk1"/>
                </a:solidFill>
                <a:latin typeface="Corbel"/>
                <a:ea typeface="Corbel"/>
                <a:cs typeface="Corbel"/>
                <a:sym typeface="Corbel"/>
              </a:rPr>
              <a:t>The research paper titled "Graph Neural Networks for Social Recommendation" introduces a novel framework called GraphRec for improving social recommendation systems. GraphRec leverages Graph Neural Networks (GNNs) to jointly model user-item interactions and social networks, capturing both the strength of social ties and user opinions in a unified way. It aims to address challenges like aggregating information from two graphs (user-item and user-user graphs) and capturing heterogeneous social relations. </a:t>
            </a:r>
            <a:endParaRPr sz="1500">
              <a:solidFill>
                <a:schemeClr val="dk1"/>
              </a:solidFill>
              <a:latin typeface="Corbel"/>
              <a:ea typeface="Corbel"/>
              <a:cs typeface="Corbel"/>
              <a:sym typeface="Corbel"/>
            </a:endParaRPr>
          </a:p>
          <a:p>
            <a:pPr marL="0" lvl="0" indent="0" algn="l" rtl="0">
              <a:lnSpc>
                <a:spcPct val="115000"/>
              </a:lnSpc>
              <a:spcBef>
                <a:spcPts val="1000"/>
              </a:spcBef>
              <a:spcAft>
                <a:spcPts val="0"/>
              </a:spcAft>
              <a:buClr>
                <a:schemeClr val="dk1"/>
              </a:buClr>
              <a:buSzPts val="1100"/>
              <a:buFont typeface="Arial"/>
              <a:buNone/>
            </a:pPr>
            <a:r>
              <a:rPr lang="en-US" sz="1500" b="1">
                <a:solidFill>
                  <a:schemeClr val="dk1"/>
                </a:solidFill>
                <a:latin typeface="Corbel"/>
                <a:ea typeface="Corbel"/>
                <a:cs typeface="Corbel"/>
                <a:sym typeface="Corbel"/>
              </a:rPr>
              <a:t>Key insights</a:t>
            </a:r>
            <a:r>
              <a:rPr lang="en-US" sz="1500">
                <a:solidFill>
                  <a:schemeClr val="dk1"/>
                </a:solidFill>
                <a:latin typeface="Corbel"/>
                <a:ea typeface="Corbel"/>
                <a:cs typeface="Corbel"/>
                <a:sym typeface="Corbel"/>
              </a:rPr>
              <a:t>:</a:t>
            </a:r>
            <a:endParaRPr sz="1500">
              <a:solidFill>
                <a:schemeClr val="dk1"/>
              </a:solidFill>
              <a:latin typeface="Corbel"/>
              <a:ea typeface="Corbel"/>
              <a:cs typeface="Corbel"/>
              <a:sym typeface="Corbel"/>
            </a:endParaRPr>
          </a:p>
          <a:p>
            <a:pPr marL="457200" lvl="0" indent="-323850" algn="l" rtl="0">
              <a:lnSpc>
                <a:spcPct val="115000"/>
              </a:lnSpc>
              <a:spcBef>
                <a:spcPts val="100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GraphRec effectively models user-item and social graphs by integrating user opinions and social tie strengths, leading to improved recommendation accuracy.</a:t>
            </a:r>
            <a:endParaRPr sz="1500">
              <a:solidFill>
                <a:schemeClr val="dk1"/>
              </a:solidFill>
              <a:latin typeface="Corbel"/>
              <a:ea typeface="Corbel"/>
              <a:cs typeface="Corbel"/>
              <a:sym typeface="Corbel"/>
            </a:endParaRPr>
          </a:p>
          <a:p>
            <a:pPr marL="457200" lvl="0" indent="-323850" algn="l" rtl="0">
              <a:lnSpc>
                <a:spcPct val="115000"/>
              </a:lnSpc>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Attention mechanisms are utilized to weigh user interactions and social connections based on their relevance, which enhances the system's ability to make personalized recommendations.</a:t>
            </a:r>
            <a:endParaRPr sz="1500">
              <a:solidFill>
                <a:schemeClr val="dk1"/>
              </a:solidFill>
              <a:latin typeface="Corbel"/>
              <a:ea typeface="Corbel"/>
              <a:cs typeface="Corbel"/>
              <a:sym typeface="Corbel"/>
            </a:endParaRPr>
          </a:p>
          <a:p>
            <a:pPr marL="457200" lvl="0" indent="-323850" algn="l" rtl="0">
              <a:lnSpc>
                <a:spcPct val="115000"/>
              </a:lnSpc>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Experimental results show that GraphRec outperforms traditional and neural network-based social recommendation methods on real-world datasets (Ciao, Epinions).</a:t>
            </a:r>
            <a:endParaRPr sz="1500">
              <a:solidFill>
                <a:schemeClr val="dk1"/>
              </a:solidFill>
              <a:latin typeface="Corbel"/>
              <a:ea typeface="Corbel"/>
              <a:cs typeface="Corbel"/>
              <a:sym typeface="Corbel"/>
            </a:endParaRPr>
          </a:p>
          <a:p>
            <a:pPr marL="0" lvl="0" indent="0" algn="l" rtl="0">
              <a:lnSpc>
                <a:spcPct val="115000"/>
              </a:lnSpc>
              <a:spcBef>
                <a:spcPts val="1000"/>
              </a:spcBef>
              <a:spcAft>
                <a:spcPts val="0"/>
              </a:spcAft>
              <a:buNone/>
            </a:pPr>
            <a:r>
              <a:rPr lang="en-US" sz="1500" u="sng">
                <a:solidFill>
                  <a:schemeClr val="hlink"/>
                </a:solidFill>
                <a:latin typeface="Corbel"/>
                <a:ea typeface="Corbel"/>
                <a:cs typeface="Corbel"/>
                <a:sym typeface="Corbel"/>
                <a:hlinkClick r:id="rId3"/>
              </a:rPr>
              <a:t>https://dl.acm.org/doi/abs/10.1145/3308558.3313488</a:t>
            </a:r>
            <a:endParaRPr sz="1500">
              <a:solidFill>
                <a:schemeClr val="dk1"/>
              </a:solidFill>
              <a:latin typeface="Corbel"/>
              <a:ea typeface="Corbel"/>
              <a:cs typeface="Corbel"/>
              <a:sym typeface="Corbel"/>
            </a:endParaRPr>
          </a:p>
          <a:p>
            <a:pPr marL="0" lvl="0" indent="0" algn="l" rtl="0">
              <a:lnSpc>
                <a:spcPct val="115000"/>
              </a:lnSpc>
              <a:spcBef>
                <a:spcPts val="1000"/>
              </a:spcBef>
              <a:spcAft>
                <a:spcPts val="0"/>
              </a:spcAft>
              <a:buClr>
                <a:schemeClr val="dk1"/>
              </a:buClr>
              <a:buSzPts val="2320"/>
              <a:buFont typeface="Arial"/>
              <a:buNone/>
            </a:pPr>
            <a:endParaRPr sz="1550">
              <a:solidFill>
                <a:schemeClr val="dk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11</a:t>
            </a:fld>
            <a:endParaRPr/>
          </a:p>
        </p:txBody>
      </p:sp>
      <p:sp>
        <p:nvSpPr>
          <p:cNvPr id="227" name="Google Shape;227;p26"/>
          <p:cNvSpPr txBox="1"/>
          <p:nvPr/>
        </p:nvSpPr>
        <p:spPr>
          <a:xfrm>
            <a:off x="1242400" y="894525"/>
            <a:ext cx="7444200" cy="52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dk1"/>
                </a:solidFill>
                <a:latin typeface="Corbel"/>
                <a:ea typeface="Corbel"/>
                <a:cs typeface="Corbel"/>
                <a:sym typeface="Corbel"/>
              </a:rPr>
              <a:t>SPRINGERLINK: A network analysis-based framework to understand the representation dynamics of graph neural networks</a:t>
            </a:r>
            <a:endParaRPr sz="1800" b="1">
              <a:solidFill>
                <a:schemeClr val="dk1"/>
              </a:solidFill>
              <a:latin typeface="Corbel"/>
              <a:ea typeface="Corbel"/>
              <a:cs typeface="Corbel"/>
              <a:sym typeface="Corbel"/>
            </a:endParaRPr>
          </a:p>
          <a:p>
            <a:pPr marL="0" lvl="0" indent="0" algn="l" rtl="0">
              <a:spcBef>
                <a:spcPts val="0"/>
              </a:spcBef>
              <a:spcAft>
                <a:spcPts val="0"/>
              </a:spcAft>
              <a:buNone/>
            </a:pPr>
            <a:endParaRPr sz="1800" b="1">
              <a:solidFill>
                <a:schemeClr val="dk1"/>
              </a:solidFill>
              <a:latin typeface="Corbel"/>
              <a:ea typeface="Corbel"/>
              <a:cs typeface="Corbel"/>
              <a:sym typeface="Corbel"/>
            </a:endParaRPr>
          </a:p>
          <a:p>
            <a:pPr marL="0" lvl="0" indent="0" algn="l" rtl="0">
              <a:spcBef>
                <a:spcPts val="0"/>
              </a:spcBef>
              <a:spcAft>
                <a:spcPts val="0"/>
              </a:spcAft>
              <a:buNone/>
            </a:pPr>
            <a:r>
              <a:rPr lang="en-US" sz="1700">
                <a:solidFill>
                  <a:schemeClr val="dk1"/>
                </a:solidFill>
                <a:latin typeface="Corbel"/>
                <a:ea typeface="Corbel"/>
                <a:cs typeface="Corbel"/>
                <a:sym typeface="Corbel"/>
              </a:rPr>
              <a:t>The paper presents a framework that utilizes Network Analysis (NA) techniques to investigate the representation dynamics of Graph Neural Networks (GNNs). It focuses on analyzing learned node embeddings to enhance GNN performance by defining a new loss function based on the differences between the original graph and a reconstructed version derived from the embeddings.</a:t>
            </a:r>
            <a:endParaRPr sz="1700">
              <a:solidFill>
                <a:schemeClr val="dk1"/>
              </a:solidFill>
              <a:latin typeface="Corbel"/>
              <a:ea typeface="Corbel"/>
              <a:cs typeface="Corbel"/>
              <a:sym typeface="Corbel"/>
            </a:endParaRPr>
          </a:p>
          <a:p>
            <a:pPr marL="0" lvl="0" indent="0" algn="l" rtl="0">
              <a:spcBef>
                <a:spcPts val="0"/>
              </a:spcBef>
              <a:spcAft>
                <a:spcPts val="0"/>
              </a:spcAft>
              <a:buNone/>
            </a:pPr>
            <a:endParaRPr sz="1700">
              <a:solidFill>
                <a:schemeClr val="dk1"/>
              </a:solidFill>
              <a:latin typeface="Corbel"/>
              <a:ea typeface="Corbel"/>
              <a:cs typeface="Corbel"/>
              <a:sym typeface="Corbel"/>
            </a:endParaRPr>
          </a:p>
          <a:p>
            <a:pPr marL="0" lvl="0" indent="0" algn="l" rtl="0">
              <a:spcBef>
                <a:spcPts val="0"/>
              </a:spcBef>
              <a:spcAft>
                <a:spcPts val="0"/>
              </a:spcAft>
              <a:buClr>
                <a:schemeClr val="dk1"/>
              </a:buClr>
              <a:buSzPts val="1100"/>
              <a:buFont typeface="Arial"/>
              <a:buNone/>
            </a:pPr>
            <a:r>
              <a:rPr lang="en-US" sz="1700" b="1">
                <a:solidFill>
                  <a:schemeClr val="dk1"/>
                </a:solidFill>
                <a:latin typeface="Corbel"/>
                <a:ea typeface="Corbel"/>
                <a:cs typeface="Corbel"/>
                <a:sym typeface="Corbel"/>
              </a:rPr>
              <a:t>Key Points:</a:t>
            </a:r>
            <a:endParaRPr sz="1700">
              <a:solidFill>
                <a:schemeClr val="dk1"/>
              </a:solidFill>
              <a:latin typeface="Corbel"/>
              <a:ea typeface="Corbel"/>
              <a:cs typeface="Corbel"/>
              <a:sym typeface="Corbel"/>
            </a:endParaRPr>
          </a:p>
          <a:p>
            <a:pPr marL="457200" lvl="0" indent="-336550" algn="l" rtl="0">
              <a:spcBef>
                <a:spcPts val="0"/>
              </a:spcBef>
              <a:spcAft>
                <a:spcPts val="0"/>
              </a:spcAft>
              <a:buClr>
                <a:schemeClr val="dk1"/>
              </a:buClr>
              <a:buSzPts val="1700"/>
              <a:buFont typeface="Corbel"/>
              <a:buAutoNum type="arabicPeriod"/>
            </a:pPr>
            <a:r>
              <a:rPr lang="en-US" sz="1700">
                <a:solidFill>
                  <a:schemeClr val="dk1"/>
                </a:solidFill>
                <a:latin typeface="Corbel"/>
                <a:ea typeface="Corbel"/>
                <a:cs typeface="Corbel"/>
                <a:sym typeface="Corbel"/>
              </a:rPr>
              <a:t>The framework integrates Network Analysis to study GNN learned representations and improve their training.</a:t>
            </a:r>
            <a:endParaRPr sz="1700">
              <a:solidFill>
                <a:schemeClr val="dk1"/>
              </a:solidFill>
              <a:latin typeface="Corbel"/>
              <a:ea typeface="Corbel"/>
              <a:cs typeface="Corbel"/>
              <a:sym typeface="Corbel"/>
            </a:endParaRPr>
          </a:p>
          <a:p>
            <a:pPr marL="457200" lvl="0" indent="-336550" algn="l" rtl="0">
              <a:spcBef>
                <a:spcPts val="0"/>
              </a:spcBef>
              <a:spcAft>
                <a:spcPts val="0"/>
              </a:spcAft>
              <a:buClr>
                <a:schemeClr val="dk1"/>
              </a:buClr>
              <a:buSzPts val="1700"/>
              <a:buFont typeface="Corbel"/>
              <a:buAutoNum type="arabicPeriod"/>
            </a:pPr>
            <a:r>
              <a:rPr lang="en-US" sz="1700">
                <a:solidFill>
                  <a:schemeClr val="dk1"/>
                </a:solidFill>
                <a:latin typeface="Corbel"/>
                <a:ea typeface="Corbel"/>
                <a:cs typeface="Corbel"/>
                <a:sym typeface="Corbel"/>
              </a:rPr>
              <a:t>A new loss function is defined, considering the discrepancies between the input graph and the reconstructed graph from embeddings.</a:t>
            </a:r>
            <a:endParaRPr sz="1700">
              <a:solidFill>
                <a:schemeClr val="dk1"/>
              </a:solidFill>
              <a:latin typeface="Corbel"/>
              <a:ea typeface="Corbel"/>
              <a:cs typeface="Corbel"/>
              <a:sym typeface="Corbel"/>
            </a:endParaRPr>
          </a:p>
          <a:p>
            <a:pPr marL="457200" lvl="0" indent="-336550" algn="l" rtl="0">
              <a:spcBef>
                <a:spcPts val="0"/>
              </a:spcBef>
              <a:spcAft>
                <a:spcPts val="0"/>
              </a:spcAft>
              <a:buClr>
                <a:schemeClr val="dk1"/>
              </a:buClr>
              <a:buSzPts val="1700"/>
              <a:buFont typeface="Corbel"/>
              <a:buAutoNum type="arabicPeriod"/>
            </a:pPr>
            <a:r>
              <a:rPr lang="en-US" sz="1700">
                <a:solidFill>
                  <a:schemeClr val="dk1"/>
                </a:solidFill>
                <a:latin typeface="Corbel"/>
                <a:ea typeface="Corbel"/>
                <a:cs typeface="Corbel"/>
                <a:sym typeface="Corbel"/>
              </a:rPr>
              <a:t>Metrics such as modularity and Jaccard coefficient are used to evaluate community structures and embedding quality.</a:t>
            </a:r>
            <a:endParaRPr sz="1700">
              <a:solidFill>
                <a:schemeClr val="dk1"/>
              </a:solidFill>
              <a:latin typeface="Corbel"/>
              <a:ea typeface="Corbel"/>
              <a:cs typeface="Corbel"/>
              <a:sym typeface="Corbel"/>
            </a:endParaRPr>
          </a:p>
          <a:p>
            <a:pPr marL="0" lvl="0" indent="0" algn="l" rtl="0">
              <a:spcBef>
                <a:spcPts val="0"/>
              </a:spcBef>
              <a:spcAft>
                <a:spcPts val="0"/>
              </a:spcAft>
              <a:buNone/>
            </a:pPr>
            <a:endParaRPr sz="1700">
              <a:solidFill>
                <a:schemeClr val="dk1"/>
              </a:solidFill>
              <a:latin typeface="Corbel"/>
              <a:ea typeface="Corbel"/>
              <a:cs typeface="Corbel"/>
              <a:sym typeface="Corbel"/>
            </a:endParaRPr>
          </a:p>
          <a:p>
            <a:pPr marL="0" lvl="0" indent="0" algn="l" rtl="0">
              <a:spcBef>
                <a:spcPts val="0"/>
              </a:spcBef>
              <a:spcAft>
                <a:spcPts val="0"/>
              </a:spcAft>
              <a:buNone/>
            </a:pPr>
            <a:r>
              <a:rPr lang="en-US" sz="1700" u="sng">
                <a:solidFill>
                  <a:schemeClr val="hlink"/>
                </a:solidFill>
                <a:latin typeface="Corbel"/>
                <a:ea typeface="Corbel"/>
                <a:cs typeface="Corbel"/>
                <a:sym typeface="Corbel"/>
                <a:hlinkClick r:id="rId3"/>
              </a:rPr>
              <a:t>https://link.springer.com/article/10.1007/s00521-023-09181-w</a:t>
            </a:r>
            <a:endParaRPr sz="1700">
              <a:solidFill>
                <a:schemeClr val="dk1"/>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12</a:t>
            </a:fld>
            <a:endParaRPr/>
          </a:p>
        </p:txBody>
      </p:sp>
      <p:sp>
        <p:nvSpPr>
          <p:cNvPr id="234" name="Google Shape;234;p27"/>
          <p:cNvSpPr txBox="1"/>
          <p:nvPr/>
        </p:nvSpPr>
        <p:spPr>
          <a:xfrm>
            <a:off x="1225800" y="762000"/>
            <a:ext cx="7752600" cy="52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dk1"/>
                </a:solidFill>
                <a:latin typeface="Corbel"/>
                <a:ea typeface="Corbel"/>
                <a:cs typeface="Corbel"/>
                <a:sym typeface="Corbel"/>
              </a:rPr>
              <a:t>Graph Neural Networks in Recommender Systems: A Survey </a:t>
            </a:r>
            <a:endParaRPr sz="1800" b="1">
              <a:solidFill>
                <a:schemeClr val="dk1"/>
              </a:solidFill>
              <a:latin typeface="Corbel"/>
              <a:ea typeface="Corbel"/>
              <a:cs typeface="Corbel"/>
              <a:sym typeface="Corbel"/>
            </a:endParaRPr>
          </a:p>
          <a:p>
            <a:pPr marL="0" lvl="0" indent="0" algn="l" rtl="0">
              <a:spcBef>
                <a:spcPts val="0"/>
              </a:spcBef>
              <a:spcAft>
                <a:spcPts val="0"/>
              </a:spcAft>
              <a:buNone/>
            </a:pPr>
            <a:endParaRPr sz="1800" b="1">
              <a:solidFill>
                <a:schemeClr val="dk1"/>
              </a:solidFill>
              <a:latin typeface="Corbel"/>
              <a:ea typeface="Corbel"/>
              <a:cs typeface="Corbel"/>
              <a:sym typeface="Corbel"/>
            </a:endParaRPr>
          </a:p>
          <a:p>
            <a:pPr marL="0" lvl="0" indent="0" algn="l" rtl="0">
              <a:spcBef>
                <a:spcPts val="0"/>
              </a:spcBef>
              <a:spcAft>
                <a:spcPts val="0"/>
              </a:spcAft>
              <a:buNone/>
            </a:pPr>
            <a:r>
              <a:rPr lang="en-US" sz="1500">
                <a:solidFill>
                  <a:schemeClr val="dk1"/>
                </a:solidFill>
                <a:latin typeface="Corbel"/>
                <a:ea typeface="Corbel"/>
                <a:cs typeface="Corbel"/>
                <a:sym typeface="Corbel"/>
              </a:rPr>
              <a:t>The research paper titled "Graph Neural Networks in Recommender Systems: A Survey" provides a detailed overview of how Graph Neural Networks (GNNs) are applied in recommender systems. It highlights various models tht use GNNs for user-item collaborative filtering, sequential recommendation, social recommendation, and knowledge graph-based recommendation. The paper also identifies challenges in leveraging GNNs for recommendation tasks and outlines potential future research directions.</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b="1">
                <a:solidFill>
                  <a:schemeClr val="dk1"/>
                </a:solidFill>
                <a:latin typeface="Corbel"/>
                <a:ea typeface="Corbel"/>
                <a:cs typeface="Corbel"/>
                <a:sym typeface="Corbel"/>
              </a:rPr>
              <a:t>Key insights:</a:t>
            </a:r>
            <a:endParaRPr sz="1500" b="1">
              <a:solidFill>
                <a:schemeClr val="dk1"/>
              </a:solidFill>
              <a:latin typeface="Corbel"/>
              <a:ea typeface="Corbel"/>
              <a:cs typeface="Corbel"/>
              <a:sym typeface="Corbel"/>
            </a:endParaRPr>
          </a:p>
          <a:p>
            <a:pPr marL="0" lvl="0" indent="0" algn="l" rtl="0">
              <a:spcBef>
                <a:spcPts val="0"/>
              </a:spcBef>
              <a:spcAft>
                <a:spcPts val="0"/>
              </a:spcAft>
              <a:buClr>
                <a:schemeClr val="dk1"/>
              </a:buClr>
              <a:buSzPts val="1100"/>
              <a:buFont typeface="Arial"/>
              <a:buNone/>
            </a:pPr>
            <a:endParaRPr sz="1500" b="1">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Graph Neural Networks (GNNs) outperform traditional models in capturing user-item interactions by utilizing the graph structure inherent in recommendation data.</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Various GNN-based models like GCN, GraphSAGE, and GAT provide different strategies for learning user preferences, with attention mechanisms and multi-hop relationships improving recommendation accuracy.</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Future directions include improving scalability, interpretability, and handling dynamic or heterogeneous data sources in GNN-based recommendation systems.</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u="sng">
                <a:solidFill>
                  <a:schemeClr val="hlink"/>
                </a:solidFill>
                <a:latin typeface="Corbel"/>
                <a:ea typeface="Corbel"/>
                <a:cs typeface="Corbel"/>
                <a:sym typeface="Corbel"/>
                <a:hlinkClick r:id="rId3"/>
              </a:rPr>
              <a:t>https://dl.acm.org/doi/full/10.1145/3535101</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700">
              <a:solidFill>
                <a:schemeClr val="dk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13</a:t>
            </a:fld>
            <a:endParaRPr/>
          </a:p>
        </p:txBody>
      </p:sp>
      <p:sp>
        <p:nvSpPr>
          <p:cNvPr id="241" name="Google Shape;241;p28"/>
          <p:cNvSpPr txBox="1"/>
          <p:nvPr/>
        </p:nvSpPr>
        <p:spPr>
          <a:xfrm>
            <a:off x="1176125" y="828250"/>
            <a:ext cx="7802100" cy="51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dk1"/>
                </a:solidFill>
                <a:latin typeface="Corbel"/>
                <a:ea typeface="Corbel"/>
                <a:cs typeface="Corbel"/>
                <a:sym typeface="Corbel"/>
              </a:rPr>
              <a:t>ELSEVIER:</a:t>
            </a:r>
            <a:r>
              <a:rPr lang="en-US" sz="1600" b="1">
                <a:solidFill>
                  <a:schemeClr val="dk1"/>
                </a:solidFill>
                <a:latin typeface="Corbel"/>
                <a:ea typeface="Corbel"/>
                <a:cs typeface="Corbel"/>
                <a:sym typeface="Corbel"/>
              </a:rPr>
              <a:t> </a:t>
            </a:r>
            <a:r>
              <a:rPr lang="en-US" sz="1800" b="1">
                <a:solidFill>
                  <a:schemeClr val="dk1"/>
                </a:solidFill>
                <a:latin typeface="Corbel"/>
                <a:ea typeface="Corbel"/>
                <a:cs typeface="Corbel"/>
                <a:sym typeface="Corbel"/>
              </a:rPr>
              <a:t>A survey of graph neural network based recommendation in social networks</a:t>
            </a:r>
            <a:endParaRPr sz="1800" b="1">
              <a:solidFill>
                <a:schemeClr val="dk1"/>
              </a:solidFill>
              <a:latin typeface="Corbel"/>
              <a:ea typeface="Corbel"/>
              <a:cs typeface="Corbel"/>
              <a:sym typeface="Corbel"/>
            </a:endParaRPr>
          </a:p>
          <a:p>
            <a:pPr marL="0" lvl="0" indent="0" algn="l" rtl="0">
              <a:spcBef>
                <a:spcPts val="0"/>
              </a:spcBef>
              <a:spcAft>
                <a:spcPts val="0"/>
              </a:spcAft>
              <a:buNone/>
            </a:pPr>
            <a:endParaRPr sz="1800" b="1">
              <a:solidFill>
                <a:schemeClr val="dk1"/>
              </a:solidFill>
              <a:latin typeface="Corbel"/>
              <a:ea typeface="Corbel"/>
              <a:cs typeface="Corbel"/>
              <a:sym typeface="Corbel"/>
            </a:endParaRPr>
          </a:p>
          <a:p>
            <a:pPr marL="0" lvl="0" indent="0" algn="l" rtl="0">
              <a:spcBef>
                <a:spcPts val="0"/>
              </a:spcBef>
              <a:spcAft>
                <a:spcPts val="0"/>
              </a:spcAft>
              <a:buNone/>
            </a:pPr>
            <a:r>
              <a:rPr lang="en-US" sz="1500">
                <a:solidFill>
                  <a:schemeClr val="dk1"/>
                </a:solidFill>
                <a:latin typeface="Corbel"/>
                <a:ea typeface="Corbel"/>
                <a:cs typeface="Corbel"/>
                <a:sym typeface="Corbel"/>
              </a:rPr>
              <a:t>The paper provides a comprehensive review of graph neural network (GNN)-based recommendation systems in social networks, highlighting their ability to effectively model user preferences and social relationships. It categorizes existing research into general social recommendations and specific scenarios, such as friend and Point-of-Interest recommendations. The findings demonstrate that GNN-based methods significantly outperform traditional recommendation techniques in terms of accuracy.</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b="1">
                <a:solidFill>
                  <a:schemeClr val="dk1"/>
                </a:solidFill>
                <a:latin typeface="Corbel"/>
                <a:ea typeface="Corbel"/>
                <a:cs typeface="Corbel"/>
                <a:sym typeface="Corbel"/>
              </a:rPr>
              <a:t>Key insights:</a:t>
            </a:r>
            <a:endParaRPr sz="1500" b="1">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User Modeling: It highlights the importance of user modeling by aggregating representations from both social graphs and user-item interaction graphs.</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Joint Recommendation: The paper discusses the joint recommendation problem, which simultaneously recommends friends and items to users.</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Technological Developments: The paper provides a comprehensive review of GNN-based social recommendation methods, categorizing existing research into general social recommendations</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u="sng">
                <a:solidFill>
                  <a:schemeClr val="hlink"/>
                </a:solidFill>
                <a:latin typeface="Corbel"/>
                <a:ea typeface="Corbel"/>
                <a:cs typeface="Corbel"/>
                <a:sym typeface="Corbel"/>
                <a:hlinkClick r:id="rId3"/>
              </a:rPr>
              <a:t>https://www.sciencedirect.com/science/article/pii/S0925231223005647</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14</a:t>
            </a:fld>
            <a:endParaRPr/>
          </a:p>
        </p:txBody>
      </p:sp>
      <p:sp>
        <p:nvSpPr>
          <p:cNvPr id="248" name="Google Shape;248;p29"/>
          <p:cNvSpPr txBox="1"/>
          <p:nvPr/>
        </p:nvSpPr>
        <p:spPr>
          <a:xfrm>
            <a:off x="1093300" y="844825"/>
            <a:ext cx="7918200" cy="51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dk1"/>
                </a:solidFill>
                <a:latin typeface="Corbel"/>
                <a:ea typeface="Corbel"/>
                <a:cs typeface="Corbel"/>
                <a:sym typeface="Corbel"/>
              </a:rPr>
              <a:t>arXiv: A Survey of Graph Neural Networks for Social Recommender Systems</a:t>
            </a:r>
            <a:endParaRPr sz="1800" b="1">
              <a:solidFill>
                <a:schemeClr val="dk1"/>
              </a:solidFill>
              <a:latin typeface="Corbel"/>
              <a:ea typeface="Corbel"/>
              <a:cs typeface="Corbel"/>
              <a:sym typeface="Corbel"/>
            </a:endParaRPr>
          </a:p>
          <a:p>
            <a:pPr marL="0" lvl="0" indent="0" algn="l" rtl="0">
              <a:spcBef>
                <a:spcPts val="0"/>
              </a:spcBef>
              <a:spcAft>
                <a:spcPts val="0"/>
              </a:spcAft>
              <a:buNone/>
            </a:pPr>
            <a:endParaRPr sz="1900" b="1">
              <a:solidFill>
                <a:schemeClr val="dk1"/>
              </a:solidFill>
              <a:latin typeface="Corbel"/>
              <a:ea typeface="Corbel"/>
              <a:cs typeface="Corbel"/>
              <a:sym typeface="Corbel"/>
            </a:endParaRPr>
          </a:p>
          <a:p>
            <a:pPr marL="0" lvl="0" indent="0" algn="l" rtl="0">
              <a:spcBef>
                <a:spcPts val="0"/>
              </a:spcBef>
              <a:spcAft>
                <a:spcPts val="0"/>
              </a:spcAft>
              <a:buClr>
                <a:schemeClr val="dk1"/>
              </a:buClr>
              <a:buSzPts val="1100"/>
              <a:buFont typeface="Arial"/>
              <a:buNone/>
            </a:pPr>
            <a:r>
              <a:rPr lang="en-US" sz="1600">
                <a:solidFill>
                  <a:schemeClr val="dk1"/>
                </a:solidFill>
                <a:latin typeface="Corbel"/>
                <a:ea typeface="Corbel"/>
                <a:cs typeface="Corbel"/>
                <a:sym typeface="Corbel"/>
              </a:rPr>
              <a:t>The survey titled "A Survey of Graph Neural Networks for Social Recommender Systems" provides a comprehensive review of 84 papers focused on GNN-based methods for social recommendation systems (SocialRS). It highlights the importance of integrating user-item interactions with user-user social relations to enhance recommendation accuracy, driven by concepts like social homophily and influence.</a:t>
            </a:r>
            <a:endParaRPr sz="1600">
              <a:solidFill>
                <a:schemeClr val="dk1"/>
              </a:solidFill>
              <a:latin typeface="Corbel"/>
              <a:ea typeface="Corbel"/>
              <a:cs typeface="Corbel"/>
              <a:sym typeface="Corbel"/>
            </a:endParaRPr>
          </a:p>
          <a:p>
            <a:pPr marL="0" lvl="0" indent="0" algn="l" rtl="0">
              <a:spcBef>
                <a:spcPts val="0"/>
              </a:spcBef>
              <a:spcAft>
                <a:spcPts val="0"/>
              </a:spcAft>
              <a:buClr>
                <a:schemeClr val="dk1"/>
              </a:buClr>
              <a:buSzPts val="1100"/>
              <a:buFont typeface="Arial"/>
              <a:buNone/>
            </a:pPr>
            <a:endParaRPr sz="1600">
              <a:solidFill>
                <a:schemeClr val="dk1"/>
              </a:solidFill>
              <a:latin typeface="Corbel"/>
              <a:ea typeface="Corbel"/>
              <a:cs typeface="Corbel"/>
              <a:sym typeface="Corbel"/>
            </a:endParaRPr>
          </a:p>
          <a:p>
            <a:pPr marL="0" lvl="0" indent="0" algn="l" rtl="0">
              <a:spcBef>
                <a:spcPts val="0"/>
              </a:spcBef>
              <a:spcAft>
                <a:spcPts val="0"/>
              </a:spcAft>
              <a:buClr>
                <a:schemeClr val="dk1"/>
              </a:buClr>
              <a:buSzPts val="1100"/>
              <a:buFont typeface="Arial"/>
              <a:buNone/>
            </a:pPr>
            <a:r>
              <a:rPr lang="en-US" sz="1500" b="1">
                <a:solidFill>
                  <a:schemeClr val="dk1"/>
                </a:solidFill>
                <a:latin typeface="Corbel"/>
                <a:ea typeface="Corbel"/>
                <a:cs typeface="Corbel"/>
                <a:sym typeface="Corbel"/>
              </a:rPr>
              <a:t>Key insights:</a:t>
            </a:r>
            <a:endParaRPr sz="1500" b="1">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Novel Taxonomy: The survey introduces a detailed taxonomy for categorizing inputs and architectures in GNN-based SocialRS, aiding researchers in understanding the landscape of existing methods.</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Challenges and Limitations: It identifies key challenges in GNN-based SocialRS, such as input representation, encoder design, and training complexities, while suggesting future research avenues.</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Benchmarking and Evaluation: The survey reviews 17 benchmark datasets and common evaluation metrics used in the field, providing a foundation for comparing the performance of various GNN-based SocialRS methods.</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u="sng">
                <a:solidFill>
                  <a:schemeClr val="hlink"/>
                </a:solidFill>
                <a:latin typeface="Corbel"/>
                <a:ea typeface="Corbel"/>
                <a:cs typeface="Corbel"/>
                <a:sym typeface="Corbel"/>
                <a:hlinkClick r:id="rId3"/>
              </a:rPr>
              <a:t>https://arxiv.org/abs/2212.04481</a:t>
            </a:r>
            <a:endParaRPr sz="1500">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15</a:t>
            </a:fld>
            <a:endParaRPr/>
          </a:p>
        </p:txBody>
      </p:sp>
      <p:sp>
        <p:nvSpPr>
          <p:cNvPr id="255" name="Google Shape;255;p30"/>
          <p:cNvSpPr txBox="1"/>
          <p:nvPr/>
        </p:nvSpPr>
        <p:spPr>
          <a:xfrm>
            <a:off x="1126425" y="182225"/>
            <a:ext cx="7851600" cy="6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a:solidFill>
                  <a:schemeClr val="dk1"/>
                </a:solidFill>
                <a:latin typeface="Corbel"/>
                <a:ea typeface="Corbel"/>
                <a:cs typeface="Corbel"/>
                <a:sym typeface="Corbel"/>
              </a:rPr>
              <a:t>IEEE Xplore: Dual Graph Neural Networks for Dynamic Users’ Behavior Prediction on Social Networking Services</a:t>
            </a:r>
            <a:endParaRPr sz="1900" b="1">
              <a:solidFill>
                <a:schemeClr val="dk1"/>
              </a:solidFill>
              <a:latin typeface="Corbel"/>
              <a:ea typeface="Corbel"/>
              <a:cs typeface="Corbel"/>
              <a:sym typeface="Corbel"/>
            </a:endParaRPr>
          </a:p>
          <a:p>
            <a:pPr marL="0" lvl="0" indent="0" algn="l" rtl="0">
              <a:spcBef>
                <a:spcPts val="0"/>
              </a:spcBef>
              <a:spcAft>
                <a:spcPts val="0"/>
              </a:spcAft>
              <a:buNone/>
            </a:pPr>
            <a:endParaRPr sz="1900" b="1">
              <a:solidFill>
                <a:schemeClr val="dk1"/>
              </a:solidFill>
              <a:latin typeface="Corbel"/>
              <a:ea typeface="Corbel"/>
              <a:cs typeface="Corbel"/>
              <a:sym typeface="Corbel"/>
            </a:endParaRPr>
          </a:p>
          <a:p>
            <a:pPr marL="0" lvl="0" indent="0" algn="l" rtl="0">
              <a:spcBef>
                <a:spcPts val="0"/>
              </a:spcBef>
              <a:spcAft>
                <a:spcPts val="0"/>
              </a:spcAft>
              <a:buNone/>
            </a:pPr>
            <a:r>
              <a:rPr lang="en-US" sz="1600">
                <a:solidFill>
                  <a:schemeClr val="dk1"/>
                </a:solidFill>
                <a:latin typeface="Corbel"/>
                <a:ea typeface="Corbel"/>
                <a:cs typeface="Corbel"/>
                <a:sym typeface="Corbel"/>
              </a:rPr>
              <a:t>The paper "Dual Graph Neural Networks for Dynamic Users’ Behavior Prediction on Social Networking Services" introduces a novel approach for predicting user behavior on social media platforms by modeling user interactions and content dynamics using dual graph neural networks (GNNs). Social networking services often deal with dynamic, complex interactions among users and posts, which evolve over time. Traditional models struggle to capture these temporal and relational patterns effectively. The dual GNN approach addresses this by constructing two graphs: one representing user relationships and the other representing interactions between users and content (posts). </a:t>
            </a:r>
            <a:endParaRPr sz="1600">
              <a:solidFill>
                <a:schemeClr val="dk1"/>
              </a:solidFill>
              <a:latin typeface="Corbel"/>
              <a:ea typeface="Corbel"/>
              <a:cs typeface="Corbel"/>
              <a:sym typeface="Corbel"/>
            </a:endParaRPr>
          </a:p>
          <a:p>
            <a:pPr marL="0" lvl="0" indent="0" algn="l" rtl="0">
              <a:spcBef>
                <a:spcPts val="0"/>
              </a:spcBef>
              <a:spcAft>
                <a:spcPts val="0"/>
              </a:spcAft>
              <a:buNone/>
            </a:pPr>
            <a:endParaRPr sz="1600">
              <a:solidFill>
                <a:schemeClr val="dk1"/>
              </a:solidFill>
              <a:latin typeface="Corbel"/>
              <a:ea typeface="Corbel"/>
              <a:cs typeface="Corbel"/>
              <a:sym typeface="Corbel"/>
            </a:endParaRPr>
          </a:p>
          <a:p>
            <a:pPr marL="0" lvl="0" indent="0" algn="l" rtl="0">
              <a:spcBef>
                <a:spcPts val="0"/>
              </a:spcBef>
              <a:spcAft>
                <a:spcPts val="0"/>
              </a:spcAft>
              <a:buNone/>
            </a:pPr>
            <a:r>
              <a:rPr lang="en-US" sz="1500" b="1">
                <a:solidFill>
                  <a:schemeClr val="dk1"/>
                </a:solidFill>
                <a:latin typeface="Corbel"/>
                <a:ea typeface="Corbel"/>
                <a:cs typeface="Corbel"/>
                <a:sym typeface="Corbel"/>
              </a:rPr>
              <a:t>Key insights:</a:t>
            </a:r>
            <a:endParaRPr sz="1500" b="1">
              <a:solidFill>
                <a:schemeClr val="dk1"/>
              </a:solidFill>
              <a:latin typeface="Corbel"/>
              <a:ea typeface="Corbel"/>
              <a:cs typeface="Corbel"/>
              <a:sym typeface="Corbel"/>
            </a:endParaRPr>
          </a:p>
          <a:p>
            <a:pPr marL="0" lvl="0" indent="0" algn="l" rtl="0">
              <a:spcBef>
                <a:spcPts val="0"/>
              </a:spcBef>
              <a:spcAft>
                <a:spcPts val="0"/>
              </a:spcAft>
              <a:buNone/>
            </a:pPr>
            <a:endParaRPr sz="1500" b="1">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Dual Graph Neural Network Architecture: The model employs two interconnected graphs—one for user relationships and the other for user-content interactions, enabling the model to capture the dynamics of both user-to-user and user-to-content relations over time.</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Temporal Dynamics: The model is designed to handle the evolving nature of user behavior and social interactions, making it effective for predicting dynamic user behavior in social networking environments.</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Improved Behavior Prediction: By leveraging both social relationships and content preferences, the dual GNN model offers enhanced accuracy in predicting user actions, such as post engagement, content consumption, and social interactions.</a:t>
            </a: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a:solidFill>
                  <a:schemeClr val="dk1"/>
                </a:solidFill>
                <a:latin typeface="Corbel"/>
                <a:ea typeface="Corbel"/>
                <a:cs typeface="Corbel"/>
                <a:sym typeface="Corbel"/>
              </a:rPr>
              <a:t>     </a:t>
            </a: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a:solidFill>
                  <a:schemeClr val="dk1"/>
                </a:solidFill>
                <a:latin typeface="Corbel"/>
                <a:ea typeface="Corbel"/>
                <a:cs typeface="Corbel"/>
                <a:sym typeface="Corbel"/>
              </a:rPr>
              <a:t>                 </a:t>
            </a:r>
            <a:r>
              <a:rPr lang="en-US" sz="1500" u="sng">
                <a:solidFill>
                  <a:schemeClr val="hlink"/>
                </a:solidFill>
                <a:latin typeface="Corbel"/>
                <a:ea typeface="Corbel"/>
                <a:cs typeface="Corbel"/>
                <a:sym typeface="Corbel"/>
                <a:hlinkClick r:id="rId3"/>
              </a:rPr>
              <a:t> https://ieeexplore.ieee.org/document/10566603</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b="1">
              <a:solidFill>
                <a:schemeClr val="dk1"/>
              </a:solidFill>
              <a:latin typeface="Corbel"/>
              <a:ea typeface="Corbel"/>
              <a:cs typeface="Corbel"/>
              <a:sym typeface="Corbel"/>
            </a:endParaRPr>
          </a:p>
          <a:p>
            <a:pPr marL="0" lvl="0" indent="0" algn="l" rtl="0">
              <a:spcBef>
                <a:spcPts val="0"/>
              </a:spcBef>
              <a:spcAft>
                <a:spcPts val="0"/>
              </a:spcAft>
              <a:buNone/>
            </a:pPr>
            <a:endParaRPr sz="1900" b="1">
              <a:solidFill>
                <a:schemeClr val="dk1"/>
              </a:solidFill>
              <a:latin typeface="Corbel"/>
              <a:ea typeface="Corbel"/>
              <a:cs typeface="Corbel"/>
              <a:sym typeface="Corbel"/>
            </a:endParaRPr>
          </a:p>
          <a:p>
            <a:pPr marL="0" lvl="0" indent="0" algn="l" rtl="0">
              <a:spcBef>
                <a:spcPts val="0"/>
              </a:spcBef>
              <a:spcAft>
                <a:spcPts val="0"/>
              </a:spcAft>
              <a:buNone/>
            </a:pPr>
            <a:endParaRPr sz="1900" b="1">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16</a:t>
            </a:fld>
            <a:endParaRPr/>
          </a:p>
        </p:txBody>
      </p:sp>
      <p:sp>
        <p:nvSpPr>
          <p:cNvPr id="262" name="Google Shape;262;p31"/>
          <p:cNvSpPr txBox="1"/>
          <p:nvPr/>
        </p:nvSpPr>
        <p:spPr>
          <a:xfrm>
            <a:off x="1391475" y="231925"/>
            <a:ext cx="7537200" cy="59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dk1"/>
                </a:solidFill>
                <a:latin typeface="Corbel"/>
                <a:ea typeface="Corbel"/>
                <a:cs typeface="Corbel"/>
                <a:sym typeface="Corbel"/>
              </a:rPr>
              <a:t>MCNE: Learning Multiple Conditional Network Representations of Social Networks</a:t>
            </a:r>
            <a:endParaRPr sz="1800" b="1">
              <a:solidFill>
                <a:schemeClr val="dk1"/>
              </a:solidFill>
              <a:latin typeface="Corbel"/>
              <a:ea typeface="Corbel"/>
              <a:cs typeface="Corbel"/>
              <a:sym typeface="Corbel"/>
            </a:endParaRPr>
          </a:p>
          <a:p>
            <a:pPr marL="0" lvl="0" indent="0" algn="l" rtl="0">
              <a:spcBef>
                <a:spcPts val="0"/>
              </a:spcBef>
              <a:spcAft>
                <a:spcPts val="0"/>
              </a:spcAft>
              <a:buNone/>
            </a:pPr>
            <a:endParaRPr sz="1800" b="1">
              <a:solidFill>
                <a:schemeClr val="dk1"/>
              </a:solidFill>
              <a:latin typeface="Corbel"/>
              <a:ea typeface="Corbel"/>
              <a:cs typeface="Corbel"/>
              <a:sym typeface="Corbel"/>
            </a:endParaRPr>
          </a:p>
          <a:p>
            <a:pPr marL="0" lvl="0" indent="0" algn="l" rtl="0">
              <a:spcBef>
                <a:spcPts val="0"/>
              </a:spcBef>
              <a:spcAft>
                <a:spcPts val="0"/>
              </a:spcAft>
              <a:buNone/>
            </a:pPr>
            <a:r>
              <a:rPr lang="en-US" sz="1500">
                <a:solidFill>
                  <a:schemeClr val="dk1"/>
                </a:solidFill>
                <a:latin typeface="Corbel"/>
                <a:ea typeface="Corbel"/>
                <a:cs typeface="Corbel"/>
                <a:sym typeface="Corbel"/>
              </a:rPr>
              <a:t>The paper "MCNE: Learning Multiple Conditional Network Representations of Social Networks" presents a novel method to capture the diverse and multifaceted nature of user behavior on social networks by learning multiple conditional network representations. Traditional network representation models often assume that a single, unified embedding can represent all user behavior and network dynamics. However, users in social networks exhibit different behaviors based on context, such as different types of interactions (e.g., liking, commenting) and various social roles. To address this, MCNE (Multiple Conditional Network Embeddings) learns multiple embeddings for each user, conditioned on different contexts or interaction types. This enables a richer and more granular representation of user behaviors.</a:t>
            </a: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b="1">
                <a:solidFill>
                  <a:schemeClr val="dk1"/>
                </a:solidFill>
                <a:latin typeface="Corbel"/>
                <a:ea typeface="Corbel"/>
                <a:cs typeface="Corbel"/>
                <a:sym typeface="Corbel"/>
              </a:rPr>
              <a:t>Key insights:</a:t>
            </a:r>
            <a:endParaRPr sz="1500" b="1">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Multiple Conditional Embeddings: MCNE learns several user embeddings based on different interaction contexts (e.g., likes, comments), allowing the model to capture various aspects of user behavior on social networks.</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Context-Aware Representation: By distinguishing between different interaction types, the model provides more detailed and accurate predictions of user behavior, enhancing tasks like recommendation systems and community detection.</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Improved Prediction Performance: The model's ability to represent the complex and conditional nature of social interactions leads to improved accuracy in predicting user preferences, relationships, and future actions across diverse social networking scenarios</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500">
              <a:solidFill>
                <a:schemeClr val="dk1"/>
              </a:solidFill>
              <a:latin typeface="Corbel"/>
              <a:ea typeface="Corbel"/>
              <a:cs typeface="Corbel"/>
              <a:sym typeface="Corbel"/>
            </a:endParaRPr>
          </a:p>
          <a:p>
            <a:pPr marL="0" lvl="0" indent="0" algn="l" rtl="0">
              <a:spcBef>
                <a:spcPts val="0"/>
              </a:spcBef>
              <a:spcAft>
                <a:spcPts val="0"/>
              </a:spcAft>
              <a:buNone/>
            </a:pPr>
            <a:r>
              <a:rPr lang="en-US" sz="1500">
                <a:solidFill>
                  <a:schemeClr val="dk1"/>
                </a:solidFill>
                <a:latin typeface="Corbel"/>
                <a:ea typeface="Corbel"/>
                <a:cs typeface="Corbel"/>
                <a:sym typeface="Corbel"/>
              </a:rPr>
              <a:t>           </a:t>
            </a:r>
            <a:r>
              <a:rPr lang="en-US" sz="1500" u="sng">
                <a:solidFill>
                  <a:schemeClr val="hlink"/>
                </a:solidFill>
                <a:latin typeface="Corbel"/>
                <a:ea typeface="Corbel"/>
                <a:cs typeface="Corbel"/>
                <a:sym typeface="Corbel"/>
                <a:hlinkClick r:id="rId3"/>
              </a:rPr>
              <a:t> https://github.com/thunlp/GNNPapers</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600">
              <a:solidFill>
                <a:schemeClr val="dk1"/>
              </a:solidFill>
              <a:latin typeface="Corbel"/>
              <a:ea typeface="Corbel"/>
              <a:cs typeface="Corbel"/>
              <a:sym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17</a:t>
            </a:fld>
            <a:endParaRPr/>
          </a:p>
        </p:txBody>
      </p:sp>
      <p:sp>
        <p:nvSpPr>
          <p:cNvPr id="269" name="Google Shape;269;p32"/>
          <p:cNvSpPr txBox="1"/>
          <p:nvPr/>
        </p:nvSpPr>
        <p:spPr>
          <a:xfrm>
            <a:off x="1192700" y="397575"/>
            <a:ext cx="7802100" cy="608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a:solidFill>
                  <a:schemeClr val="dk1"/>
                </a:solidFill>
                <a:latin typeface="Corbel"/>
                <a:ea typeface="Corbel"/>
                <a:cs typeface="Corbel"/>
                <a:sym typeface="Corbel"/>
              </a:rPr>
              <a:t>CAGNet: a context-aware graph neural network for detecting social relationships in videos</a:t>
            </a:r>
            <a:endParaRPr sz="1900" b="1">
              <a:solidFill>
                <a:schemeClr val="dk1"/>
              </a:solidFill>
              <a:latin typeface="Corbel"/>
              <a:ea typeface="Corbel"/>
              <a:cs typeface="Corbel"/>
              <a:sym typeface="Corbel"/>
            </a:endParaRPr>
          </a:p>
          <a:p>
            <a:pPr marL="0" lvl="0" indent="0" algn="l" rtl="0">
              <a:spcBef>
                <a:spcPts val="0"/>
              </a:spcBef>
              <a:spcAft>
                <a:spcPts val="0"/>
              </a:spcAft>
              <a:buNone/>
            </a:pPr>
            <a:endParaRPr sz="1900" b="1">
              <a:solidFill>
                <a:schemeClr val="dk1"/>
              </a:solidFill>
              <a:latin typeface="Corbel"/>
              <a:ea typeface="Corbel"/>
              <a:cs typeface="Corbel"/>
              <a:sym typeface="Corbel"/>
            </a:endParaRPr>
          </a:p>
          <a:p>
            <a:pPr marL="0" lvl="0" indent="0" algn="l" rtl="0">
              <a:spcBef>
                <a:spcPts val="0"/>
              </a:spcBef>
              <a:spcAft>
                <a:spcPts val="0"/>
              </a:spcAft>
              <a:buClr>
                <a:schemeClr val="dk1"/>
              </a:buClr>
              <a:buSzPts val="1100"/>
              <a:buFont typeface="Arial"/>
              <a:buNone/>
            </a:pPr>
            <a:r>
              <a:rPr lang="en-US" sz="1600">
                <a:solidFill>
                  <a:schemeClr val="dk1"/>
                </a:solidFill>
                <a:latin typeface="Corbel"/>
                <a:ea typeface="Corbel"/>
                <a:cs typeface="Corbel"/>
                <a:sym typeface="Corbel"/>
              </a:rPr>
              <a:t>The paper presents CAGNet, a context-aware graph neural network designed for video social relationship graph generation (VSRGG). This approach aims to detect and analyze social relationships between individuals in videos, such as parent-offspring or friendships, by constructing a social relationship graph (SRG) that captures these interactions over time. CAGNet employs a message-passing mechanism to effectively utilize visual features, incorporating both facial and body attributes, as well as temporal context to enhance relationship predictions. The authors also introduce a new dataset, VidSoR, which consists of 1798 video clips with detailed annotations of social relationships, providing a more challenging benchmark for evaluating VSRGG methods.</a:t>
            </a:r>
            <a:endParaRPr sz="1600">
              <a:solidFill>
                <a:schemeClr val="dk1"/>
              </a:solidFill>
              <a:latin typeface="Corbel"/>
              <a:ea typeface="Corbel"/>
              <a:cs typeface="Corbel"/>
              <a:sym typeface="Corbel"/>
            </a:endParaRPr>
          </a:p>
          <a:p>
            <a:pPr marL="0" lvl="0" indent="0" algn="l" rtl="0">
              <a:spcBef>
                <a:spcPts val="0"/>
              </a:spcBef>
              <a:spcAft>
                <a:spcPts val="0"/>
              </a:spcAft>
              <a:buNone/>
            </a:pPr>
            <a:r>
              <a:rPr lang="en-US" sz="1500" b="1">
                <a:solidFill>
                  <a:schemeClr val="dk1"/>
                </a:solidFill>
                <a:latin typeface="Corbel"/>
                <a:ea typeface="Corbel"/>
                <a:cs typeface="Corbel"/>
                <a:sym typeface="Corbel"/>
              </a:rPr>
              <a:t>Key insights:</a:t>
            </a:r>
            <a:endParaRPr sz="1500" b="1">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CAGNet Architecture: The method utilizes a context-aware graph neural network that integrates person detection, graph proposal, feature extraction, and relationship prediction through a message-passing mechanism.</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VidSoR Dataset: A new dataset specifically created for VSRGG, containing 1798 video clips with 5313 annotated relationship instances, offering a more complex evaluation framework compared to existing datasets.</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Performance Evaluation: CAGNet shows superior performance in detecting social relationships in videos, achieving higher mean recall and mean average precision compared to traditional methods, particularly those relying solely on image-based analyses.</a:t>
            </a:r>
            <a:endParaRPr sz="1500">
              <a:solidFill>
                <a:schemeClr val="dk1"/>
              </a:solidFill>
              <a:latin typeface="Corbel"/>
              <a:ea typeface="Corbel"/>
              <a:cs typeface="Corbel"/>
              <a:sym typeface="Corbel"/>
            </a:endParaRPr>
          </a:p>
          <a:p>
            <a:pPr marL="457200" lvl="0" indent="0" algn="l" rtl="0">
              <a:spcBef>
                <a:spcPts val="0"/>
              </a:spcBef>
              <a:spcAft>
                <a:spcPts val="0"/>
              </a:spcAft>
              <a:buNone/>
            </a:pPr>
            <a:endParaRPr sz="1500">
              <a:solidFill>
                <a:schemeClr val="dk1"/>
              </a:solidFill>
              <a:latin typeface="Corbel"/>
              <a:ea typeface="Corbel"/>
              <a:cs typeface="Corbel"/>
              <a:sym typeface="Corbel"/>
            </a:endParaRPr>
          </a:p>
          <a:p>
            <a:pPr marL="457200" lvl="0" indent="0" algn="l" rtl="0">
              <a:spcBef>
                <a:spcPts val="0"/>
              </a:spcBef>
              <a:spcAft>
                <a:spcPts val="0"/>
              </a:spcAft>
              <a:buNone/>
            </a:pPr>
            <a:r>
              <a:rPr lang="en-US" sz="1500" u="sng">
                <a:solidFill>
                  <a:schemeClr val="hlink"/>
                </a:solidFill>
                <a:latin typeface="Corbel"/>
                <a:ea typeface="Corbel"/>
                <a:cs typeface="Corbel"/>
                <a:sym typeface="Corbel"/>
                <a:hlinkClick r:id="rId3"/>
              </a:rPr>
              <a:t>https://link.springer.com/article/10.1007/s44267-024-00056-9</a:t>
            </a:r>
            <a:endParaRPr sz="1500">
              <a:solidFill>
                <a:schemeClr val="dk1"/>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18</a:t>
            </a:fld>
            <a:endParaRPr/>
          </a:p>
        </p:txBody>
      </p:sp>
      <p:sp>
        <p:nvSpPr>
          <p:cNvPr id="276" name="Google Shape;276;p33"/>
          <p:cNvSpPr txBox="1"/>
          <p:nvPr/>
        </p:nvSpPr>
        <p:spPr>
          <a:xfrm>
            <a:off x="1325100" y="397575"/>
            <a:ext cx="7818900" cy="10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7" name="Google Shape;277;p33"/>
          <p:cNvSpPr txBox="1"/>
          <p:nvPr/>
        </p:nvSpPr>
        <p:spPr>
          <a:xfrm>
            <a:off x="1325100" y="414125"/>
            <a:ext cx="7570500" cy="59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chemeClr val="dk1"/>
                </a:solidFill>
                <a:latin typeface="Corbel"/>
                <a:ea typeface="Corbel"/>
                <a:cs typeface="Corbel"/>
                <a:sym typeface="Corbel"/>
              </a:rPr>
              <a:t>MDPI: Using Graph Neural Networks for Social Recommendations</a:t>
            </a:r>
            <a:endParaRPr sz="2000" b="1">
              <a:solidFill>
                <a:schemeClr val="dk1"/>
              </a:solidFill>
              <a:latin typeface="Corbel"/>
              <a:ea typeface="Corbel"/>
              <a:cs typeface="Corbel"/>
              <a:sym typeface="Corbel"/>
            </a:endParaRPr>
          </a:p>
          <a:p>
            <a:pPr marL="0" lvl="0" indent="0" algn="l" rtl="0">
              <a:spcBef>
                <a:spcPts val="0"/>
              </a:spcBef>
              <a:spcAft>
                <a:spcPts val="0"/>
              </a:spcAft>
              <a:buNone/>
            </a:pPr>
            <a:endParaRPr sz="2000" b="1">
              <a:solidFill>
                <a:schemeClr val="dk1"/>
              </a:solidFill>
              <a:latin typeface="Corbel"/>
              <a:ea typeface="Corbel"/>
              <a:cs typeface="Corbel"/>
              <a:sym typeface="Corbel"/>
            </a:endParaRPr>
          </a:p>
          <a:p>
            <a:pPr marL="0" lvl="0" indent="0" algn="l" rtl="0">
              <a:spcBef>
                <a:spcPts val="0"/>
              </a:spcBef>
              <a:spcAft>
                <a:spcPts val="0"/>
              </a:spcAft>
              <a:buNone/>
            </a:pPr>
            <a:r>
              <a:rPr lang="en-US" sz="1700">
                <a:solidFill>
                  <a:schemeClr val="dk1"/>
                </a:solidFill>
                <a:latin typeface="Corbel"/>
                <a:ea typeface="Corbel"/>
                <a:cs typeface="Corbel"/>
                <a:sym typeface="Corbel"/>
              </a:rPr>
              <a:t>The article "Using Graph Neural Networks for Social Recommendations" by Tallapally et al. presents the RelationalNet algorithm, which enhances recommender systems by integrating Graph Neural Networks (GNNs) to model user-item, user-user, and item-item relationships. This approach aims to improve recommendation accuracy, especially in scenarios with sparse data, by leveraging social influence and item similarities. The authors demonstrate that RelationalNet outperforms existing state-of-the-art social recommendation algorithms, particularly in generating accurate top-n recommendations.</a:t>
            </a:r>
            <a:endParaRPr sz="1700">
              <a:solidFill>
                <a:schemeClr val="dk1"/>
              </a:solidFill>
              <a:latin typeface="Corbel"/>
              <a:ea typeface="Corbel"/>
              <a:cs typeface="Corbel"/>
              <a:sym typeface="Corbel"/>
            </a:endParaRPr>
          </a:p>
          <a:p>
            <a:pPr marL="0" lvl="0" indent="0" algn="l" rtl="0">
              <a:spcBef>
                <a:spcPts val="0"/>
              </a:spcBef>
              <a:spcAft>
                <a:spcPts val="0"/>
              </a:spcAft>
              <a:buNone/>
            </a:pPr>
            <a:r>
              <a:rPr lang="en-US" sz="1500" b="1">
                <a:solidFill>
                  <a:schemeClr val="dk1"/>
                </a:solidFill>
                <a:latin typeface="Corbel"/>
                <a:ea typeface="Corbel"/>
                <a:cs typeface="Corbel"/>
                <a:sym typeface="Corbel"/>
              </a:rPr>
              <a:t>Key insights:</a:t>
            </a:r>
            <a:endParaRPr sz="1500" b="1">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RelationalNet Algorithm: The proposed model utilizes GNNs to capture complex relationships among users and items, incorporating user-user and item-item interactions to enhance recommendation accuracy.</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Performance Evaluation: Experimental results indicate that RelationalNet significantly outperforms traditional recommendation systems, achieving better metrics in Root Mean Square Error (RMSE), Hit Rate (HR), and Normalized Discounted Cumulative Gain (NDCG).</a:t>
            </a:r>
            <a:endParaRPr sz="1500">
              <a:solidFill>
                <a:schemeClr val="dk1"/>
              </a:solidFill>
              <a:latin typeface="Corbel"/>
              <a:ea typeface="Corbel"/>
              <a:cs typeface="Corbel"/>
              <a:sym typeface="Corbel"/>
            </a:endParaRPr>
          </a:p>
          <a:p>
            <a:pPr marL="457200" lvl="0" indent="-323850" algn="l" rtl="0">
              <a:spcBef>
                <a:spcPts val="0"/>
              </a:spcBef>
              <a:spcAft>
                <a:spcPts val="0"/>
              </a:spcAft>
              <a:buClr>
                <a:schemeClr val="dk1"/>
              </a:buClr>
              <a:buSzPts val="1500"/>
              <a:buFont typeface="Corbel"/>
              <a:buAutoNum type="arabicPeriod"/>
            </a:pPr>
            <a:r>
              <a:rPr lang="en-US" sz="1500">
                <a:solidFill>
                  <a:schemeClr val="dk1"/>
                </a:solidFill>
                <a:latin typeface="Corbel"/>
                <a:ea typeface="Corbel"/>
                <a:cs typeface="Corbel"/>
                <a:sym typeface="Corbel"/>
              </a:rPr>
              <a:t>Application and Future Work: The findings highlight the potential of GNNs in social recommendation systems, with future research directions including exploring different connection mechanisms and improving scalability through subgraph sampling.</a:t>
            </a:r>
            <a:endParaRPr sz="1500">
              <a:solidFill>
                <a:schemeClr val="dk1"/>
              </a:solidFill>
              <a:latin typeface="Corbel"/>
              <a:ea typeface="Corbel"/>
              <a:cs typeface="Corbel"/>
              <a:sym typeface="Corbel"/>
            </a:endParaRPr>
          </a:p>
          <a:p>
            <a:pPr marL="457200" lvl="0" indent="0" algn="l" rtl="0">
              <a:spcBef>
                <a:spcPts val="0"/>
              </a:spcBef>
              <a:spcAft>
                <a:spcPts val="0"/>
              </a:spcAft>
              <a:buNone/>
            </a:pPr>
            <a:endParaRPr sz="1500">
              <a:solidFill>
                <a:schemeClr val="dk1"/>
              </a:solidFill>
              <a:latin typeface="Corbel"/>
              <a:ea typeface="Corbel"/>
              <a:cs typeface="Corbel"/>
              <a:sym typeface="Corbel"/>
            </a:endParaRPr>
          </a:p>
          <a:p>
            <a:pPr marL="457200" lvl="0" indent="0" algn="l" rtl="0">
              <a:spcBef>
                <a:spcPts val="0"/>
              </a:spcBef>
              <a:spcAft>
                <a:spcPts val="0"/>
              </a:spcAft>
              <a:buNone/>
            </a:pPr>
            <a:r>
              <a:rPr lang="en-US" sz="1500" u="sng">
                <a:solidFill>
                  <a:schemeClr val="hlink"/>
                </a:solidFill>
                <a:latin typeface="Corbel"/>
                <a:ea typeface="Corbel"/>
                <a:cs typeface="Corbel"/>
                <a:sym typeface="Corbel"/>
                <a:hlinkClick r:id="rId3"/>
              </a:rPr>
              <a:t>https://www.mdpi.com/1999-4893/16/11/515</a:t>
            </a:r>
            <a:endParaRPr sz="1500">
              <a:solidFill>
                <a:schemeClr val="dk1"/>
              </a:solidFill>
              <a:latin typeface="Corbel"/>
              <a:ea typeface="Corbel"/>
              <a:cs typeface="Corbel"/>
              <a:sym typeface="Corbel"/>
            </a:endParaRPr>
          </a:p>
          <a:p>
            <a:pPr marL="0" lvl="0" indent="0" algn="l" rtl="0">
              <a:spcBef>
                <a:spcPts val="0"/>
              </a:spcBef>
              <a:spcAft>
                <a:spcPts val="0"/>
              </a:spcAft>
              <a:buNone/>
            </a:pPr>
            <a:endParaRPr sz="1700">
              <a:solidFill>
                <a:schemeClr val="dk1"/>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19</a:t>
            </a:fld>
            <a:endParaRPr/>
          </a:p>
        </p:txBody>
      </p:sp>
      <p:sp>
        <p:nvSpPr>
          <p:cNvPr id="284" name="Google Shape;284;p34"/>
          <p:cNvSpPr txBox="1"/>
          <p:nvPr/>
        </p:nvSpPr>
        <p:spPr>
          <a:xfrm>
            <a:off x="1242400" y="1457750"/>
            <a:ext cx="7669800" cy="38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Corbel"/>
                <a:ea typeface="Corbel"/>
                <a:cs typeface="Corbel"/>
                <a:sym typeface="Corbel"/>
              </a:rPr>
              <a:t>Traditional Social Network Analysis (SNA)       Neural Network-based SNA</a:t>
            </a:r>
            <a:endParaRPr b="1">
              <a:solidFill>
                <a:schemeClr val="dk1"/>
              </a:solidFill>
              <a:latin typeface="Corbel"/>
              <a:ea typeface="Corbel"/>
              <a:cs typeface="Corbel"/>
              <a:sym typeface="Corbel"/>
            </a:endParaRPr>
          </a:p>
          <a:p>
            <a:pPr marL="457200" lvl="0" indent="-317500" algn="l" rtl="0">
              <a:spcBef>
                <a:spcPts val="0"/>
              </a:spcBef>
              <a:spcAft>
                <a:spcPts val="0"/>
              </a:spcAft>
              <a:buClr>
                <a:schemeClr val="dk1"/>
              </a:buClr>
              <a:buSzPts val="1400"/>
              <a:buFont typeface="Corbel"/>
              <a:buAutoNum type="arabicPeriod"/>
            </a:pPr>
            <a:r>
              <a:rPr lang="en-US" b="1">
                <a:solidFill>
                  <a:schemeClr val="dk1"/>
                </a:solidFill>
                <a:latin typeface="Corbel"/>
                <a:ea typeface="Corbel"/>
                <a:cs typeface="Corbel"/>
                <a:sym typeface="Corbel"/>
              </a:rPr>
              <a:t>Relies on statistical, graph-theoretical   1. Uses neural networks, especially Graph Neural                 </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 and algebraic methods                                       Networks (GNNs) and deep learning models</a:t>
            </a:r>
            <a:endParaRPr b="1">
              <a:solidFill>
                <a:schemeClr val="dk1"/>
              </a:solidFill>
              <a:latin typeface="Corbel"/>
              <a:ea typeface="Corbel"/>
              <a:cs typeface="Corbel"/>
              <a:sym typeface="Corbel"/>
            </a:endParaRPr>
          </a:p>
          <a:p>
            <a:pPr marL="457200" lvl="0" indent="-317500" algn="l" rtl="0">
              <a:spcBef>
                <a:spcPts val="0"/>
              </a:spcBef>
              <a:spcAft>
                <a:spcPts val="0"/>
              </a:spcAft>
              <a:buClr>
                <a:schemeClr val="dk1"/>
              </a:buClr>
              <a:buSzPts val="1400"/>
              <a:buFont typeface="Corbel"/>
              <a:buAutoNum type="arabicPeriod"/>
            </a:pPr>
            <a:r>
              <a:rPr lang="en-US" b="1">
                <a:solidFill>
                  <a:schemeClr val="dk1"/>
                </a:solidFill>
                <a:latin typeface="Corbel"/>
                <a:ea typeface="Corbel"/>
                <a:cs typeface="Corbel"/>
                <a:sym typeface="Corbel"/>
              </a:rPr>
              <a:t>Adjacency matrices, graph structures,   2. Embeddings: maps nodes/edges into lower-</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centrality measures                                              dimensional continuous spaces</a:t>
            </a:r>
            <a:endParaRPr b="1">
              <a:solidFill>
                <a:schemeClr val="dk1"/>
              </a:solidFill>
              <a:latin typeface="Corbel"/>
              <a:ea typeface="Corbel"/>
              <a:cs typeface="Corbel"/>
              <a:sym typeface="Corbel"/>
            </a:endParaRPr>
          </a:p>
          <a:p>
            <a:pPr marL="457200" lvl="0" indent="-317500" algn="l" rtl="0">
              <a:spcBef>
                <a:spcPts val="0"/>
              </a:spcBef>
              <a:spcAft>
                <a:spcPts val="0"/>
              </a:spcAft>
              <a:buClr>
                <a:schemeClr val="dk1"/>
              </a:buClr>
              <a:buSzPts val="1400"/>
              <a:buFont typeface="Corbel"/>
              <a:buAutoNum type="arabicPeriod"/>
            </a:pPr>
            <a:r>
              <a:rPr lang="en-US" b="1">
                <a:solidFill>
                  <a:schemeClr val="dk1"/>
                </a:solidFill>
                <a:latin typeface="Corbel"/>
                <a:ea typeface="Corbel"/>
                <a:cs typeface="Corbel"/>
                <a:sym typeface="Corbel"/>
              </a:rPr>
              <a:t>Manually designed features like                 3. Automatic feature learning using deep learning</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degree, betweenness, closeness                    models</a:t>
            </a:r>
            <a:endParaRPr b="1">
              <a:solidFill>
                <a:schemeClr val="dk1"/>
              </a:solidFill>
              <a:latin typeface="Corbel"/>
              <a:ea typeface="Corbel"/>
              <a:cs typeface="Corbel"/>
              <a:sym typeface="Corbel"/>
            </a:endParaRPr>
          </a:p>
          <a:p>
            <a:pPr marL="457200" lvl="0" indent="-317500" algn="l" rtl="0">
              <a:spcBef>
                <a:spcPts val="0"/>
              </a:spcBef>
              <a:spcAft>
                <a:spcPts val="0"/>
              </a:spcAft>
              <a:buClr>
                <a:schemeClr val="dk1"/>
              </a:buClr>
              <a:buSzPts val="1400"/>
              <a:buFont typeface="Corbel"/>
              <a:buAutoNum type="arabicPeriod"/>
            </a:pPr>
            <a:r>
              <a:rPr lang="en-US" b="1">
                <a:solidFill>
                  <a:schemeClr val="dk1"/>
                </a:solidFill>
                <a:latin typeface="Corbel"/>
                <a:ea typeface="Corbel"/>
                <a:cs typeface="Corbel"/>
                <a:sym typeface="Corbel"/>
              </a:rPr>
              <a:t>Struggles with large-scale networks,       4. Scales better with large dynamic networks</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often limited to static data                                 using parallel processing on GPUs</a:t>
            </a:r>
            <a:endParaRPr b="1">
              <a:solidFill>
                <a:schemeClr val="dk1"/>
              </a:solidFill>
              <a:latin typeface="Corbel"/>
              <a:ea typeface="Corbel"/>
              <a:cs typeface="Corbel"/>
              <a:sym typeface="Corbel"/>
            </a:endParaRPr>
          </a:p>
          <a:p>
            <a:pPr marL="457200" lvl="0" indent="-317500" algn="l" rtl="0">
              <a:spcBef>
                <a:spcPts val="0"/>
              </a:spcBef>
              <a:spcAft>
                <a:spcPts val="0"/>
              </a:spcAft>
              <a:buClr>
                <a:schemeClr val="dk1"/>
              </a:buClr>
              <a:buSzPts val="1400"/>
              <a:buFont typeface="Corbel"/>
              <a:buAutoNum type="arabicPeriod"/>
            </a:pPr>
            <a:r>
              <a:rPr lang="en-US" b="1">
                <a:solidFill>
                  <a:schemeClr val="dk1"/>
                </a:solidFill>
                <a:latin typeface="Corbel"/>
                <a:ea typeface="Corbel"/>
                <a:cs typeface="Corbel"/>
                <a:sym typeface="Corbel"/>
              </a:rPr>
              <a:t>Limited support for evolving networks    5. Handles temporal dynamics through recurrent</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  mostly static analysis                                          layers, GNNs, and attention mechanisms</a:t>
            </a:r>
            <a:endParaRPr b="1">
              <a:solidFill>
                <a:schemeClr val="dk1"/>
              </a:solidFill>
              <a:latin typeface="Corbel"/>
              <a:ea typeface="Corbel"/>
              <a:cs typeface="Corbel"/>
              <a:sym typeface="Corbel"/>
            </a:endParaRPr>
          </a:p>
          <a:p>
            <a:pPr marL="457200" lvl="0" indent="-317500" algn="l" rtl="0">
              <a:spcBef>
                <a:spcPts val="0"/>
              </a:spcBef>
              <a:spcAft>
                <a:spcPts val="0"/>
              </a:spcAft>
              <a:buClr>
                <a:schemeClr val="dk1"/>
              </a:buClr>
              <a:buSzPts val="1400"/>
              <a:buFont typeface="Corbel"/>
              <a:buAutoNum type="arabicPeriod"/>
            </a:pPr>
            <a:r>
              <a:rPr lang="en-US" b="1">
                <a:solidFill>
                  <a:schemeClr val="dk1"/>
                </a:solidFill>
                <a:latin typeface="Corbel"/>
                <a:ea typeface="Corbel"/>
                <a:cs typeface="Corbel"/>
                <a:sym typeface="Corbel"/>
              </a:rPr>
              <a:t>Primarily works on simple graphs               6. Can integrate multimodal data (text, images,</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                                                                                          etc.) with graph structures using neural</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                                                                                           architectures</a:t>
            </a:r>
            <a:endParaRPr b="1">
              <a:solidFill>
                <a:schemeClr val="dk1"/>
              </a:solidFill>
              <a:latin typeface="Corbel"/>
              <a:ea typeface="Corbel"/>
              <a:cs typeface="Corbel"/>
              <a:sym typeface="Corbel"/>
            </a:endParaRPr>
          </a:p>
          <a:p>
            <a:pPr marL="457200" lvl="0" indent="-317500" algn="l" rtl="0">
              <a:spcBef>
                <a:spcPts val="0"/>
              </a:spcBef>
              <a:spcAft>
                <a:spcPts val="0"/>
              </a:spcAft>
              <a:buClr>
                <a:schemeClr val="dk1"/>
              </a:buClr>
              <a:buSzPts val="1400"/>
              <a:buFont typeface="Corbel"/>
              <a:buAutoNum type="arabicPeriod"/>
            </a:pPr>
            <a:r>
              <a:rPr lang="en-US" b="1">
                <a:solidFill>
                  <a:schemeClr val="dk1"/>
                </a:solidFill>
                <a:latin typeface="Corbel"/>
                <a:ea typeface="Corbel"/>
                <a:cs typeface="Corbel"/>
                <a:sym typeface="Corbel"/>
              </a:rPr>
              <a:t>Used for descriptive analysis                         7. Focuses on predictive tasks (e.g., link</a:t>
            </a:r>
            <a:endParaRPr b="1">
              <a:solidFill>
                <a:schemeClr val="dk1"/>
              </a:solidFill>
              <a:latin typeface="Corbel"/>
              <a:ea typeface="Corbel"/>
              <a:cs typeface="Corbel"/>
              <a:sym typeface="Corbel"/>
            </a:endParaRPr>
          </a:p>
          <a:p>
            <a:pPr marL="457200" lvl="0" indent="0" algn="l" rtl="0">
              <a:spcBef>
                <a:spcPts val="0"/>
              </a:spcBef>
              <a:spcAft>
                <a:spcPts val="0"/>
              </a:spcAft>
              <a:buNone/>
            </a:pPr>
            <a:r>
              <a:rPr lang="en-US" b="1">
                <a:solidFill>
                  <a:schemeClr val="dk1"/>
                </a:solidFill>
                <a:latin typeface="Corbel"/>
                <a:ea typeface="Corbel"/>
                <a:cs typeface="Corbel"/>
                <a:sym typeface="Corbel"/>
              </a:rPr>
              <a:t>(e.g., identifying influential nodes)                 prediction, behavior forecasting)</a:t>
            </a:r>
            <a:endParaRPr b="1">
              <a:solidFill>
                <a:schemeClr val="dk1"/>
              </a:solidFill>
              <a:latin typeface="Corbel"/>
              <a:ea typeface="Corbel"/>
              <a:cs typeface="Corbel"/>
              <a:sym typeface="Corbel"/>
            </a:endParaRPr>
          </a:p>
        </p:txBody>
      </p:sp>
      <p:cxnSp>
        <p:nvCxnSpPr>
          <p:cNvPr id="285" name="Google Shape;285;p34"/>
          <p:cNvCxnSpPr>
            <a:cxnSpLocks/>
          </p:cNvCxnSpPr>
          <p:nvPr/>
        </p:nvCxnSpPr>
        <p:spPr>
          <a:xfrm>
            <a:off x="4737650" y="1457750"/>
            <a:ext cx="0" cy="3701104"/>
          </a:xfrm>
          <a:prstGeom prst="straightConnector1">
            <a:avLst/>
          </a:prstGeom>
          <a:noFill/>
          <a:ln w="9525" cap="flat" cmpd="sng">
            <a:solidFill>
              <a:schemeClr val="dk2"/>
            </a:solidFill>
            <a:prstDash val="solid"/>
            <a:round/>
            <a:headEnd type="none" w="med" len="med"/>
            <a:tailEnd type="none" w="med" len="med"/>
          </a:ln>
        </p:spPr>
      </p:cxnSp>
      <p:sp>
        <p:nvSpPr>
          <p:cNvPr id="286" name="Google Shape;286;p34"/>
          <p:cNvSpPr txBox="1"/>
          <p:nvPr/>
        </p:nvSpPr>
        <p:spPr>
          <a:xfrm>
            <a:off x="1258950" y="364425"/>
            <a:ext cx="7427700" cy="8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chemeClr val="dk1"/>
                </a:solidFill>
                <a:latin typeface="Corbel"/>
                <a:ea typeface="Corbel"/>
                <a:cs typeface="Corbel"/>
                <a:sym typeface="Corbel"/>
              </a:rPr>
              <a:t>COMPARRISION BETWEEN TRADITIONAL METHOD AND GRAPH NEURAL NETWORK</a:t>
            </a:r>
            <a:endParaRPr sz="2400" b="1">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onstantia"/>
              <a:buNone/>
            </a:pPr>
            <a:r>
              <a:rPr lang="en-US" sz="2800" b="1"/>
              <a:t>OUTLINE</a:t>
            </a:r>
            <a:endParaRPr sz="2800" b="1"/>
          </a:p>
        </p:txBody>
      </p:sp>
      <p:sp>
        <p:nvSpPr>
          <p:cNvPr id="166" name="Google Shape;166;p20"/>
          <p:cNvSpPr txBox="1">
            <a:spLocks noGrp="1"/>
          </p:cNvSpPr>
          <p:nvPr>
            <p:ph type="body" idx="1"/>
          </p:nvPr>
        </p:nvSpPr>
        <p:spPr>
          <a:xfrm>
            <a:off x="1828800" y="2835666"/>
            <a:ext cx="5830750" cy="2887433"/>
          </a:xfrm>
          <a:prstGeom prst="rect">
            <a:avLst/>
          </a:prstGeom>
          <a:noFill/>
          <a:ln>
            <a:noFill/>
          </a:ln>
        </p:spPr>
        <p:txBody>
          <a:bodyPr spcFirstLastPara="1" wrap="square" lIns="91425" tIns="45700" rIns="91425" bIns="45700" anchor="t" anchorCtr="0">
            <a:normAutofit/>
          </a:bodyPr>
          <a:lstStyle/>
          <a:p>
            <a:pPr marL="457200" lvl="0" indent="-429260" algn="just" rtl="0">
              <a:lnSpc>
                <a:spcPct val="100000"/>
              </a:lnSpc>
              <a:spcBef>
                <a:spcPts val="0"/>
              </a:spcBef>
              <a:spcAft>
                <a:spcPts val="0"/>
              </a:spcAft>
              <a:buSzPts val="1600"/>
              <a:buFont typeface="Times New Roman"/>
              <a:buAutoNum type="arabicPeriod"/>
            </a:pPr>
            <a:r>
              <a:rPr lang="en-US" sz="2000">
                <a:latin typeface="Times New Roman"/>
                <a:ea typeface="Times New Roman"/>
                <a:cs typeface="Times New Roman"/>
                <a:sym typeface="Times New Roman"/>
              </a:rPr>
              <a:t>Introduction </a:t>
            </a:r>
            <a:endParaRPr sz="2000">
              <a:latin typeface="Times New Roman"/>
              <a:ea typeface="Times New Roman"/>
              <a:cs typeface="Times New Roman"/>
              <a:sym typeface="Times New Roman"/>
            </a:endParaRPr>
          </a:p>
          <a:p>
            <a:pPr marL="457200" lvl="0" indent="-429260" algn="just" rtl="0">
              <a:lnSpc>
                <a:spcPct val="100000"/>
              </a:lnSpc>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marL="457200" lvl="0" indent="-429260" algn="just" rtl="0">
              <a:lnSpc>
                <a:spcPct val="100000"/>
              </a:lnSpc>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Literature Survey </a:t>
            </a:r>
            <a:endParaRPr sz="2000">
              <a:latin typeface="Times New Roman"/>
              <a:ea typeface="Times New Roman"/>
              <a:cs typeface="Times New Roman"/>
              <a:sym typeface="Times New Roman"/>
            </a:endParaRPr>
          </a:p>
          <a:p>
            <a:pPr marL="457200" lvl="0" indent="-429260" algn="just" rtl="0">
              <a:lnSpc>
                <a:spcPct val="100000"/>
              </a:lnSpc>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a:p>
            <a:pPr marL="457200" lvl="0" indent="-327660" algn="just" rtl="0">
              <a:lnSpc>
                <a:spcPct val="100000"/>
              </a:lnSpc>
              <a:spcBef>
                <a:spcPts val="480"/>
              </a:spcBef>
              <a:spcAft>
                <a:spcPts val="0"/>
              </a:spcAft>
              <a:buSzPts val="2040"/>
              <a:buNone/>
            </a:pPr>
            <a:endParaRPr/>
          </a:p>
          <a:p>
            <a:pPr marL="457200" lvl="0" indent="-327660" algn="l" rtl="0">
              <a:lnSpc>
                <a:spcPct val="100000"/>
              </a:lnSpc>
              <a:spcBef>
                <a:spcPts val="480"/>
              </a:spcBef>
              <a:spcAft>
                <a:spcPts val="0"/>
              </a:spcAft>
              <a:buSzPts val="2040"/>
              <a:buNone/>
            </a:pPr>
            <a:endParaRPr/>
          </a:p>
          <a:p>
            <a:pPr marL="0" lvl="0" indent="0" algn="l" rtl="0">
              <a:lnSpc>
                <a:spcPct val="100000"/>
              </a:lnSpc>
              <a:spcBef>
                <a:spcPts val="480"/>
              </a:spcBef>
              <a:spcAft>
                <a:spcPts val="0"/>
              </a:spcAft>
              <a:buSzPts val="2040"/>
              <a:buNone/>
            </a:pPr>
            <a:endParaRPr/>
          </a:p>
        </p:txBody>
      </p:sp>
      <p:sp>
        <p:nvSpPr>
          <p:cNvPr id="167" name="Google Shape;167;p20"/>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1000"/>
              <a:buFont typeface="Corbel"/>
              <a:buNone/>
            </a:pPr>
            <a:fld id="{00000000-1234-1234-1234-123412341234}" type="slidenum">
              <a:rPr lang="en-US"/>
              <a:t>2</a:t>
            </a:fld>
            <a:endParaRPr/>
          </a:p>
        </p:txBody>
      </p:sp>
      <p:pic>
        <p:nvPicPr>
          <p:cNvPr id="168" name="Google Shape;168;p20"/>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982133" y="457201"/>
            <a:ext cx="6087407" cy="96216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onstantia"/>
              <a:buNone/>
            </a:pPr>
            <a:r>
              <a:rPr lang="en-US" sz="2800" b="1"/>
              <a:t>References</a:t>
            </a:r>
            <a:endParaRPr sz="2800" b="1"/>
          </a:p>
        </p:txBody>
      </p:sp>
      <p:sp>
        <p:nvSpPr>
          <p:cNvPr id="296" name="Google Shape;296;p35"/>
          <p:cNvSpPr txBox="1">
            <a:spLocks noGrp="1"/>
          </p:cNvSpPr>
          <p:nvPr>
            <p:ph type="body" idx="1"/>
          </p:nvPr>
        </p:nvSpPr>
        <p:spPr>
          <a:xfrm>
            <a:off x="1200497" y="1538114"/>
            <a:ext cx="6196500" cy="4274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2900"/>
              <a:buNone/>
            </a:pPr>
            <a:r>
              <a:rPr lang="en-US" sz="1400" b="1">
                <a:latin typeface="Arial"/>
                <a:ea typeface="Arial"/>
                <a:cs typeface="Arial"/>
                <a:sym typeface="Arial"/>
              </a:rPr>
              <a:t>Hasan, M., Islam, M.M., Zarif, M.I.I., and Hashem, M.M.A.</a:t>
            </a:r>
            <a:r>
              <a:rPr lang="en-US" sz="1400">
                <a:latin typeface="Arial"/>
                <a:ea typeface="Arial"/>
                <a:cs typeface="Arial"/>
                <a:sym typeface="Arial"/>
              </a:rPr>
              <a:t>, “Graph Neural Networks for Social Recommendation,” </a:t>
            </a:r>
            <a:r>
              <a:rPr lang="en-US" sz="1400" i="1" err="1">
                <a:latin typeface="Arial"/>
                <a:ea typeface="Arial"/>
                <a:cs typeface="Arial"/>
                <a:sym typeface="Arial"/>
              </a:rPr>
              <a:t>arXiv</a:t>
            </a:r>
            <a:r>
              <a:rPr lang="en-US" sz="1400" i="1">
                <a:latin typeface="Arial"/>
                <a:ea typeface="Arial"/>
                <a:cs typeface="Arial"/>
                <a:sym typeface="Arial"/>
              </a:rPr>
              <a:t> preprint arXiv:1902.07243</a:t>
            </a:r>
            <a:r>
              <a:rPr lang="en-US" sz="1400">
                <a:latin typeface="Arial"/>
                <a:ea typeface="Arial"/>
                <a:cs typeface="Arial"/>
                <a:sym typeface="Arial"/>
              </a:rPr>
              <a:t>, Volume 1, Page no. 1-12, 2019.</a:t>
            </a:r>
            <a:endParaRPr sz="1400">
              <a:latin typeface="Arial"/>
              <a:ea typeface="Arial"/>
              <a:cs typeface="Arial"/>
              <a:sym typeface="Arial"/>
            </a:endParaRPr>
          </a:p>
          <a:p>
            <a:pPr marL="0" lvl="0" indent="0" algn="l" rtl="0">
              <a:lnSpc>
                <a:spcPct val="115000"/>
              </a:lnSpc>
              <a:spcBef>
                <a:spcPts val="0"/>
              </a:spcBef>
              <a:spcAft>
                <a:spcPts val="0"/>
              </a:spcAft>
              <a:buSzPts val="2900"/>
              <a:buNone/>
            </a:pPr>
            <a:endParaRPr sz="1400">
              <a:latin typeface="Arial"/>
              <a:ea typeface="Arial"/>
              <a:cs typeface="Arial"/>
              <a:sym typeface="Arial"/>
            </a:endParaRPr>
          </a:p>
          <a:p>
            <a:pPr marL="0" lvl="0" indent="0" algn="l" rtl="0">
              <a:lnSpc>
                <a:spcPct val="115000"/>
              </a:lnSpc>
              <a:spcBef>
                <a:spcPts val="0"/>
              </a:spcBef>
              <a:spcAft>
                <a:spcPts val="0"/>
              </a:spcAft>
              <a:buSzPts val="2900"/>
              <a:buNone/>
            </a:pPr>
            <a:r>
              <a:rPr lang="en-US" sz="1400" b="1">
                <a:latin typeface="Arial"/>
                <a:ea typeface="Arial"/>
                <a:cs typeface="Arial"/>
                <a:sym typeface="Arial"/>
              </a:rPr>
              <a:t>Wu, S., Sun, F., Zhang, W., Xie, X., and Cui, B.</a:t>
            </a:r>
            <a:r>
              <a:rPr lang="en-US" sz="1400">
                <a:latin typeface="Arial"/>
                <a:ea typeface="Arial"/>
                <a:cs typeface="Arial"/>
                <a:sym typeface="Arial"/>
              </a:rPr>
              <a:t>, “Graph Neural Networks in Recommender Systems: A Survey,” </a:t>
            </a:r>
            <a:r>
              <a:rPr lang="en-US" sz="1400" i="1">
                <a:latin typeface="Arial"/>
                <a:ea typeface="Arial"/>
                <a:cs typeface="Arial"/>
                <a:sym typeface="Arial"/>
              </a:rPr>
              <a:t>ACM Computing Surveys</a:t>
            </a:r>
            <a:r>
              <a:rPr lang="en-US" sz="1400">
                <a:latin typeface="Arial"/>
                <a:ea typeface="Arial"/>
                <a:cs typeface="Arial"/>
                <a:sym typeface="Arial"/>
              </a:rPr>
              <a:t>, Volume 37, Article 111, Pages 1-35, 2022.</a:t>
            </a:r>
            <a:endParaRPr sz="1400">
              <a:latin typeface="Arial"/>
              <a:ea typeface="Arial"/>
              <a:cs typeface="Arial"/>
              <a:sym typeface="Arial"/>
            </a:endParaRPr>
          </a:p>
          <a:p>
            <a:pPr marL="0" lvl="0" indent="0" algn="l" rtl="0">
              <a:lnSpc>
                <a:spcPct val="115000"/>
              </a:lnSpc>
              <a:spcBef>
                <a:spcPts val="0"/>
              </a:spcBef>
              <a:spcAft>
                <a:spcPts val="0"/>
              </a:spcAft>
              <a:buSzPts val="2900"/>
              <a:buNone/>
            </a:pPr>
            <a:endParaRPr sz="1400">
              <a:latin typeface="Arial"/>
              <a:ea typeface="Arial"/>
              <a:cs typeface="Arial"/>
              <a:sym typeface="Arial"/>
            </a:endParaRPr>
          </a:p>
          <a:p>
            <a:pPr marL="0" lvl="0" indent="0" algn="l" rtl="0">
              <a:lnSpc>
                <a:spcPct val="115000"/>
              </a:lnSpc>
              <a:spcBef>
                <a:spcPts val="0"/>
              </a:spcBef>
              <a:spcAft>
                <a:spcPts val="0"/>
              </a:spcAft>
              <a:buSzPts val="1100"/>
              <a:buNone/>
            </a:pPr>
            <a:r>
              <a:rPr lang="en-US" sz="1400" b="1">
                <a:latin typeface="Arial"/>
                <a:ea typeface="Arial"/>
                <a:cs typeface="Arial"/>
                <a:sym typeface="Arial"/>
              </a:rPr>
              <a:t>Fan, W., Ma, Y., Li, Q., He, Y., Zhao, E., Tang, J., and Yin, D.</a:t>
            </a:r>
            <a:r>
              <a:rPr lang="en-US" sz="1400">
                <a:latin typeface="Arial"/>
                <a:ea typeface="Arial"/>
                <a:cs typeface="Arial"/>
                <a:sym typeface="Arial"/>
              </a:rPr>
              <a:t>, “Graph Neural Networks for Social Networks,” </a:t>
            </a:r>
            <a:r>
              <a:rPr lang="en-US" sz="1400" i="1">
                <a:latin typeface="Arial"/>
                <a:ea typeface="Arial"/>
                <a:cs typeface="Arial"/>
                <a:sym typeface="Arial"/>
              </a:rPr>
              <a:t>Proceedings of the 25th ACM SIGKDD International Conference on Knowledge Discovery &amp; Data Mining (KDD)</a:t>
            </a:r>
            <a:r>
              <a:rPr lang="en-US" sz="1400">
                <a:latin typeface="Arial"/>
                <a:ea typeface="Arial"/>
                <a:cs typeface="Arial"/>
                <a:sym typeface="Arial"/>
              </a:rPr>
              <a:t>, Pages 116-124, 2019.</a:t>
            </a:r>
          </a:p>
          <a:p>
            <a:pPr marL="0" lvl="0" indent="0" algn="l" rtl="0">
              <a:lnSpc>
                <a:spcPct val="115000"/>
              </a:lnSpc>
              <a:spcBef>
                <a:spcPts val="0"/>
              </a:spcBef>
              <a:spcAft>
                <a:spcPts val="0"/>
              </a:spcAft>
              <a:buSzPts val="1100"/>
              <a:buNone/>
            </a:pP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400" b="1">
                <a:latin typeface="Arial"/>
                <a:ea typeface="Arial"/>
                <a:cs typeface="Arial"/>
                <a:sym typeface="Arial"/>
              </a:rPr>
              <a:t>Zhang, Z., Cui, P., and Zhu, W.</a:t>
            </a:r>
            <a:r>
              <a:rPr lang="en-US" sz="1400">
                <a:latin typeface="Arial"/>
                <a:ea typeface="Arial"/>
                <a:cs typeface="Arial"/>
                <a:sym typeface="Arial"/>
              </a:rPr>
              <a:t>, “Deep Learning on Graphs: A Survey,” </a:t>
            </a:r>
            <a:r>
              <a:rPr lang="en-US" sz="1400" i="1">
                <a:latin typeface="Arial"/>
                <a:ea typeface="Arial"/>
                <a:cs typeface="Arial"/>
                <a:sym typeface="Arial"/>
              </a:rPr>
              <a:t>IEEE Transactions on Knowledge and Data Engineering</a:t>
            </a:r>
            <a:r>
              <a:rPr lang="en-US" sz="1400">
                <a:latin typeface="Arial"/>
                <a:ea typeface="Arial"/>
                <a:cs typeface="Arial"/>
                <a:sym typeface="Arial"/>
              </a:rPr>
              <a:t>, Volume 34, Issue 1, Pages 249-270, 2021.</a:t>
            </a:r>
            <a:endParaRPr sz="1700">
              <a:latin typeface="Arial"/>
              <a:ea typeface="Arial"/>
              <a:cs typeface="Arial"/>
              <a:sym typeface="Arial"/>
            </a:endParaRPr>
          </a:p>
          <a:p>
            <a:pPr marL="0" lvl="0" indent="0" algn="l" rtl="0">
              <a:lnSpc>
                <a:spcPct val="115000"/>
              </a:lnSpc>
              <a:spcBef>
                <a:spcPts val="0"/>
              </a:spcBef>
              <a:spcAft>
                <a:spcPts val="0"/>
              </a:spcAft>
              <a:buSzPts val="2900"/>
              <a:buNone/>
            </a:pPr>
            <a:endParaRPr sz="1400">
              <a:latin typeface="Arial"/>
              <a:ea typeface="Arial"/>
              <a:cs typeface="Arial"/>
              <a:sym typeface="Arial"/>
            </a:endParaRPr>
          </a:p>
        </p:txBody>
      </p:sp>
      <p:sp>
        <p:nvSpPr>
          <p:cNvPr id="297" name="Google Shape;297;p35"/>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Corbel"/>
              <a:buNone/>
            </a:pPr>
            <a:fld id="{00000000-1234-1234-1234-123412341234}" type="slidenum">
              <a:rPr lang="en-US">
                <a:solidFill>
                  <a:srgbClr val="000000"/>
                </a:solidFill>
              </a:rPr>
              <a:t>20</a:t>
            </a:fld>
            <a:endParaRPr>
              <a:solidFill>
                <a:srgbClr val="000000"/>
              </a:solidFill>
            </a:endParaRPr>
          </a:p>
        </p:txBody>
      </p:sp>
      <p:pic>
        <p:nvPicPr>
          <p:cNvPr id="298" name="Google Shape;298;p35"/>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8273317" y="6116070"/>
            <a:ext cx="41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21</a:t>
            </a:fld>
            <a:endParaRPr/>
          </a:p>
        </p:txBody>
      </p:sp>
      <p:sp>
        <p:nvSpPr>
          <p:cNvPr id="305" name="Google Shape;305;p36"/>
          <p:cNvSpPr txBox="1"/>
          <p:nvPr/>
        </p:nvSpPr>
        <p:spPr>
          <a:xfrm>
            <a:off x="1042803" y="839769"/>
            <a:ext cx="7364700" cy="57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rPr>
              <a:t>Wang, X., He, X., Cao, Y., Liu, M., and Chua, T.S.</a:t>
            </a:r>
            <a:r>
              <a:rPr lang="en-US">
                <a:solidFill>
                  <a:schemeClr val="dk1"/>
                </a:solidFill>
              </a:rPr>
              <a:t>, “Neural Graph Collaborative Filtering,” </a:t>
            </a:r>
            <a:r>
              <a:rPr lang="en-US" i="1">
                <a:solidFill>
                  <a:schemeClr val="dk1"/>
                </a:solidFill>
              </a:rPr>
              <a:t>Proceedings of the 42nd International ACM SIGIR Conference on Research and Development in Information Retrieval (SIGIR)</a:t>
            </a:r>
            <a:r>
              <a:rPr lang="en-US">
                <a:solidFill>
                  <a:schemeClr val="dk1"/>
                </a:solidFill>
              </a:rPr>
              <a:t>, Pages 165-174, 2019.</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b="1" err="1">
                <a:solidFill>
                  <a:schemeClr val="dk1"/>
                </a:solidFill>
              </a:rPr>
              <a:t>Veličković</a:t>
            </a:r>
            <a:r>
              <a:rPr lang="en-US" b="1">
                <a:solidFill>
                  <a:schemeClr val="dk1"/>
                </a:solidFill>
              </a:rPr>
              <a:t>, P., </a:t>
            </a:r>
            <a:r>
              <a:rPr lang="en-US" b="1" err="1">
                <a:solidFill>
                  <a:schemeClr val="dk1"/>
                </a:solidFill>
              </a:rPr>
              <a:t>Cucurull</a:t>
            </a:r>
            <a:r>
              <a:rPr lang="en-US" b="1">
                <a:solidFill>
                  <a:schemeClr val="dk1"/>
                </a:solidFill>
              </a:rPr>
              <a:t>, G., Casanova, A., Romero, A., Lio, P., and Bengio, Y.</a:t>
            </a:r>
            <a:r>
              <a:rPr lang="en-US">
                <a:solidFill>
                  <a:schemeClr val="dk1"/>
                </a:solidFill>
              </a:rPr>
              <a:t>, “Graph Attention Networks,” </a:t>
            </a:r>
            <a:r>
              <a:rPr lang="en-US" i="1">
                <a:solidFill>
                  <a:schemeClr val="dk1"/>
                </a:solidFill>
              </a:rPr>
              <a:t>International Conference on Learning Representations (ICLR)</a:t>
            </a:r>
            <a:r>
              <a:rPr lang="en-US">
                <a:solidFill>
                  <a:schemeClr val="dk1"/>
                </a:solidFill>
              </a:rPr>
              <a:t>, Pages 1-12, 2018.</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b="1">
                <a:solidFill>
                  <a:schemeClr val="dk1"/>
                </a:solidFill>
              </a:rPr>
              <a:t>Ying, Z., You, J., Morris, C., Ren, X., Hamilton, W., and </a:t>
            </a:r>
            <a:r>
              <a:rPr lang="en-US" b="1" err="1">
                <a:solidFill>
                  <a:schemeClr val="dk1"/>
                </a:solidFill>
              </a:rPr>
              <a:t>Leskovec</a:t>
            </a:r>
            <a:r>
              <a:rPr lang="en-US" b="1">
                <a:solidFill>
                  <a:schemeClr val="dk1"/>
                </a:solidFill>
              </a:rPr>
              <a:t>, J.</a:t>
            </a:r>
            <a:r>
              <a:rPr lang="en-US">
                <a:solidFill>
                  <a:schemeClr val="dk1"/>
                </a:solidFill>
              </a:rPr>
              <a:t>, “Hierarchical Graph Representation Learning with Differentiable Pooling,” </a:t>
            </a:r>
            <a:r>
              <a:rPr lang="en-US" i="1">
                <a:solidFill>
                  <a:schemeClr val="dk1"/>
                </a:solidFill>
              </a:rPr>
              <a:t>Advances in Neural Information Processing Systems (</a:t>
            </a:r>
            <a:r>
              <a:rPr lang="en-US" i="1" err="1">
                <a:solidFill>
                  <a:schemeClr val="dk1"/>
                </a:solidFill>
              </a:rPr>
              <a:t>NeurIPS</a:t>
            </a:r>
            <a:r>
              <a:rPr lang="en-US" i="1">
                <a:solidFill>
                  <a:schemeClr val="dk1"/>
                </a:solidFill>
              </a:rPr>
              <a:t>)</a:t>
            </a:r>
            <a:r>
              <a:rPr lang="en-US">
                <a:solidFill>
                  <a:schemeClr val="dk1"/>
                </a:solidFill>
              </a:rPr>
              <a:t>, Pages 4800-4810, 2018.</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b="1" err="1">
                <a:solidFill>
                  <a:schemeClr val="dk1"/>
                </a:solidFill>
              </a:rPr>
              <a:t>Kipf</a:t>
            </a:r>
            <a:r>
              <a:rPr lang="en-US" b="1">
                <a:solidFill>
                  <a:schemeClr val="dk1"/>
                </a:solidFill>
              </a:rPr>
              <a:t>, T.N., and Welling, M.</a:t>
            </a:r>
            <a:r>
              <a:rPr lang="en-US">
                <a:solidFill>
                  <a:schemeClr val="dk1"/>
                </a:solidFill>
              </a:rPr>
              <a:t>, “Semi-Supervised Classification with Graph Convolutional Networks,” </a:t>
            </a:r>
            <a:r>
              <a:rPr lang="en-US" i="1">
                <a:solidFill>
                  <a:schemeClr val="dk1"/>
                </a:solidFill>
              </a:rPr>
              <a:t>International Conference on Learning Representations (ICLR)</a:t>
            </a:r>
            <a:r>
              <a:rPr lang="en-US">
                <a:solidFill>
                  <a:schemeClr val="dk1"/>
                </a:solidFill>
              </a:rPr>
              <a:t>, Pages 1-14, 2017.</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b="1">
                <a:solidFill>
                  <a:schemeClr val="dk1"/>
                </a:solidFill>
              </a:rPr>
              <a:t>Zhou, J., Cui, G., Zhang, Z., Yang, C., Liu, Z., Wang, L., Li, C., and Sun, M.</a:t>
            </a:r>
            <a:r>
              <a:rPr lang="en-US">
                <a:solidFill>
                  <a:schemeClr val="dk1"/>
                </a:solidFill>
              </a:rPr>
              <a:t>, “Graph Neural Networks: A Review of Methods and Applications,” </a:t>
            </a:r>
            <a:r>
              <a:rPr lang="en-US" i="1">
                <a:solidFill>
                  <a:schemeClr val="dk1"/>
                </a:solidFill>
              </a:rPr>
              <a:t>AI Open</a:t>
            </a:r>
            <a:r>
              <a:rPr lang="en-US">
                <a:solidFill>
                  <a:schemeClr val="dk1"/>
                </a:solidFill>
              </a:rPr>
              <a:t>, Volume 1, Pages 57-81, 2020.</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b="1">
                <a:solidFill>
                  <a:schemeClr val="dk1"/>
                </a:solidFill>
              </a:rPr>
              <a:t>Wu, L., Lin, H., Wang, H., Jiang, W., and Lin, Y.</a:t>
            </a:r>
            <a:r>
              <a:rPr lang="en-US">
                <a:solidFill>
                  <a:schemeClr val="dk1"/>
                </a:solidFill>
              </a:rPr>
              <a:t>, “Learning Social Influence from Graph Neural Networks: A Hypergraph Perspective,” </a:t>
            </a:r>
            <a:r>
              <a:rPr lang="en-US" i="1">
                <a:solidFill>
                  <a:schemeClr val="dk1"/>
                </a:solidFill>
              </a:rPr>
              <a:t>IEEE Transactions on Knowledge and Data Engineering</a:t>
            </a:r>
            <a:r>
              <a:rPr lang="en-US">
                <a:solidFill>
                  <a:schemeClr val="dk1"/>
                </a:solidFill>
              </a:rPr>
              <a:t>, Volume 32, Issue 10, Pages 1816-1829, 2020.</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C7016D-168C-AEA2-22D8-8C3A3B8D0E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3" name="TextBox 2">
            <a:extLst>
              <a:ext uri="{FF2B5EF4-FFF2-40B4-BE49-F238E27FC236}">
                <a16:creationId xmlns:a16="http://schemas.microsoft.com/office/drawing/2014/main" id="{74E9069B-ACEC-6388-20DB-5946CDF70CA2}"/>
              </a:ext>
            </a:extLst>
          </p:cNvPr>
          <p:cNvSpPr txBox="1"/>
          <p:nvPr/>
        </p:nvSpPr>
        <p:spPr>
          <a:xfrm>
            <a:off x="1255594" y="914401"/>
            <a:ext cx="7431206" cy="4924425"/>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Traditional Methods Features:</a:t>
            </a:r>
          </a:p>
          <a:p>
            <a:endParaRPr lang="en-IN" sz="2000"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To apply </a:t>
            </a:r>
            <a:r>
              <a:rPr lang="en-US" b="1">
                <a:latin typeface="Times New Roman" panose="02020603050405020304" pitchFamily="18" charset="0"/>
                <a:cs typeface="Times New Roman" panose="02020603050405020304" pitchFamily="18" charset="0"/>
              </a:rPr>
              <a:t>Traditional methods</a:t>
            </a:r>
            <a:r>
              <a:rPr lang="en-US">
                <a:latin typeface="Times New Roman" panose="02020603050405020304" pitchFamily="18" charset="0"/>
                <a:cs typeface="Times New Roman" panose="02020603050405020304" pitchFamily="18" charset="0"/>
              </a:rPr>
              <a:t> for </a:t>
            </a:r>
            <a:r>
              <a:rPr lang="en-US" b="1">
                <a:latin typeface="Times New Roman" panose="02020603050405020304" pitchFamily="18" charset="0"/>
                <a:cs typeface="Times New Roman" panose="02020603050405020304" pitchFamily="18" charset="0"/>
              </a:rPr>
              <a:t>Social Network Analysis (SNA)</a:t>
            </a:r>
            <a:r>
              <a:rPr lang="en-US">
                <a:latin typeface="Times New Roman" panose="02020603050405020304" pitchFamily="18" charset="0"/>
                <a:cs typeface="Times New Roman" panose="02020603050405020304" pitchFamily="18" charset="0"/>
              </a:rPr>
              <a:t> using </a:t>
            </a:r>
            <a:r>
              <a:rPr lang="en-US" b="1">
                <a:latin typeface="Times New Roman" panose="02020603050405020304" pitchFamily="18" charset="0"/>
                <a:cs typeface="Times New Roman" panose="02020603050405020304" pitchFamily="18" charset="0"/>
              </a:rPr>
              <a:t>Node2Vec embeddings</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Logistic Regression</a:t>
            </a:r>
            <a:r>
              <a:rPr lang="en-US">
                <a:latin typeface="Times New Roman" panose="02020603050405020304" pitchFamily="18" charset="0"/>
                <a:cs typeface="Times New Roman" panose="02020603050405020304" pitchFamily="18" charset="0"/>
              </a:rPr>
              <a:t>.</a:t>
            </a:r>
            <a:r>
              <a:rPr lang="en-I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 goal is to classify nodes in a graph and visualize the embeddings.</a:t>
            </a:r>
          </a:p>
          <a:p>
            <a:endParaRPr lang="en-US">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Dataset used: </a:t>
            </a:r>
            <a:r>
              <a:rPr lang="en-IN" sz="1600" b="1">
                <a:latin typeface="Times New Roman" panose="02020603050405020304" pitchFamily="18" charset="0"/>
                <a:cs typeface="Times New Roman" panose="02020603050405020304" pitchFamily="18" charset="0"/>
              </a:rPr>
              <a:t>Cora citation dataset</a:t>
            </a:r>
          </a:p>
          <a:p>
            <a:endParaRPr lang="en-IN"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Step 1</a:t>
            </a:r>
            <a:r>
              <a:rPr lang="en-US">
                <a:latin typeface="Times New Roman" panose="02020603050405020304" pitchFamily="18" charset="0"/>
                <a:cs typeface="Times New Roman" panose="02020603050405020304" pitchFamily="18" charset="0"/>
              </a:rPr>
              <a:t>: Loading Graph Data</a:t>
            </a:r>
          </a:p>
          <a:p>
            <a:r>
              <a:rPr lang="en-US">
                <a:latin typeface="Times New Roman" panose="02020603050405020304" pitchFamily="18" charset="0"/>
                <a:cs typeface="Times New Roman" panose="02020603050405020304" pitchFamily="18" charset="0"/>
              </a:rPr>
              <a:t>Function: </a:t>
            </a:r>
            <a:r>
              <a:rPr lang="en-US" err="1">
                <a:latin typeface="Times New Roman" panose="02020603050405020304" pitchFamily="18" charset="0"/>
                <a:cs typeface="Times New Roman" panose="02020603050405020304" pitchFamily="18" charset="0"/>
              </a:rPr>
              <a:t>load_graph_data</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Dataset: Uses the Planetoid dataset loader to fetch the graph.</a:t>
            </a:r>
          </a:p>
          <a:p>
            <a:r>
              <a:rPr lang="en-US" err="1">
                <a:latin typeface="Times New Roman" panose="02020603050405020304" pitchFamily="18" charset="0"/>
                <a:cs typeface="Times New Roman" panose="02020603050405020304" pitchFamily="18" charset="0"/>
              </a:rPr>
              <a:t>NetworkX</a:t>
            </a:r>
            <a:r>
              <a:rPr lang="en-US">
                <a:latin typeface="Times New Roman" panose="02020603050405020304" pitchFamily="18" charset="0"/>
                <a:cs typeface="Times New Roman" panose="02020603050405020304" pitchFamily="18" charset="0"/>
              </a:rPr>
              <a:t> Conversion: Converts the graph to a </a:t>
            </a:r>
            <a:r>
              <a:rPr lang="en-US" err="1">
                <a:latin typeface="Times New Roman" panose="02020603050405020304" pitchFamily="18" charset="0"/>
                <a:cs typeface="Times New Roman" panose="02020603050405020304" pitchFamily="18" charset="0"/>
              </a:rPr>
              <a:t>NetworkX</a:t>
            </a:r>
            <a:r>
              <a:rPr lang="en-US">
                <a:latin typeface="Times New Roman" panose="02020603050405020304" pitchFamily="18" charset="0"/>
                <a:cs typeface="Times New Roman" panose="02020603050405020304" pitchFamily="18" charset="0"/>
              </a:rPr>
              <a:t> format for easier processing.</a:t>
            </a: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Step 2</a:t>
            </a:r>
            <a:r>
              <a:rPr lang="en-US">
                <a:latin typeface="Times New Roman" panose="02020603050405020304" pitchFamily="18" charset="0"/>
                <a:cs typeface="Times New Roman" panose="02020603050405020304" pitchFamily="18" charset="0"/>
              </a:rPr>
              <a:t>: Generating Node2Vec Embeddings</a:t>
            </a:r>
          </a:p>
          <a:p>
            <a:r>
              <a:rPr lang="en-US">
                <a:latin typeface="Times New Roman" panose="02020603050405020304" pitchFamily="18" charset="0"/>
                <a:cs typeface="Times New Roman" panose="02020603050405020304" pitchFamily="18" charset="0"/>
              </a:rPr>
              <a:t>Function: generate_node2vec_embeddings()</a:t>
            </a:r>
          </a:p>
          <a:p>
            <a:r>
              <a:rPr lang="en-US" b="1">
                <a:latin typeface="Times New Roman" panose="02020603050405020304" pitchFamily="18" charset="0"/>
                <a:cs typeface="Times New Roman" panose="02020603050405020304" pitchFamily="18" charset="0"/>
              </a:rPr>
              <a:t>a) </a:t>
            </a:r>
            <a:r>
              <a:rPr lang="en-US">
                <a:latin typeface="Times New Roman" panose="02020603050405020304" pitchFamily="18" charset="0"/>
                <a:cs typeface="Times New Roman" panose="02020603050405020304" pitchFamily="18" charset="0"/>
              </a:rPr>
              <a:t>Node2Vec:</a:t>
            </a:r>
          </a:p>
          <a:p>
            <a:r>
              <a:rPr lang="en-US">
                <a:latin typeface="Times New Roman" panose="02020603050405020304" pitchFamily="18" charset="0"/>
                <a:cs typeface="Times New Roman" panose="02020603050405020304" pitchFamily="18" charset="0"/>
              </a:rPr>
              <a:t>A technique to learn low-dimensional vector embeddings for nodes.</a:t>
            </a:r>
          </a:p>
          <a:p>
            <a:r>
              <a:rPr lang="en-US">
                <a:latin typeface="Times New Roman" panose="02020603050405020304" pitchFamily="18" charset="0"/>
                <a:cs typeface="Times New Roman" panose="02020603050405020304" pitchFamily="18" charset="0"/>
              </a:rPr>
              <a:t>It captures both local neighborhood and global structural relationships of the nodes in the graph.</a:t>
            </a:r>
          </a:p>
          <a:p>
            <a:r>
              <a:rPr lang="en-US" b="1">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 Hyperparameters:</a:t>
            </a:r>
          </a:p>
          <a:p>
            <a:r>
              <a:rPr lang="en-US">
                <a:latin typeface="Times New Roman" panose="02020603050405020304" pitchFamily="18" charset="0"/>
                <a:cs typeface="Times New Roman" panose="02020603050405020304" pitchFamily="18" charset="0"/>
              </a:rPr>
              <a:t>dimensions=64: Size of the embedding vectors.</a:t>
            </a:r>
          </a:p>
          <a:p>
            <a:r>
              <a:rPr lang="en-US" err="1">
                <a:latin typeface="Times New Roman" panose="02020603050405020304" pitchFamily="18" charset="0"/>
                <a:cs typeface="Times New Roman" panose="02020603050405020304" pitchFamily="18" charset="0"/>
              </a:rPr>
              <a:t>walk_length</a:t>
            </a:r>
            <a:r>
              <a:rPr lang="en-US">
                <a:latin typeface="Times New Roman" panose="02020603050405020304" pitchFamily="18" charset="0"/>
                <a:cs typeface="Times New Roman" panose="02020603050405020304" pitchFamily="18" charset="0"/>
              </a:rPr>
              <a:t>=10: Length of random walks.</a:t>
            </a:r>
          </a:p>
          <a:p>
            <a:r>
              <a:rPr lang="en-US" err="1">
                <a:latin typeface="Times New Roman" panose="02020603050405020304" pitchFamily="18" charset="0"/>
                <a:cs typeface="Times New Roman" panose="02020603050405020304" pitchFamily="18" charset="0"/>
              </a:rPr>
              <a:t>num_walks</a:t>
            </a:r>
            <a:r>
              <a:rPr lang="en-US">
                <a:latin typeface="Times New Roman" panose="02020603050405020304" pitchFamily="18" charset="0"/>
                <a:cs typeface="Times New Roman" panose="02020603050405020304" pitchFamily="18" charset="0"/>
              </a:rPr>
              <a:t>=100: Number of random walks per node.</a:t>
            </a:r>
          </a:p>
        </p:txBody>
      </p:sp>
    </p:spTree>
    <p:extLst>
      <p:ext uri="{BB962C8B-B14F-4D97-AF65-F5344CB8AC3E}">
        <p14:creationId xmlns:p14="http://schemas.microsoft.com/office/powerpoint/2010/main" val="342584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158ABE-E88A-F8D9-3031-A42ABE27DC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3" name="TextBox 2">
            <a:extLst>
              <a:ext uri="{FF2B5EF4-FFF2-40B4-BE49-F238E27FC236}">
                <a16:creationId xmlns:a16="http://schemas.microsoft.com/office/drawing/2014/main" id="{478EABE2-98D2-7C57-4C76-CCA04B6709D7}"/>
              </a:ext>
            </a:extLst>
          </p:cNvPr>
          <p:cNvSpPr txBox="1"/>
          <p:nvPr/>
        </p:nvSpPr>
        <p:spPr>
          <a:xfrm>
            <a:off x="1542197" y="1379917"/>
            <a:ext cx="7547212" cy="3539430"/>
          </a:xfrm>
          <a:prstGeom prst="rect">
            <a:avLst/>
          </a:prstGeom>
          <a:noFill/>
        </p:spPr>
        <p:txBody>
          <a:bodyPr wrap="square" rtlCol="0">
            <a:spAutoFit/>
          </a:bodyPr>
          <a:lstStyle/>
          <a:p>
            <a:r>
              <a:rPr lang="en-US" b="1"/>
              <a:t>Step 3</a:t>
            </a:r>
            <a:r>
              <a:rPr lang="en-US"/>
              <a:t>: Training Logistic Regression</a:t>
            </a:r>
          </a:p>
          <a:p>
            <a:r>
              <a:rPr lang="en-US"/>
              <a:t>Function: </a:t>
            </a:r>
            <a:r>
              <a:rPr lang="en-US" err="1"/>
              <a:t>train_logistic_regression</a:t>
            </a:r>
            <a:r>
              <a:rPr lang="en-US"/>
              <a:t>()</a:t>
            </a:r>
          </a:p>
          <a:p>
            <a:r>
              <a:rPr lang="en-US"/>
              <a:t>Uses the node embeddings as features and node labels as the target.</a:t>
            </a:r>
          </a:p>
          <a:p>
            <a:r>
              <a:rPr lang="en-US"/>
              <a:t>Train-Test Split: Splits the data into 80% training and 20% testing.</a:t>
            </a:r>
          </a:p>
          <a:p>
            <a:r>
              <a:rPr lang="en-US"/>
              <a:t>Model: Logistic Regression is used to classify the nodes.</a:t>
            </a:r>
          </a:p>
          <a:p>
            <a:r>
              <a:rPr lang="en-US"/>
              <a:t>Accuracy: Evaluates the classification performance using accuracy.</a:t>
            </a:r>
          </a:p>
          <a:p>
            <a:endParaRPr lang="en-US"/>
          </a:p>
          <a:p>
            <a:r>
              <a:rPr lang="en-IN" b="1"/>
              <a:t>Step 4</a:t>
            </a:r>
            <a:r>
              <a:rPr lang="en-IN"/>
              <a:t>: Visualizing Node Embeddings</a:t>
            </a:r>
          </a:p>
          <a:p>
            <a:r>
              <a:rPr lang="en-IN"/>
              <a:t>Function: </a:t>
            </a:r>
            <a:r>
              <a:rPr lang="en-IN" err="1"/>
              <a:t>plot_embeddings</a:t>
            </a:r>
            <a:r>
              <a:rPr lang="en-IN"/>
              <a:t>()</a:t>
            </a:r>
          </a:p>
          <a:p>
            <a:endParaRPr lang="en-IN"/>
          </a:p>
          <a:p>
            <a:r>
              <a:rPr lang="en-IN"/>
              <a:t>Uses t-SNE (t-Distributed Stochastic </a:t>
            </a:r>
            <a:r>
              <a:rPr lang="en-IN" err="1"/>
              <a:t>Neighbor</a:t>
            </a:r>
            <a:r>
              <a:rPr lang="en-IN"/>
              <a:t> Embedding) for dimensionality reduction.</a:t>
            </a:r>
          </a:p>
          <a:p>
            <a:r>
              <a:rPr lang="en-IN"/>
              <a:t>Visualization:</a:t>
            </a:r>
          </a:p>
          <a:p>
            <a:r>
              <a:rPr lang="en-IN"/>
              <a:t>Projects high-dimensional embeddings to 2D space for better understanding.</a:t>
            </a:r>
          </a:p>
          <a:p>
            <a:r>
              <a:rPr lang="en-IN"/>
              <a:t>Displays two plots:</a:t>
            </a:r>
          </a:p>
          <a:p>
            <a:r>
              <a:rPr lang="en-IN"/>
              <a:t>Embeddings with true labels.</a:t>
            </a:r>
          </a:p>
          <a:p>
            <a:r>
              <a:rPr lang="en-IN"/>
              <a:t>Embeddings with predicted labels.</a:t>
            </a:r>
          </a:p>
        </p:txBody>
      </p:sp>
    </p:spTree>
    <p:extLst>
      <p:ext uri="{BB962C8B-B14F-4D97-AF65-F5344CB8AC3E}">
        <p14:creationId xmlns:p14="http://schemas.microsoft.com/office/powerpoint/2010/main" val="3401491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BE9F56-F63B-1944-D287-0D436F03A6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5" name="Picture 4">
            <a:extLst>
              <a:ext uri="{FF2B5EF4-FFF2-40B4-BE49-F238E27FC236}">
                <a16:creationId xmlns:a16="http://schemas.microsoft.com/office/drawing/2014/main" id="{7990F3F8-7ABB-9895-83FA-9AE12AC3D8A4}"/>
              </a:ext>
            </a:extLst>
          </p:cNvPr>
          <p:cNvPicPr>
            <a:picLocks noChangeAspect="1"/>
          </p:cNvPicPr>
          <p:nvPr/>
        </p:nvPicPr>
        <p:blipFill>
          <a:blip r:embed="rId2"/>
          <a:stretch>
            <a:fillRect/>
          </a:stretch>
        </p:blipFill>
        <p:spPr>
          <a:xfrm>
            <a:off x="245660" y="866180"/>
            <a:ext cx="8741391" cy="5125640"/>
          </a:xfrm>
          <a:prstGeom prst="rect">
            <a:avLst/>
          </a:prstGeom>
        </p:spPr>
      </p:pic>
    </p:spTree>
    <p:extLst>
      <p:ext uri="{BB962C8B-B14F-4D97-AF65-F5344CB8AC3E}">
        <p14:creationId xmlns:p14="http://schemas.microsoft.com/office/powerpoint/2010/main" val="164943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BDDDA8-C6C4-4879-096D-2BC5869CBF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3" name="TextBox 2">
            <a:extLst>
              <a:ext uri="{FF2B5EF4-FFF2-40B4-BE49-F238E27FC236}">
                <a16:creationId xmlns:a16="http://schemas.microsoft.com/office/drawing/2014/main" id="{CB1B8517-DD0C-230E-7BDD-0B4BE9B5287F}"/>
              </a:ext>
            </a:extLst>
          </p:cNvPr>
          <p:cNvSpPr txBox="1"/>
          <p:nvPr/>
        </p:nvSpPr>
        <p:spPr>
          <a:xfrm>
            <a:off x="1084997" y="484497"/>
            <a:ext cx="7670042" cy="5416868"/>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Graph </a:t>
            </a:r>
            <a:r>
              <a:rPr lang="en-US" sz="2400" b="1">
                <a:latin typeface="Times New Roman"/>
                <a:ea typeface="Times New Roman"/>
                <a:cs typeface="Times New Roman"/>
                <a:sym typeface="Times New Roman"/>
              </a:rPr>
              <a:t>Neural</a:t>
            </a:r>
            <a:r>
              <a:rPr lang="en-IN" sz="2400" b="1">
                <a:latin typeface="Times New Roman" panose="02020603050405020304" pitchFamily="18" charset="0"/>
                <a:cs typeface="Times New Roman" panose="02020603050405020304" pitchFamily="18" charset="0"/>
              </a:rPr>
              <a:t> Network For Social Network Analysis (Node Classification and Embedding)</a:t>
            </a:r>
          </a:p>
          <a:p>
            <a:endParaRPr lang="en-IN" sz="2400">
              <a:latin typeface="Algerian" panose="04020705040A02060702" pitchFamily="82" charset="0"/>
            </a:endParaRPr>
          </a:p>
          <a:p>
            <a:r>
              <a:rPr lang="en-US" b="1"/>
              <a:t>Objective</a:t>
            </a:r>
            <a:r>
              <a:rPr lang="en-US"/>
              <a:t>: Use GCNs for </a:t>
            </a:r>
            <a:r>
              <a:rPr lang="en-US" b="1"/>
              <a:t>node classification</a:t>
            </a:r>
            <a:r>
              <a:rPr lang="en-US"/>
              <a:t> in a graph, which is a typical task in Social Network Analysis (SNA).</a:t>
            </a:r>
          </a:p>
          <a:p>
            <a:endParaRPr lang="en-IN">
              <a:latin typeface="+mn-lt"/>
            </a:endParaRPr>
          </a:p>
          <a:p>
            <a:r>
              <a:rPr lang="en-US" sz="1600" b="1"/>
              <a:t>Dataset</a:t>
            </a:r>
            <a:r>
              <a:rPr lang="en-US" sz="1600"/>
              <a:t>: </a:t>
            </a:r>
            <a:r>
              <a:rPr lang="en-US" sz="1600" b="1" err="1"/>
              <a:t>CiteSeer</a:t>
            </a:r>
            <a:r>
              <a:rPr lang="en-US" sz="1600" b="1"/>
              <a:t> dataset</a:t>
            </a:r>
          </a:p>
          <a:p>
            <a:endParaRPr lang="en-US" sz="1600" b="1">
              <a:latin typeface="+mn-lt"/>
            </a:endParaRPr>
          </a:p>
          <a:p>
            <a:pPr algn="l"/>
            <a:r>
              <a:rPr lang="en-IN" sz="1600" b="1">
                <a:solidFill>
                  <a:srgbClr val="222222"/>
                </a:solidFill>
                <a:latin typeface="Arial" panose="020B0604020202020204" pitchFamily="34" charset="0"/>
              </a:rPr>
              <a:t>1</a:t>
            </a:r>
            <a:r>
              <a:rPr lang="en-IN" sz="1600" b="1" i="0">
                <a:solidFill>
                  <a:srgbClr val="222222"/>
                </a:solidFill>
                <a:effectLst/>
                <a:latin typeface="Arial" panose="020B0604020202020204" pitchFamily="34" charset="0"/>
              </a:rPr>
              <a:t>. GCN Architecture:</a:t>
            </a:r>
          </a:p>
          <a:p>
            <a:pPr algn="l">
              <a:buFont typeface="Arial" panose="020B0604020202020204" pitchFamily="34" charset="0"/>
              <a:buChar char="•"/>
            </a:pPr>
            <a:r>
              <a:rPr lang="en-IN" b="0" i="0">
                <a:solidFill>
                  <a:srgbClr val="222222"/>
                </a:solidFill>
                <a:effectLst/>
                <a:latin typeface="Arial" panose="020B0604020202020204" pitchFamily="34" charset="0"/>
              </a:rPr>
              <a:t>The model consists of two GCN layers:</a:t>
            </a:r>
          </a:p>
          <a:p>
            <a:pPr marL="742950" lvl="1" indent="-285750" algn="l">
              <a:buFont typeface="Arial" panose="020B0604020202020204" pitchFamily="34" charset="0"/>
              <a:buChar char="•"/>
            </a:pPr>
            <a:r>
              <a:rPr lang="en-IN" b="1" i="0">
                <a:solidFill>
                  <a:srgbClr val="222222"/>
                </a:solidFill>
                <a:effectLst/>
                <a:latin typeface="Arial" panose="020B0604020202020204" pitchFamily="34" charset="0"/>
              </a:rPr>
              <a:t>Input Layer</a:t>
            </a:r>
            <a:r>
              <a:rPr lang="en-IN" b="0" i="0">
                <a:solidFill>
                  <a:srgbClr val="222222"/>
                </a:solidFill>
                <a:effectLst/>
                <a:latin typeface="Arial" panose="020B0604020202020204" pitchFamily="34" charset="0"/>
              </a:rPr>
              <a:t>: Takes node features.</a:t>
            </a:r>
          </a:p>
          <a:p>
            <a:pPr marL="742950" lvl="1" indent="-285750" algn="l">
              <a:buFont typeface="Arial" panose="020B0604020202020204" pitchFamily="34" charset="0"/>
              <a:buChar char="•"/>
            </a:pPr>
            <a:r>
              <a:rPr lang="en-IN" b="1" i="0">
                <a:solidFill>
                  <a:srgbClr val="222222"/>
                </a:solidFill>
                <a:effectLst/>
                <a:latin typeface="Arial" panose="020B0604020202020204" pitchFamily="34" charset="0"/>
              </a:rPr>
              <a:t>Hidden Layer</a:t>
            </a:r>
            <a:r>
              <a:rPr lang="en-IN" b="0" i="0">
                <a:solidFill>
                  <a:srgbClr val="222222"/>
                </a:solidFill>
                <a:effectLst/>
                <a:latin typeface="Arial" panose="020B0604020202020204" pitchFamily="34" charset="0"/>
              </a:rPr>
              <a:t>: 16-dimensional, applies </a:t>
            </a:r>
            <a:r>
              <a:rPr lang="en-IN" b="0" i="0" err="1">
                <a:solidFill>
                  <a:srgbClr val="222222"/>
                </a:solidFill>
                <a:effectLst/>
                <a:latin typeface="Arial" panose="020B0604020202020204" pitchFamily="34" charset="0"/>
              </a:rPr>
              <a:t>ReLU</a:t>
            </a:r>
            <a:r>
              <a:rPr lang="en-IN" b="0" i="0">
                <a:solidFill>
                  <a:srgbClr val="222222"/>
                </a:solidFill>
                <a:effectLst/>
                <a:latin typeface="Arial" panose="020B0604020202020204" pitchFamily="34" charset="0"/>
              </a:rPr>
              <a:t> activation.</a:t>
            </a:r>
          </a:p>
          <a:p>
            <a:pPr marL="742950" lvl="1" indent="-285750" algn="l">
              <a:buFont typeface="Arial" panose="020B0604020202020204" pitchFamily="34" charset="0"/>
              <a:buChar char="•"/>
            </a:pPr>
            <a:r>
              <a:rPr lang="en-IN" b="1" i="0">
                <a:solidFill>
                  <a:srgbClr val="222222"/>
                </a:solidFill>
                <a:effectLst/>
                <a:latin typeface="Arial" panose="020B0604020202020204" pitchFamily="34" charset="0"/>
              </a:rPr>
              <a:t>Output Layer</a:t>
            </a:r>
            <a:r>
              <a:rPr lang="en-IN" b="0" i="0">
                <a:solidFill>
                  <a:srgbClr val="222222"/>
                </a:solidFill>
                <a:effectLst/>
                <a:latin typeface="Arial" panose="020B0604020202020204" pitchFamily="34" charset="0"/>
              </a:rPr>
              <a:t>: Produces log probabilities for classification.</a:t>
            </a:r>
          </a:p>
          <a:p>
            <a:pPr algn="l"/>
            <a:r>
              <a:rPr lang="en-IN" b="1" i="0">
                <a:solidFill>
                  <a:srgbClr val="222222"/>
                </a:solidFill>
                <a:effectLst/>
                <a:latin typeface="Arial" panose="020B0604020202020204" pitchFamily="34" charset="0"/>
              </a:rPr>
              <a:t>Forward Propagation:</a:t>
            </a:r>
          </a:p>
          <a:p>
            <a:pPr algn="l">
              <a:buFont typeface="Arial" panose="020B0604020202020204" pitchFamily="34" charset="0"/>
              <a:buChar char="•"/>
            </a:pPr>
            <a:r>
              <a:rPr lang="en-IN" b="1" i="0">
                <a:solidFill>
                  <a:srgbClr val="222222"/>
                </a:solidFill>
                <a:effectLst/>
                <a:latin typeface="Arial" panose="020B0604020202020204" pitchFamily="34" charset="0"/>
              </a:rPr>
              <a:t>Graph Convolution Layers</a:t>
            </a:r>
            <a:r>
              <a:rPr lang="en-IN" b="0" i="0">
                <a:solidFill>
                  <a:srgbClr val="222222"/>
                </a:solidFill>
                <a:effectLst/>
                <a:latin typeface="Arial" panose="020B0604020202020204" pitchFamily="34" charset="0"/>
              </a:rPr>
              <a:t>:</a:t>
            </a:r>
          </a:p>
          <a:p>
            <a:pPr algn="l">
              <a:buFont typeface="Arial" panose="020B0604020202020204" pitchFamily="34" charset="0"/>
              <a:buChar char="•"/>
            </a:pPr>
            <a:r>
              <a:rPr lang="en-IN" b="0" i="0">
                <a:solidFill>
                  <a:srgbClr val="222222"/>
                </a:solidFill>
                <a:effectLst/>
                <a:latin typeface="Arial" panose="020B0604020202020204" pitchFamily="34" charset="0"/>
              </a:rPr>
              <a:t>H(l+1)=</a:t>
            </a:r>
            <a:r>
              <a:rPr lang="en-IN" b="0" i="0" err="1">
                <a:solidFill>
                  <a:srgbClr val="222222"/>
                </a:solidFill>
                <a:effectLst/>
                <a:latin typeface="Arial" panose="020B0604020202020204" pitchFamily="34" charset="0"/>
              </a:rPr>
              <a:t>ReLU</a:t>
            </a:r>
            <a:r>
              <a:rPr lang="en-IN" b="0" i="0">
                <a:solidFill>
                  <a:srgbClr val="222222"/>
                </a:solidFill>
                <a:effectLst/>
                <a:latin typeface="Arial" panose="020B0604020202020204" pitchFamily="34" charset="0"/>
              </a:rPr>
              <a:t>(</a:t>
            </a:r>
            <a:r>
              <a:rPr lang="en-IN" b="0" i="0" err="1">
                <a:solidFill>
                  <a:srgbClr val="222222"/>
                </a:solidFill>
                <a:effectLst/>
                <a:latin typeface="Arial" panose="020B0604020202020204" pitchFamily="34" charset="0"/>
              </a:rPr>
              <a:t>GCNConv</a:t>
            </a:r>
            <a:r>
              <a:rPr lang="en-IN" b="0" i="0">
                <a:solidFill>
                  <a:srgbClr val="222222"/>
                </a:solidFill>
                <a:effectLst/>
                <a:latin typeface="Arial" panose="020B0604020202020204" pitchFamily="34" charset="0"/>
              </a:rPr>
              <a:t>(H(l),A))</a:t>
            </a:r>
          </a:p>
          <a:p>
            <a:pPr marL="742950" lvl="1" indent="-285750" algn="l">
              <a:buFont typeface="Arial" panose="020B0604020202020204" pitchFamily="34" charset="0"/>
              <a:buChar char="•"/>
            </a:pPr>
            <a:r>
              <a:rPr lang="en-IN" b="0" i="0">
                <a:solidFill>
                  <a:srgbClr val="222222"/>
                </a:solidFill>
                <a:effectLst/>
                <a:latin typeface="Arial" panose="020B0604020202020204" pitchFamily="34" charset="0"/>
              </a:rPr>
              <a:t>First GCN layer extracts features.</a:t>
            </a:r>
          </a:p>
          <a:p>
            <a:pPr marL="742950" lvl="1" indent="-285750" algn="l">
              <a:buFont typeface="Arial" panose="020B0604020202020204" pitchFamily="34" charset="0"/>
              <a:buChar char="•"/>
            </a:pPr>
            <a:r>
              <a:rPr lang="en-IN" b="0" i="0">
                <a:solidFill>
                  <a:srgbClr val="222222"/>
                </a:solidFill>
                <a:effectLst/>
                <a:latin typeface="Arial" panose="020B0604020202020204" pitchFamily="34" charset="0"/>
              </a:rPr>
              <a:t>Second GCN layer outputs class probabilities.</a:t>
            </a:r>
          </a:p>
          <a:p>
            <a:pPr algn="l">
              <a:buFont typeface="Arial" panose="020B0604020202020204" pitchFamily="34" charset="0"/>
              <a:buChar char="•"/>
            </a:pPr>
            <a:r>
              <a:rPr lang="en-IN" b="1" i="0">
                <a:solidFill>
                  <a:srgbClr val="222222"/>
                </a:solidFill>
                <a:effectLst/>
                <a:latin typeface="Arial" panose="020B0604020202020204" pitchFamily="34" charset="0"/>
              </a:rPr>
              <a:t>Output</a:t>
            </a:r>
            <a:r>
              <a:rPr lang="en-IN" b="0" i="0">
                <a:solidFill>
                  <a:srgbClr val="222222"/>
                </a:solidFill>
                <a:effectLst/>
                <a:latin typeface="Arial" panose="020B0604020202020204" pitchFamily="34" charset="0"/>
              </a:rPr>
              <a:t>:</a:t>
            </a:r>
          </a:p>
          <a:p>
            <a:pPr algn="l">
              <a:buFont typeface="Arial" panose="020B0604020202020204" pitchFamily="34" charset="0"/>
              <a:buChar char="•"/>
            </a:pPr>
            <a:r>
              <a:rPr lang="en-IN" b="0" i="0" err="1">
                <a:solidFill>
                  <a:srgbClr val="222222"/>
                </a:solidFill>
                <a:effectLst/>
                <a:latin typeface="Arial" panose="020B0604020202020204" pitchFamily="34" charset="0"/>
              </a:rPr>
              <a:t>F.log_softmax</a:t>
            </a:r>
            <a:r>
              <a:rPr lang="en-IN" b="0" i="0">
                <a:solidFill>
                  <a:srgbClr val="222222"/>
                </a:solidFill>
                <a:effectLst/>
                <a:latin typeface="Arial" panose="020B0604020202020204" pitchFamily="34" charset="0"/>
              </a:rPr>
              <a:t>(</a:t>
            </a:r>
            <a:r>
              <a:rPr lang="en-IN" b="0" i="0" err="1">
                <a:solidFill>
                  <a:srgbClr val="222222"/>
                </a:solidFill>
                <a:effectLst/>
                <a:latin typeface="Arial" panose="020B0604020202020204" pitchFamily="34" charset="0"/>
              </a:rPr>
              <a:t>x,dim</a:t>
            </a:r>
            <a:r>
              <a:rPr lang="en-IN" b="0" i="0">
                <a:solidFill>
                  <a:srgbClr val="222222"/>
                </a:solidFill>
                <a:effectLst/>
                <a:latin typeface="Arial" panose="020B0604020202020204" pitchFamily="34" charset="0"/>
              </a:rPr>
              <a:t>=1)</a:t>
            </a:r>
          </a:p>
          <a:p>
            <a:pPr marL="742950" lvl="1" indent="-285750" algn="l">
              <a:buFont typeface="Arial" panose="020B0604020202020204" pitchFamily="34" charset="0"/>
              <a:buChar char="•"/>
            </a:pPr>
            <a:r>
              <a:rPr lang="en-IN" b="0" i="0">
                <a:solidFill>
                  <a:srgbClr val="222222"/>
                </a:solidFill>
                <a:effectLst/>
                <a:latin typeface="Arial" panose="020B0604020202020204" pitchFamily="34" charset="0"/>
              </a:rPr>
              <a:t>Outputs log-probabilities for classification.</a:t>
            </a:r>
          </a:p>
          <a:p>
            <a:endParaRPr lang="en-IN" sz="1600">
              <a:latin typeface="+mn-lt"/>
            </a:endParaRPr>
          </a:p>
        </p:txBody>
      </p:sp>
    </p:spTree>
    <p:extLst>
      <p:ext uri="{BB962C8B-B14F-4D97-AF65-F5344CB8AC3E}">
        <p14:creationId xmlns:p14="http://schemas.microsoft.com/office/powerpoint/2010/main" val="9095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9C1046-B027-A88C-701A-0CCB0CBF4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11" name="TextBox 10">
            <a:extLst>
              <a:ext uri="{FF2B5EF4-FFF2-40B4-BE49-F238E27FC236}">
                <a16:creationId xmlns:a16="http://schemas.microsoft.com/office/drawing/2014/main" id="{93F457A4-1885-93F4-F684-A132DEAC25F5}"/>
              </a:ext>
            </a:extLst>
          </p:cNvPr>
          <p:cNvSpPr txBox="1"/>
          <p:nvPr/>
        </p:nvSpPr>
        <p:spPr>
          <a:xfrm>
            <a:off x="1078174" y="600502"/>
            <a:ext cx="7710984" cy="2616101"/>
          </a:xfrm>
          <a:prstGeom prst="rect">
            <a:avLst/>
          </a:prstGeom>
          <a:noFill/>
        </p:spPr>
        <p:txBody>
          <a:bodyPr wrap="square" rtlCol="0">
            <a:spAutoFit/>
          </a:bodyPr>
          <a:lstStyle/>
          <a:p>
            <a:pPr rtl="0">
              <a:spcBef>
                <a:spcPts val="1400"/>
              </a:spcBef>
              <a:spcAft>
                <a:spcPts val="400"/>
              </a:spcAft>
            </a:pPr>
            <a:r>
              <a:rPr lang="en-US" sz="1800" b="1">
                <a:solidFill>
                  <a:srgbClr val="222222"/>
                </a:solidFill>
                <a:latin typeface="Times New Roman" panose="02020603050405020304" pitchFamily="18" charset="0"/>
                <a:cs typeface="Times New Roman" panose="02020603050405020304" pitchFamily="18" charset="0"/>
              </a:rPr>
              <a:t>2</a:t>
            </a:r>
            <a:r>
              <a:rPr lang="en-US" sz="1800" b="1" i="0" u="none" strike="noStrike">
                <a:solidFill>
                  <a:srgbClr val="222222"/>
                </a:solidFill>
                <a:effectLst/>
                <a:latin typeface="Times New Roman" panose="02020603050405020304" pitchFamily="18" charset="0"/>
                <a:cs typeface="Times New Roman" panose="02020603050405020304" pitchFamily="18" charset="0"/>
              </a:rPr>
              <a:t>. Training and Evaluation</a:t>
            </a:r>
            <a:endParaRPr lang="en-US" sz="1800" b="1">
              <a:effectLst/>
              <a:latin typeface="Times New Roman" panose="02020603050405020304" pitchFamily="18" charset="0"/>
              <a:cs typeface="Times New Roman" panose="02020603050405020304" pitchFamily="18" charset="0"/>
            </a:endParaRPr>
          </a:p>
          <a:p>
            <a:pPr rtl="0" fontAlgn="base">
              <a:spcBef>
                <a:spcPts val="1400"/>
              </a:spcBef>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Loss Function: Negative Log-Likelihood Loss (</a:t>
            </a:r>
            <a:r>
              <a:rPr lang="en-US" sz="1300" i="0" u="none" strike="noStrike" err="1">
                <a:solidFill>
                  <a:srgbClr val="222222"/>
                </a:solidFill>
                <a:effectLst/>
                <a:latin typeface="Times New Roman" panose="02020603050405020304" pitchFamily="18" charset="0"/>
                <a:cs typeface="Times New Roman" panose="02020603050405020304" pitchFamily="18" charset="0"/>
              </a:rPr>
              <a:t>F.nll_loss</a:t>
            </a:r>
            <a:r>
              <a:rPr lang="en-US" sz="1300" i="0" u="none" strike="noStrike">
                <a:solidFill>
                  <a:srgbClr val="222222"/>
                </a:solidFill>
                <a:effectLst/>
                <a:latin typeface="Times New Roman" panose="02020603050405020304" pitchFamily="18" charset="0"/>
                <a:cs typeface="Times New Roman" panose="02020603050405020304" pitchFamily="18" charset="0"/>
              </a:rPr>
              <a:t>) applied to the labeled nodes in the training set.</a:t>
            </a:r>
          </a:p>
          <a:p>
            <a:pPr rtl="0" fontAlgn="base">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Optimizer: Adam optimizer with:</a:t>
            </a:r>
          </a:p>
          <a:p>
            <a:pPr marL="742950" lvl="1" indent="-285750" rtl="0" fontAlgn="base">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Learning rate = 0.01</a:t>
            </a:r>
          </a:p>
          <a:p>
            <a:pPr marL="742950" lvl="1" indent="-285750" rtl="0" fontAlgn="base">
              <a:spcAft>
                <a:spcPts val="1400"/>
              </a:spcAft>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Weight decay = 5e-4</a:t>
            </a:r>
          </a:p>
          <a:p>
            <a:pPr rtl="0">
              <a:spcBef>
                <a:spcPts val="1200"/>
              </a:spcBef>
              <a:spcAft>
                <a:spcPts val="200"/>
              </a:spcAft>
            </a:pPr>
            <a:r>
              <a:rPr lang="en-US" sz="1800" b="1" i="0" u="none" strike="noStrike">
                <a:solidFill>
                  <a:srgbClr val="222222"/>
                </a:solidFill>
                <a:effectLst/>
                <a:latin typeface="Times New Roman" panose="02020603050405020304" pitchFamily="18" charset="0"/>
                <a:cs typeface="Times New Roman" panose="02020603050405020304" pitchFamily="18" charset="0"/>
              </a:rPr>
              <a:t>Training Process:</a:t>
            </a:r>
            <a:endParaRPr lang="en-US" sz="1800" b="1">
              <a:effectLst/>
              <a:latin typeface="Times New Roman" panose="02020603050405020304" pitchFamily="18" charset="0"/>
              <a:cs typeface="Times New Roman" panose="02020603050405020304" pitchFamily="18" charset="0"/>
            </a:endParaRPr>
          </a:p>
          <a:p>
            <a:pPr rtl="0" fontAlgn="base">
              <a:spcBef>
                <a:spcPts val="1400"/>
              </a:spcBef>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Trained for 100 epochs.</a:t>
            </a:r>
          </a:p>
          <a:p>
            <a:pPr rtl="0" fontAlgn="base">
              <a:spcAft>
                <a:spcPts val="1400"/>
              </a:spcAft>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Every 10 epochs, evaluated accuracy on the test set.</a:t>
            </a:r>
          </a:p>
        </p:txBody>
      </p:sp>
      <p:sp>
        <p:nvSpPr>
          <p:cNvPr id="13" name="TextBox 12">
            <a:extLst>
              <a:ext uri="{FF2B5EF4-FFF2-40B4-BE49-F238E27FC236}">
                <a16:creationId xmlns:a16="http://schemas.microsoft.com/office/drawing/2014/main" id="{43FB6426-3183-5AE6-B0AA-688BBFABBBC4}"/>
              </a:ext>
            </a:extLst>
          </p:cNvPr>
          <p:cNvSpPr txBox="1"/>
          <p:nvPr/>
        </p:nvSpPr>
        <p:spPr>
          <a:xfrm>
            <a:off x="1078174" y="3132162"/>
            <a:ext cx="5227092" cy="738664"/>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Epoch 0, Loss: 1.7899, Test Accuracy: 50.20%</a:t>
            </a:r>
          </a:p>
          <a:p>
            <a:r>
              <a:rPr lang="en-US">
                <a:latin typeface="Times New Roman" panose="02020603050405020304" pitchFamily="18" charset="0"/>
                <a:cs typeface="Times New Roman" panose="02020603050405020304" pitchFamily="18" charset="0"/>
              </a:rPr>
              <a:t>Epoch 50, Loss: 0.0086, Test Accuracy: 67.80%</a:t>
            </a:r>
          </a:p>
          <a:p>
            <a:r>
              <a:rPr lang="en-US">
                <a:latin typeface="Times New Roman" panose="02020603050405020304" pitchFamily="18" charset="0"/>
                <a:cs typeface="Times New Roman" panose="02020603050405020304" pitchFamily="18" charset="0"/>
              </a:rPr>
              <a:t>Epoch 90, Loss: 0.0107, Test Accuracy: 68.00%</a:t>
            </a:r>
            <a:endParaRPr lang="en-IN">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EB88F62-C1EE-E451-12B0-A5CA73A88C97}"/>
              </a:ext>
            </a:extLst>
          </p:cNvPr>
          <p:cNvSpPr txBox="1"/>
          <p:nvPr/>
        </p:nvSpPr>
        <p:spPr>
          <a:xfrm>
            <a:off x="1139588" y="4135272"/>
            <a:ext cx="7547212" cy="2652008"/>
          </a:xfrm>
          <a:prstGeom prst="rect">
            <a:avLst/>
          </a:prstGeom>
          <a:noFill/>
        </p:spPr>
        <p:txBody>
          <a:bodyPr wrap="square" rtlCol="0">
            <a:spAutoFit/>
          </a:bodyPr>
          <a:lstStyle/>
          <a:p>
            <a:pPr rtl="0">
              <a:spcBef>
                <a:spcPts val="1400"/>
              </a:spcBef>
              <a:spcAft>
                <a:spcPts val="400"/>
              </a:spcAft>
            </a:pPr>
            <a:r>
              <a:rPr lang="en-US" sz="1800" b="1">
                <a:solidFill>
                  <a:srgbClr val="222222"/>
                </a:solidFill>
                <a:latin typeface="Times New Roman" panose="02020603050405020304" pitchFamily="18" charset="0"/>
                <a:cs typeface="Times New Roman" panose="02020603050405020304" pitchFamily="18" charset="0"/>
              </a:rPr>
              <a:t>3</a:t>
            </a:r>
            <a:r>
              <a:rPr lang="en-US" sz="1800" b="1" i="0" u="none" strike="noStrike">
                <a:solidFill>
                  <a:srgbClr val="222222"/>
                </a:solidFill>
                <a:effectLst/>
                <a:latin typeface="Times New Roman" panose="02020603050405020304" pitchFamily="18" charset="0"/>
                <a:cs typeface="Times New Roman" panose="02020603050405020304" pitchFamily="18" charset="0"/>
              </a:rPr>
              <a:t>. Node Embedding and Visualization</a:t>
            </a:r>
            <a:endParaRPr lang="en-US" sz="1800" b="1">
              <a:effectLst/>
              <a:latin typeface="Times New Roman" panose="02020603050405020304" pitchFamily="18" charset="0"/>
              <a:cs typeface="Times New Roman" panose="02020603050405020304" pitchFamily="18" charset="0"/>
            </a:endParaRPr>
          </a:p>
          <a:p>
            <a:pPr rtl="0" fontAlgn="base">
              <a:spcBef>
                <a:spcPts val="1200"/>
              </a:spcBef>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PCA for Dimensionality Reduction:</a:t>
            </a:r>
          </a:p>
          <a:p>
            <a:pPr marL="742950" lvl="1" indent="-285750" rtl="0" fontAlgn="base">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Node embeddings are reduced from higher dimensions to 2D for visualization.</a:t>
            </a:r>
          </a:p>
          <a:p>
            <a:pPr marL="742950" lvl="1" indent="-285750" rtl="0" fontAlgn="base">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Embedding plot shows clusters representing different classes.</a:t>
            </a:r>
          </a:p>
          <a:p>
            <a:pPr rtl="0" fontAlgn="base">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Graph Visualization:</a:t>
            </a:r>
          </a:p>
          <a:p>
            <a:pPr marL="742950" lvl="1" indent="-285750" rtl="0" fontAlgn="base">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The graph is visualized using </a:t>
            </a:r>
            <a:r>
              <a:rPr lang="en-US" sz="1300" i="0" u="none" strike="noStrike" err="1">
                <a:solidFill>
                  <a:srgbClr val="222222"/>
                </a:solidFill>
                <a:effectLst/>
                <a:latin typeface="Times New Roman" panose="02020603050405020304" pitchFamily="18" charset="0"/>
                <a:cs typeface="Times New Roman" panose="02020603050405020304" pitchFamily="18" charset="0"/>
              </a:rPr>
              <a:t>NetworkX</a:t>
            </a:r>
            <a:r>
              <a:rPr lang="en-US" sz="1300" i="0" u="none" strike="noStrike">
                <a:solidFill>
                  <a:srgbClr val="222222"/>
                </a:solidFill>
                <a:effectLst/>
                <a:latin typeface="Times New Roman" panose="02020603050405020304" pitchFamily="18" charset="0"/>
                <a:cs typeface="Times New Roman" panose="02020603050405020304" pitchFamily="18" charset="0"/>
              </a:rPr>
              <a:t>.</a:t>
            </a:r>
          </a:p>
          <a:p>
            <a:pPr marL="742950" lvl="1" indent="-285750" rtl="0" fontAlgn="base">
              <a:spcAft>
                <a:spcPts val="1200"/>
              </a:spcAft>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Nodes are color-coded based on their predicted class labels.</a:t>
            </a:r>
          </a:p>
          <a:p>
            <a:pPr marL="742950" lvl="1" indent="-285750" rtl="0" fontAlgn="base">
              <a:spcBef>
                <a:spcPts val="1200"/>
              </a:spcBef>
              <a:spcAft>
                <a:spcPts val="1200"/>
              </a:spcAft>
              <a:buFont typeface="Arial" panose="020B0604020202020204" pitchFamily="34" charset="0"/>
              <a:buChar char="•"/>
            </a:pPr>
            <a:r>
              <a:rPr lang="en-US" sz="1300" i="0" u="none" strike="noStrike">
                <a:solidFill>
                  <a:srgbClr val="222222"/>
                </a:solidFill>
                <a:effectLst/>
                <a:latin typeface="Times New Roman" panose="02020603050405020304" pitchFamily="18" charset="0"/>
                <a:cs typeface="Times New Roman" panose="02020603050405020304" pitchFamily="18" charset="0"/>
              </a:rPr>
              <a:t>Helps to visually interpret how well the model separates the categories.</a:t>
            </a:r>
          </a:p>
          <a:p>
            <a:endParaRPr lang="en-IN"/>
          </a:p>
        </p:txBody>
      </p:sp>
    </p:spTree>
    <p:extLst>
      <p:ext uri="{BB962C8B-B14F-4D97-AF65-F5344CB8AC3E}">
        <p14:creationId xmlns:p14="http://schemas.microsoft.com/office/powerpoint/2010/main" val="101492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221D64-ACE5-CF5A-5F69-83A67ACFB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TextBox 2">
            <a:extLst>
              <a:ext uri="{FF2B5EF4-FFF2-40B4-BE49-F238E27FC236}">
                <a16:creationId xmlns:a16="http://schemas.microsoft.com/office/drawing/2014/main" id="{F1AF7135-9160-2BC1-F30D-7F517017ECEE}"/>
              </a:ext>
            </a:extLst>
          </p:cNvPr>
          <p:cNvSpPr txBox="1"/>
          <p:nvPr/>
        </p:nvSpPr>
        <p:spPr>
          <a:xfrm>
            <a:off x="1153236" y="641445"/>
            <a:ext cx="7608627" cy="4806444"/>
          </a:xfrm>
          <a:prstGeom prst="rect">
            <a:avLst/>
          </a:prstGeom>
          <a:noFill/>
        </p:spPr>
        <p:txBody>
          <a:bodyPr wrap="square" rtlCol="0">
            <a:spAutoFit/>
          </a:bodyPr>
          <a:lstStyle/>
          <a:p>
            <a:pPr marL="685800" indent="-228600" rtl="0">
              <a:spcBef>
                <a:spcPts val="1400"/>
              </a:spcBef>
              <a:spcAft>
                <a:spcPts val="400"/>
              </a:spcAft>
            </a:pPr>
            <a:r>
              <a:rPr lang="en-US" sz="1800" b="1">
                <a:solidFill>
                  <a:srgbClr val="222222"/>
                </a:solidFill>
                <a:latin typeface="Arial" panose="020B0604020202020204" pitchFamily="34" charset="0"/>
              </a:rPr>
              <a:t>4</a:t>
            </a:r>
            <a:r>
              <a:rPr lang="en-US" sz="1800" b="1" i="0" u="none" strike="noStrike">
                <a:solidFill>
                  <a:srgbClr val="222222"/>
                </a:solidFill>
                <a:effectLst/>
                <a:latin typeface="Arial" panose="020B0604020202020204" pitchFamily="34" charset="0"/>
              </a:rPr>
              <a:t>. Key Functions</a:t>
            </a:r>
            <a:endParaRPr lang="en-US" sz="1800" b="1"/>
          </a:p>
          <a:p>
            <a:pPr marL="685800" indent="-228600" rtl="0">
              <a:spcBef>
                <a:spcPts val="1400"/>
              </a:spcBef>
              <a:spcAft>
                <a:spcPts val="400"/>
              </a:spcAft>
            </a:pPr>
            <a:r>
              <a:rPr lang="en-US" sz="1600" b="1" i="0" u="none" strike="noStrike">
                <a:solidFill>
                  <a:schemeClr val="tx1"/>
                </a:solidFill>
                <a:effectLst/>
                <a:latin typeface="Times New Roman" panose="02020603050405020304" pitchFamily="18" charset="0"/>
                <a:cs typeface="Times New Roman" panose="02020603050405020304" pitchFamily="18" charset="0"/>
              </a:rPr>
              <a:t>train():</a:t>
            </a:r>
          </a:p>
          <a:p>
            <a:pPr marL="742950" lvl="1" indent="-285750" rtl="0" fontAlgn="base">
              <a:buFont typeface="Arial" panose="020B0604020202020204" pitchFamily="34" charset="0"/>
              <a:buChar char="•"/>
            </a:pPr>
            <a:r>
              <a:rPr lang="en-US" sz="1600" i="0" u="none" strike="noStrike">
                <a:solidFill>
                  <a:srgbClr val="222222"/>
                </a:solidFill>
                <a:effectLst/>
                <a:latin typeface="Times New Roman" panose="02020603050405020304" pitchFamily="18" charset="0"/>
                <a:cs typeface="Times New Roman" panose="02020603050405020304" pitchFamily="18" charset="0"/>
              </a:rPr>
              <a:t>Updates model weights using backpropagation.</a:t>
            </a:r>
          </a:p>
          <a:p>
            <a:pPr marL="742950" lvl="1" indent="-285750" rtl="0" fontAlgn="base">
              <a:buFont typeface="Arial" panose="020B0604020202020204" pitchFamily="34" charset="0"/>
              <a:buChar char="•"/>
            </a:pPr>
            <a:r>
              <a:rPr lang="en-US" sz="1600" i="0" u="none" strike="noStrike">
                <a:solidFill>
                  <a:srgbClr val="222222"/>
                </a:solidFill>
                <a:effectLst/>
                <a:latin typeface="Times New Roman" panose="02020603050405020304" pitchFamily="18" charset="0"/>
                <a:cs typeface="Times New Roman" panose="02020603050405020304" pitchFamily="18" charset="0"/>
              </a:rPr>
              <a:t>Returns the loss for each epoch</a:t>
            </a:r>
            <a:r>
              <a:rPr lang="en-US" i="0" u="none" strike="noStrike">
                <a:solidFill>
                  <a:srgbClr val="222222"/>
                </a:solidFill>
                <a:effectLst/>
                <a:latin typeface="Times New Roman" panose="02020603050405020304" pitchFamily="18" charset="0"/>
                <a:cs typeface="Times New Roman" panose="02020603050405020304" pitchFamily="18" charset="0"/>
              </a:rPr>
              <a:t>.</a:t>
            </a:r>
          </a:p>
          <a:p>
            <a:pPr marL="742950" lvl="1" indent="-285750" rtl="0" fontAlgn="base">
              <a:buFont typeface="Arial" panose="020B0604020202020204" pitchFamily="34" charset="0"/>
              <a:buChar char="•"/>
            </a:pPr>
            <a:endParaRPr lang="en-US">
              <a:solidFill>
                <a:srgbClr val="222222"/>
              </a:solidFill>
              <a:latin typeface="Times New Roman" panose="02020603050405020304" pitchFamily="18" charset="0"/>
              <a:cs typeface="Times New Roman" panose="02020603050405020304" pitchFamily="18" charset="0"/>
            </a:endParaRPr>
          </a:p>
          <a:p>
            <a:pPr marL="457200" lvl="1" rtl="0" fontAlgn="base"/>
            <a:r>
              <a:rPr lang="en-US" sz="1600" b="1" i="0" u="none" strike="noStrike">
                <a:solidFill>
                  <a:schemeClr val="bg2"/>
                </a:solidFill>
                <a:effectLst/>
                <a:latin typeface="Times New Roman" panose="02020603050405020304" pitchFamily="18" charset="0"/>
                <a:cs typeface="Times New Roman" panose="02020603050405020304" pitchFamily="18" charset="0"/>
              </a:rPr>
              <a:t>evaluate():</a:t>
            </a:r>
          </a:p>
          <a:p>
            <a:pPr marL="742950" lvl="1" indent="-285750" rtl="0" fontAlgn="base">
              <a:buFont typeface="Arial" panose="020B0604020202020204" pitchFamily="34" charset="0"/>
              <a:buChar char="•"/>
            </a:pPr>
            <a:r>
              <a:rPr lang="en-US" sz="1600" i="0" u="none" strike="noStrike">
                <a:solidFill>
                  <a:srgbClr val="222222"/>
                </a:solidFill>
                <a:effectLst/>
                <a:latin typeface="Times New Roman" panose="02020603050405020304" pitchFamily="18" charset="0"/>
                <a:cs typeface="Times New Roman" panose="02020603050405020304" pitchFamily="18" charset="0"/>
              </a:rPr>
              <a:t>Computes the test accuracy by comparing predicted labels to ground truth.</a:t>
            </a:r>
          </a:p>
          <a:p>
            <a:pPr marL="742950" lvl="1" indent="-285750" rtl="0" fontAlgn="base">
              <a:buFont typeface="Arial" panose="020B0604020202020204" pitchFamily="34" charset="0"/>
              <a:buChar char="•"/>
            </a:pPr>
            <a:endParaRPr lang="en-US">
              <a:solidFill>
                <a:srgbClr val="222222"/>
              </a:solidFill>
              <a:latin typeface="Times New Roman" panose="02020603050405020304" pitchFamily="18" charset="0"/>
              <a:cs typeface="Times New Roman" panose="02020603050405020304" pitchFamily="18" charset="0"/>
            </a:endParaRPr>
          </a:p>
          <a:p>
            <a:pPr marL="457200" lvl="1" rtl="0" fontAlgn="base"/>
            <a:r>
              <a:rPr lang="en-US" sz="1600" b="1" i="0" u="none" strike="noStrike" err="1">
                <a:solidFill>
                  <a:schemeClr val="tx1"/>
                </a:solidFill>
                <a:effectLst/>
                <a:latin typeface="Times New Roman" panose="02020603050405020304" pitchFamily="18" charset="0"/>
                <a:cs typeface="Times New Roman" panose="02020603050405020304" pitchFamily="18" charset="0"/>
              </a:rPr>
              <a:t>visualize_embeddings</a:t>
            </a:r>
            <a:r>
              <a:rPr lang="en-US" sz="1600" b="1" i="0" u="none" strike="noStrike">
                <a:solidFill>
                  <a:schemeClr val="tx1"/>
                </a:solidFill>
                <a:effectLst/>
                <a:latin typeface="Times New Roman" panose="02020603050405020304" pitchFamily="18" charset="0"/>
                <a:cs typeface="Times New Roman" panose="02020603050405020304" pitchFamily="18" charset="0"/>
              </a:rPr>
              <a:t>():</a:t>
            </a:r>
          </a:p>
          <a:p>
            <a:pPr marL="742950" lvl="1" indent="-285750" rtl="0" fontAlgn="base">
              <a:buFont typeface="Arial" panose="020B0604020202020204" pitchFamily="34" charset="0"/>
              <a:buChar char="•"/>
            </a:pPr>
            <a:r>
              <a:rPr lang="en-US" sz="1600" i="0" u="none" strike="noStrike">
                <a:solidFill>
                  <a:srgbClr val="222222"/>
                </a:solidFill>
                <a:effectLst/>
                <a:latin typeface="Times New Roman" panose="02020603050405020304" pitchFamily="18" charset="0"/>
                <a:cs typeface="Times New Roman" panose="02020603050405020304" pitchFamily="18" charset="0"/>
              </a:rPr>
              <a:t>Visualizes 2D embeddings using a scatter plot.</a:t>
            </a:r>
          </a:p>
          <a:p>
            <a:pPr marL="742950" lvl="1" indent="-285750" rtl="0" fontAlgn="base">
              <a:buFont typeface="Arial" panose="020B0604020202020204" pitchFamily="34" charset="0"/>
              <a:buChar char="•"/>
            </a:pPr>
            <a:r>
              <a:rPr lang="en-US" sz="1600" i="0" u="none" strike="noStrike">
                <a:solidFill>
                  <a:srgbClr val="222222"/>
                </a:solidFill>
                <a:effectLst/>
                <a:latin typeface="Times New Roman" panose="02020603050405020304" pitchFamily="18" charset="0"/>
                <a:cs typeface="Times New Roman" panose="02020603050405020304" pitchFamily="18" charset="0"/>
              </a:rPr>
              <a:t>Color-coded by node labels.</a:t>
            </a:r>
          </a:p>
          <a:p>
            <a:pPr marL="457200" lvl="1" rtl="0" fontAlgn="base"/>
            <a:endParaRPr lang="en-US">
              <a:solidFill>
                <a:srgbClr val="222222"/>
              </a:solidFill>
              <a:latin typeface="Times New Roman" panose="02020603050405020304" pitchFamily="18" charset="0"/>
              <a:cs typeface="Times New Roman" panose="02020603050405020304" pitchFamily="18" charset="0"/>
            </a:endParaRPr>
          </a:p>
          <a:p>
            <a:pPr marL="457200" lvl="1" rtl="0" fontAlgn="base"/>
            <a:r>
              <a:rPr lang="en-US" sz="1600" b="1" i="0" u="none" strike="noStrike" err="1">
                <a:solidFill>
                  <a:schemeClr val="tx1"/>
                </a:solidFill>
                <a:effectLst/>
                <a:latin typeface="Times New Roman" panose="02020603050405020304" pitchFamily="18" charset="0"/>
                <a:cs typeface="Times New Roman" panose="02020603050405020304" pitchFamily="18" charset="0"/>
              </a:rPr>
              <a:t>plot_graph_with_labels</a:t>
            </a:r>
            <a:r>
              <a:rPr lang="en-US" sz="1600" b="1" i="0" u="none" strike="noStrike">
                <a:solidFill>
                  <a:schemeClr val="tx1"/>
                </a:solidFill>
                <a:effectLst/>
                <a:latin typeface="Times New Roman" panose="02020603050405020304" pitchFamily="18" charset="0"/>
                <a:cs typeface="Times New Roman" panose="02020603050405020304" pitchFamily="18" charset="0"/>
              </a:rPr>
              <a:t>():</a:t>
            </a:r>
          </a:p>
          <a:p>
            <a:pPr marL="742950" lvl="1" indent="-285750" rtl="0" fontAlgn="base">
              <a:spcBef>
                <a:spcPts val="1200"/>
              </a:spcBef>
              <a:spcAft>
                <a:spcPts val="1200"/>
              </a:spcAft>
              <a:buFont typeface="Arial" panose="020B0604020202020204" pitchFamily="34" charset="0"/>
              <a:buChar char="•"/>
            </a:pPr>
            <a:r>
              <a:rPr lang="en-US" sz="1600" i="0" u="none" strike="noStrike">
                <a:solidFill>
                  <a:srgbClr val="222222"/>
                </a:solidFill>
                <a:effectLst/>
                <a:latin typeface="Times New Roman" panose="02020603050405020304" pitchFamily="18" charset="0"/>
                <a:cs typeface="Times New Roman" panose="02020603050405020304" pitchFamily="18" charset="0"/>
              </a:rPr>
              <a:t>Plots the graph with nodes labeled and color-coded by their classes.</a:t>
            </a:r>
          </a:p>
          <a:p>
            <a:pPr marL="742950" lvl="1" indent="-285750" rtl="0" fontAlgn="base">
              <a:spcBef>
                <a:spcPts val="1200"/>
              </a:spcBef>
              <a:spcAft>
                <a:spcPts val="1200"/>
              </a:spcAft>
              <a:buFont typeface="Arial" panose="020B0604020202020204" pitchFamily="34" charset="0"/>
              <a:buChar char="•"/>
            </a:pPr>
            <a:endParaRPr lang="en-US" i="0" u="none" strike="noStrike">
              <a:solidFill>
                <a:srgbClr val="222222"/>
              </a:solidFill>
              <a:effectLst/>
              <a:latin typeface="Times New Roman" panose="02020603050405020304" pitchFamily="18" charset="0"/>
              <a:cs typeface="Times New Roman" panose="02020603050405020304" pitchFamily="18" charset="0"/>
            </a:endParaRPr>
          </a:p>
          <a:p>
            <a:endParaRPr lang="en-IN"/>
          </a:p>
        </p:txBody>
      </p:sp>
      <p:sp>
        <p:nvSpPr>
          <p:cNvPr id="4" name="TextBox 3">
            <a:extLst>
              <a:ext uri="{FF2B5EF4-FFF2-40B4-BE49-F238E27FC236}">
                <a16:creationId xmlns:a16="http://schemas.microsoft.com/office/drawing/2014/main" id="{BF724A11-DBB0-2403-DD98-CA67165D44F5}"/>
              </a:ext>
            </a:extLst>
          </p:cNvPr>
          <p:cNvSpPr txBox="1"/>
          <p:nvPr/>
        </p:nvSpPr>
        <p:spPr>
          <a:xfrm>
            <a:off x="1450714" y="4523784"/>
            <a:ext cx="7206018" cy="1692771"/>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5. Conclusion</a:t>
            </a:r>
          </a:p>
          <a:p>
            <a:r>
              <a:rPr lang="en-US" sz="1400"/>
              <a:t>1) GCNs effectively handle graph-structured data for node classification tasks.</a:t>
            </a:r>
          </a:p>
          <a:p>
            <a:r>
              <a:rPr lang="en-US" sz="1400"/>
              <a:t>2) Visualizations aid in understanding the learned embeddings and model behavior.</a:t>
            </a:r>
          </a:p>
          <a:p>
            <a:r>
              <a:rPr lang="en-US" sz="1400"/>
              <a:t>3) Your project demonstrates a practical application of GNNs in Social Network Analysis, showcasing how graph-based learning models can extract meaningful insights from structured data like citation networks.</a:t>
            </a:r>
          </a:p>
          <a:p>
            <a:endParaRPr lang="en-IN"/>
          </a:p>
        </p:txBody>
      </p:sp>
    </p:spTree>
    <p:extLst>
      <p:ext uri="{BB962C8B-B14F-4D97-AF65-F5344CB8AC3E}">
        <p14:creationId xmlns:p14="http://schemas.microsoft.com/office/powerpoint/2010/main" val="878179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177EE5-2151-5FEE-756F-A5A1982610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4" name="Picture 3">
            <a:extLst>
              <a:ext uri="{FF2B5EF4-FFF2-40B4-BE49-F238E27FC236}">
                <a16:creationId xmlns:a16="http://schemas.microsoft.com/office/drawing/2014/main" id="{AE89A7F9-E58E-E19C-540E-4A837C9FADAF}"/>
              </a:ext>
            </a:extLst>
          </p:cNvPr>
          <p:cNvPicPr>
            <a:picLocks noChangeAspect="1"/>
          </p:cNvPicPr>
          <p:nvPr/>
        </p:nvPicPr>
        <p:blipFill>
          <a:blip r:embed="rId2"/>
          <a:stretch>
            <a:fillRect/>
          </a:stretch>
        </p:blipFill>
        <p:spPr>
          <a:xfrm>
            <a:off x="191069" y="676444"/>
            <a:ext cx="8898341" cy="5218509"/>
          </a:xfrm>
          <a:prstGeom prst="rect">
            <a:avLst/>
          </a:prstGeom>
        </p:spPr>
      </p:pic>
    </p:spTree>
    <p:extLst>
      <p:ext uri="{BB962C8B-B14F-4D97-AF65-F5344CB8AC3E}">
        <p14:creationId xmlns:p14="http://schemas.microsoft.com/office/powerpoint/2010/main" val="1518209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6996E2-2C0C-2E13-FF80-2BEED03F91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TextBox 4">
            <a:extLst>
              <a:ext uri="{FF2B5EF4-FFF2-40B4-BE49-F238E27FC236}">
                <a16:creationId xmlns:a16="http://schemas.microsoft.com/office/drawing/2014/main" id="{CC7D68C5-06AF-6996-514D-67296396167C}"/>
              </a:ext>
            </a:extLst>
          </p:cNvPr>
          <p:cNvSpPr txBox="1"/>
          <p:nvPr/>
        </p:nvSpPr>
        <p:spPr>
          <a:xfrm>
            <a:off x="2995683" y="593678"/>
            <a:ext cx="3753134" cy="584775"/>
          </a:xfrm>
          <a:prstGeom prst="rect">
            <a:avLst/>
          </a:prstGeom>
          <a:noFill/>
        </p:spPr>
        <p:txBody>
          <a:bodyPr wrap="square" rtlCol="0">
            <a:spAutoFit/>
          </a:bodyPr>
          <a:lstStyle/>
          <a:p>
            <a:r>
              <a:rPr lang="en-IN" sz="3200">
                <a:latin typeface="Algerian" panose="04020705040A02060702" pitchFamily="82" charset="0"/>
              </a:rPr>
              <a:t>BLOCK DIAGRAM</a:t>
            </a:r>
          </a:p>
        </p:txBody>
      </p:sp>
      <p:pic>
        <p:nvPicPr>
          <p:cNvPr id="6" name="Picture 5">
            <a:extLst>
              <a:ext uri="{FF2B5EF4-FFF2-40B4-BE49-F238E27FC236}">
                <a16:creationId xmlns:a16="http://schemas.microsoft.com/office/drawing/2014/main" id="{79220CA9-D61A-E281-1C12-265B6F29B6A9}"/>
              </a:ext>
            </a:extLst>
          </p:cNvPr>
          <p:cNvPicPr>
            <a:picLocks noChangeAspect="1"/>
          </p:cNvPicPr>
          <p:nvPr/>
        </p:nvPicPr>
        <p:blipFill>
          <a:blip r:embed="rId2"/>
          <a:stretch>
            <a:fillRect/>
          </a:stretch>
        </p:blipFill>
        <p:spPr>
          <a:xfrm>
            <a:off x="990495" y="1178453"/>
            <a:ext cx="7763509" cy="4657759"/>
          </a:xfrm>
          <a:prstGeom prst="rect">
            <a:avLst/>
          </a:prstGeom>
        </p:spPr>
      </p:pic>
    </p:spTree>
    <p:extLst>
      <p:ext uri="{BB962C8B-B14F-4D97-AF65-F5344CB8AC3E}">
        <p14:creationId xmlns:p14="http://schemas.microsoft.com/office/powerpoint/2010/main" val="36885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onstantia"/>
              <a:buNone/>
            </a:pPr>
            <a:r>
              <a:rPr lang="en-US" sz="2800" b="1"/>
              <a:t>Introduction</a:t>
            </a:r>
            <a:endParaRPr sz="2800" b="1"/>
          </a:p>
        </p:txBody>
      </p:sp>
      <p:sp>
        <p:nvSpPr>
          <p:cNvPr id="178" name="Google Shape;178;p21"/>
          <p:cNvSpPr txBox="1">
            <a:spLocks noGrp="1"/>
          </p:cNvSpPr>
          <p:nvPr>
            <p:ph type="body" idx="1"/>
          </p:nvPr>
        </p:nvSpPr>
        <p:spPr>
          <a:xfrm>
            <a:off x="811700" y="1933900"/>
            <a:ext cx="8034000" cy="4174200"/>
          </a:xfrm>
          <a:prstGeom prst="rect">
            <a:avLst/>
          </a:prstGeom>
          <a:noFill/>
          <a:ln>
            <a:noFill/>
          </a:ln>
        </p:spPr>
        <p:txBody>
          <a:bodyPr spcFirstLastPara="1" wrap="square" lIns="91425" tIns="45700" rIns="91425" bIns="45700" anchor="t" anchorCtr="0">
            <a:normAutofit/>
          </a:bodyPr>
          <a:lstStyle/>
          <a:p>
            <a:pPr marL="457200" lvl="0" indent="-228600" algn="just" rtl="0">
              <a:lnSpc>
                <a:spcPct val="115000"/>
              </a:lnSpc>
              <a:spcBef>
                <a:spcPts val="0"/>
              </a:spcBef>
              <a:spcAft>
                <a:spcPts val="0"/>
              </a:spcAft>
              <a:buSzPts val="1600"/>
              <a:buFont typeface="Times New Roman"/>
              <a:buNone/>
            </a:pPr>
            <a:r>
              <a:rPr lang="en-US" sz="1600" b="1"/>
              <a:t>What is Social Network Analysis?</a:t>
            </a:r>
          </a:p>
          <a:p>
            <a:pPr marL="457200" lvl="0" indent="-228600" algn="just" rtl="0">
              <a:lnSpc>
                <a:spcPct val="115000"/>
              </a:lnSpc>
              <a:spcBef>
                <a:spcPts val="0"/>
              </a:spcBef>
              <a:spcAft>
                <a:spcPts val="0"/>
              </a:spcAft>
              <a:buClr>
                <a:schemeClr val="dk1"/>
              </a:buClr>
              <a:buSzPts val="1100"/>
              <a:buFont typeface="Arial"/>
              <a:buNone/>
            </a:pPr>
            <a:r>
              <a:rPr lang="en-US" sz="1600"/>
              <a:t>   Social Network Analysis (SNA) is the process of understanding relation present in society through the use of </a:t>
            </a:r>
            <a:r>
              <a:rPr lang="en-US" sz="1600" b="1"/>
              <a:t>NETWORKS</a:t>
            </a:r>
            <a:r>
              <a:rPr lang="en-US" sz="1600"/>
              <a:t> and </a:t>
            </a:r>
            <a:r>
              <a:rPr lang="en-US" sz="1600" b="1"/>
              <a:t>GRAPH THEORY</a:t>
            </a:r>
            <a:r>
              <a:rPr lang="en-US" sz="1600"/>
              <a:t>. It involves mapping and measuring relationships and flows between people and entities. The nodes in the network represent the individual and the edges represent the relationships between them. SNA is used to uncover patterns of relationships in various contexts such as social media platforms, business networks, communication systems, and biological ecosystems.</a:t>
            </a:r>
          </a:p>
          <a:p>
            <a:pPr marL="0" lvl="0" indent="0" algn="just" rtl="0">
              <a:lnSpc>
                <a:spcPct val="115000"/>
              </a:lnSpc>
              <a:spcBef>
                <a:spcPts val="0"/>
              </a:spcBef>
              <a:spcAft>
                <a:spcPts val="0"/>
              </a:spcAft>
              <a:buNone/>
            </a:pPr>
            <a:r>
              <a:rPr lang="en-US" sz="1600"/>
              <a:t>      </a:t>
            </a:r>
            <a:r>
              <a:rPr lang="en-US" sz="1600" b="1"/>
              <a:t>Traditional Methods for Social Network Analysis Uses:</a:t>
            </a:r>
          </a:p>
          <a:p>
            <a:pPr marL="457200" lvl="0" indent="-330200" algn="just" rtl="0">
              <a:lnSpc>
                <a:spcPct val="115000"/>
              </a:lnSpc>
              <a:spcBef>
                <a:spcPts val="0"/>
              </a:spcBef>
              <a:spcAft>
                <a:spcPts val="0"/>
              </a:spcAft>
              <a:buSzPts val="1600"/>
              <a:buChar char="●"/>
            </a:pPr>
            <a:r>
              <a:rPr lang="en-US" sz="1600"/>
              <a:t>Graph Theory, Matrix Representation, Centrality Measures, Community Detection, Ego Networks, Statistical Models</a:t>
            </a:r>
          </a:p>
          <a:p>
            <a:pPr marL="0" lvl="0" indent="0" algn="just" rtl="0">
              <a:lnSpc>
                <a:spcPct val="115000"/>
              </a:lnSpc>
              <a:spcBef>
                <a:spcPts val="0"/>
              </a:spcBef>
              <a:spcAft>
                <a:spcPts val="0"/>
              </a:spcAft>
              <a:buNone/>
            </a:pPr>
            <a:endParaRPr sz="1600"/>
          </a:p>
        </p:txBody>
      </p:sp>
      <p:sp>
        <p:nvSpPr>
          <p:cNvPr id="179" name="Google Shape;179;p21"/>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Corbel"/>
              <a:buNone/>
            </a:pPr>
            <a:fld id="{00000000-1234-1234-1234-123412341234}" type="slidenum">
              <a:rPr lang="en-US">
                <a:solidFill>
                  <a:srgbClr val="000000"/>
                </a:solidFill>
              </a:rPr>
              <a:t>3</a:t>
            </a:fld>
            <a:endParaRPr>
              <a:solidFill>
                <a:srgbClr val="000000"/>
              </a:solidFill>
            </a:endParaRPr>
          </a:p>
        </p:txBody>
      </p:sp>
      <p:pic>
        <p:nvPicPr>
          <p:cNvPr id="180" name="Google Shape;180;p21"/>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body" idx="1"/>
          </p:nvPr>
        </p:nvSpPr>
        <p:spPr>
          <a:xfrm>
            <a:off x="671900" y="602400"/>
            <a:ext cx="7738500" cy="51435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40"/>
              <a:buNone/>
            </a:pPr>
            <a:endParaRPr b="1"/>
          </a:p>
          <a:p>
            <a:pPr marL="0" lvl="0" indent="0" algn="ctr" rtl="0">
              <a:lnSpc>
                <a:spcPct val="100000"/>
              </a:lnSpc>
              <a:spcBef>
                <a:spcPts val="480"/>
              </a:spcBef>
              <a:spcAft>
                <a:spcPts val="0"/>
              </a:spcAft>
              <a:buSzPts val="2040"/>
              <a:buNone/>
            </a:pPr>
            <a:endParaRPr b="1"/>
          </a:p>
          <a:p>
            <a:pPr marL="0" lvl="0" indent="0" algn="ctr" rtl="0">
              <a:lnSpc>
                <a:spcPct val="100000"/>
              </a:lnSpc>
              <a:spcBef>
                <a:spcPts val="480"/>
              </a:spcBef>
              <a:spcAft>
                <a:spcPts val="0"/>
              </a:spcAft>
              <a:buSzPts val="2040"/>
              <a:buNone/>
            </a:pPr>
            <a:endParaRPr b="1"/>
          </a:p>
          <a:p>
            <a:pPr marL="0" lvl="0" indent="0" algn="ctr" rtl="0">
              <a:lnSpc>
                <a:spcPct val="100000"/>
              </a:lnSpc>
              <a:spcBef>
                <a:spcPts val="800"/>
              </a:spcBef>
              <a:spcAft>
                <a:spcPts val="0"/>
              </a:spcAft>
              <a:buSzPts val="3400"/>
              <a:buNone/>
            </a:pPr>
            <a:endParaRPr sz="4000" b="1"/>
          </a:p>
          <a:p>
            <a:pPr marL="0" lvl="0" indent="0" algn="ctr" rtl="0">
              <a:lnSpc>
                <a:spcPct val="100000"/>
              </a:lnSpc>
              <a:spcBef>
                <a:spcPts val="800"/>
              </a:spcBef>
              <a:spcAft>
                <a:spcPts val="0"/>
              </a:spcAft>
              <a:buSzPts val="3400"/>
              <a:buNone/>
            </a:pPr>
            <a:r>
              <a:rPr lang="en-US" sz="4000">
                <a:solidFill>
                  <a:schemeClr val="dk1"/>
                </a:solidFill>
                <a:latin typeface="Algerian" panose="04020705040A02060702" pitchFamily="82" charset="0"/>
              </a:rPr>
              <a:t>THANK YOU</a:t>
            </a:r>
            <a:endParaRPr>
              <a:latin typeface="Algerian" panose="04020705040A02060702" pitchFamily="82" charset="0"/>
            </a:endParaRPr>
          </a:p>
        </p:txBody>
      </p:sp>
      <p:sp>
        <p:nvSpPr>
          <p:cNvPr id="311" name="Google Shape;311;p37"/>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Corbel"/>
              <a:buNone/>
            </a:pPr>
            <a:fld id="{00000000-1234-1234-1234-123412341234}" type="slidenum">
              <a:rPr lang="en-US">
                <a:solidFill>
                  <a:srgbClr val="000000"/>
                </a:solidFill>
              </a:rPr>
              <a:t>30</a:t>
            </a:fld>
            <a:endParaRPr>
              <a:solidFill>
                <a:srgbClr val="000000"/>
              </a:solidFill>
            </a:endParaRPr>
          </a:p>
        </p:txBody>
      </p:sp>
      <p:pic>
        <p:nvPicPr>
          <p:cNvPr id="312" name="Google Shape;312;p37"/>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sldNum" idx="12"/>
          </p:nvPr>
        </p:nvSpPr>
        <p:spPr>
          <a:xfrm>
            <a:off x="8273317" y="6116070"/>
            <a:ext cx="41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1000"/>
              <a:buFont typeface="Corbel"/>
              <a:buNone/>
            </a:pPr>
            <a:fld id="{00000000-1234-1234-1234-123412341234}" type="slidenum">
              <a:rPr lang="en-US"/>
              <a:t>4</a:t>
            </a:fld>
            <a:endParaRPr/>
          </a:p>
        </p:txBody>
      </p:sp>
      <p:sp>
        <p:nvSpPr>
          <p:cNvPr id="187" name="Google Shape;187;p22"/>
          <p:cNvSpPr txBox="1"/>
          <p:nvPr/>
        </p:nvSpPr>
        <p:spPr>
          <a:xfrm>
            <a:off x="1010475" y="828250"/>
            <a:ext cx="8166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orbel"/>
              <a:ea typeface="Corbel"/>
              <a:cs typeface="Corbel"/>
              <a:sym typeface="Corbel"/>
            </a:endParaRPr>
          </a:p>
        </p:txBody>
      </p:sp>
      <p:sp>
        <p:nvSpPr>
          <p:cNvPr id="188" name="Google Shape;188;p22"/>
          <p:cNvSpPr txBox="1"/>
          <p:nvPr/>
        </p:nvSpPr>
        <p:spPr>
          <a:xfrm>
            <a:off x="1192700" y="977350"/>
            <a:ext cx="7984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orbel"/>
              <a:ea typeface="Corbel"/>
              <a:cs typeface="Corbel"/>
              <a:sym typeface="Corbel"/>
            </a:endParaRPr>
          </a:p>
        </p:txBody>
      </p:sp>
      <p:sp>
        <p:nvSpPr>
          <p:cNvPr id="189" name="Google Shape;189;p22"/>
          <p:cNvSpPr txBox="1"/>
          <p:nvPr/>
        </p:nvSpPr>
        <p:spPr>
          <a:xfrm>
            <a:off x="1093300" y="662600"/>
            <a:ext cx="8083800" cy="461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orbel"/>
                <a:ea typeface="Corbel"/>
                <a:cs typeface="Corbel"/>
                <a:sym typeface="Corbel"/>
              </a:rPr>
              <a:t>What is Graph Convolutional Networks (GNNs)?</a:t>
            </a:r>
            <a:endParaRPr sz="1600" b="1" i="0" u="none" strike="noStrike" cap="none">
              <a:solidFill>
                <a:schemeClr val="dk1"/>
              </a:solidFill>
              <a:latin typeface="Corbel"/>
              <a:ea typeface="Corbel"/>
              <a:cs typeface="Corbel"/>
              <a:sym typeface="Corbe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rbel"/>
                <a:ea typeface="Corbel"/>
                <a:cs typeface="Corbel"/>
                <a:sym typeface="Corbel"/>
              </a:rPr>
              <a:t>Graph </a:t>
            </a:r>
            <a:r>
              <a:rPr lang="en-US" sz="1600">
                <a:latin typeface="Times New Roman"/>
                <a:ea typeface="Times New Roman"/>
                <a:cs typeface="Times New Roman"/>
                <a:sym typeface="Times New Roman"/>
              </a:rPr>
              <a:t>Neural</a:t>
            </a:r>
            <a:r>
              <a:rPr lang="en-US" sz="1600" b="0" i="0" u="none" strike="noStrike" cap="none">
                <a:solidFill>
                  <a:schemeClr val="dk1"/>
                </a:solidFill>
                <a:latin typeface="Corbel"/>
                <a:ea typeface="Corbel"/>
                <a:cs typeface="Corbel"/>
                <a:sym typeface="Corbel"/>
              </a:rPr>
              <a:t> Networks (GNNs) are a type of deep learning architecture designed to operate on graph-structured data, like those commonly found in social networks. They generalize traditional neural networks to graphs by learning representations of nodes, edges, or entire graphs. GNNs have revolutionized the analysis of graph data, especially in social networks, where relationships between entities (nodes) are often complex</a:t>
            </a:r>
            <a:endParaRPr sz="1600" b="0" i="0" u="none" strike="noStrike" cap="none">
              <a:solidFill>
                <a:schemeClr val="dk1"/>
              </a:solidFill>
              <a:latin typeface="Corbel"/>
              <a:ea typeface="Corbel"/>
              <a:cs typeface="Corbel"/>
              <a:sym typeface="Corbe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rbel"/>
              <a:ea typeface="Corbel"/>
              <a:cs typeface="Corbel"/>
              <a:sym typeface="Corbe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orbel"/>
                <a:ea typeface="Corbel"/>
                <a:cs typeface="Corbel"/>
                <a:sym typeface="Corbel"/>
              </a:rPr>
              <a:t>Steps to Implement GNN in Social Network Analysis:</a:t>
            </a:r>
            <a:endParaRPr sz="1600" b="1" i="0" u="none" strike="noStrike" cap="none">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Problem Definition</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Data Preparation</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Choose the GNN Model Architecture</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Preprocess the Data</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Define GNN Layers</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Loss Function and Optimization</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Train the Model</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Evaluate the Model</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Hyperparameter Tuning</a:t>
            </a:r>
            <a:endParaRPr sz="1600">
              <a:solidFill>
                <a:schemeClr val="dk1"/>
              </a:solidFill>
              <a:latin typeface="Corbel"/>
              <a:ea typeface="Corbel"/>
              <a:cs typeface="Corbel"/>
              <a:sym typeface="Corbel"/>
            </a:endParaRPr>
          </a:p>
          <a:p>
            <a:pPr marL="457200" marR="0" lvl="0" indent="-330200" algn="l" rtl="0">
              <a:lnSpc>
                <a:spcPct val="100000"/>
              </a:lnSpc>
              <a:spcBef>
                <a:spcPts val="0"/>
              </a:spcBef>
              <a:spcAft>
                <a:spcPts val="0"/>
              </a:spcAft>
              <a:buClr>
                <a:schemeClr val="dk1"/>
              </a:buClr>
              <a:buSzPts val="1600"/>
              <a:buFont typeface="Corbel"/>
              <a:buAutoNum type="arabicPeriod"/>
            </a:pPr>
            <a:r>
              <a:rPr lang="en-US" sz="1600">
                <a:solidFill>
                  <a:schemeClr val="dk1"/>
                </a:solidFill>
                <a:latin typeface="Corbel"/>
                <a:ea typeface="Corbel"/>
                <a:cs typeface="Corbel"/>
                <a:sym typeface="Corbel"/>
              </a:rPr>
              <a:t>Deployment and Interpretation</a:t>
            </a:r>
            <a:endParaRPr sz="1600">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E0F920-F4BE-0E5B-00BD-765E158B01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Box 2">
            <a:extLst>
              <a:ext uri="{FF2B5EF4-FFF2-40B4-BE49-F238E27FC236}">
                <a16:creationId xmlns:a16="http://schemas.microsoft.com/office/drawing/2014/main" id="{F4259327-5C28-1776-631A-D1A770C445CF}"/>
              </a:ext>
            </a:extLst>
          </p:cNvPr>
          <p:cNvSpPr txBox="1"/>
          <p:nvPr/>
        </p:nvSpPr>
        <p:spPr>
          <a:xfrm>
            <a:off x="1221475" y="539088"/>
            <a:ext cx="7465325" cy="7427739"/>
          </a:xfrm>
          <a:prstGeom prst="rect">
            <a:avLst/>
          </a:prstGeom>
          <a:noFill/>
        </p:spPr>
        <p:txBody>
          <a:bodyPr wrap="square" rtlCol="0">
            <a:spAutoFit/>
          </a:bodyPr>
          <a:lstStyle/>
          <a:p>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Cora dataset: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a:effectLst/>
                <a:latin typeface="Times New Roman" panose="02020603050405020304" pitchFamily="18" charset="0"/>
                <a:ea typeface="Calibri" panose="020F0502020204030204" pitchFamily="34" charset="0"/>
                <a:cs typeface="Times New Roman" panose="02020603050405020304" pitchFamily="18" charset="0"/>
              </a:rPr>
              <a:t>The Cora dataset consists of 2,708 scientific publications (nodes) in computer science, divided into 7 distinct categories or topics: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Case-Based Reasoning (CBR)</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Genetic Algorithms (GA)</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Neural Networks (NN)</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Probabilistic Methods (PM)</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Reinforcement Learning (RL)</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Robotics (RO)</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Theory (TH)</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a:spcAft>
                <a:spcPts val="400"/>
              </a:spcAft>
            </a:pPr>
            <a:r>
              <a:rPr lang="en-IN" b="1" kern="100">
                <a:effectLst/>
                <a:latin typeface="Times New Roman" panose="02020603050405020304" pitchFamily="18" charset="0"/>
                <a:ea typeface="Calibri" panose="020F0502020204030204" pitchFamily="34" charset="0"/>
                <a:cs typeface="Times New Roman" panose="02020603050405020304" pitchFamily="18" charset="0"/>
              </a:rPr>
              <a:t>Nodes</a:t>
            </a:r>
            <a:r>
              <a:rPr lang="en-IN" kern="100">
                <a:effectLst/>
                <a:latin typeface="Times New Roman" panose="02020603050405020304" pitchFamily="18" charset="0"/>
                <a:ea typeface="Calibri" panose="020F0502020204030204" pitchFamily="34" charset="0"/>
                <a:cs typeface="Times New Roman" panose="02020603050405020304" pitchFamily="18" charset="0"/>
              </a:rPr>
              <a:t>: 2,708 publications, each with a 1,433-dimensional feature vector.</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a:effectLst/>
                <a:latin typeface="Times New Roman" panose="02020603050405020304" pitchFamily="18" charset="0"/>
                <a:ea typeface="Calibri" panose="020F0502020204030204" pitchFamily="34" charset="0"/>
                <a:cs typeface="Times New Roman" panose="02020603050405020304" pitchFamily="18" charset="0"/>
              </a:rPr>
              <a:t>Edges</a:t>
            </a:r>
            <a:r>
              <a:rPr lang="en-IN" kern="100">
                <a:effectLst/>
                <a:latin typeface="Times New Roman" panose="02020603050405020304" pitchFamily="18" charset="0"/>
                <a:ea typeface="Calibri" panose="020F0502020204030204" pitchFamily="34" charset="0"/>
                <a:cs typeface="Times New Roman" panose="02020603050405020304" pitchFamily="18" charset="0"/>
              </a:rPr>
              <a:t>: 5,429 citation links.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a:effectLst/>
                <a:latin typeface="Times New Roman" panose="02020603050405020304" pitchFamily="18" charset="0"/>
                <a:ea typeface="Calibri" panose="020F0502020204030204" pitchFamily="34" charset="0"/>
                <a:cs typeface="Times New Roman" panose="02020603050405020304" pitchFamily="18" charset="0"/>
              </a:rPr>
              <a:t>Labels</a:t>
            </a:r>
            <a:r>
              <a:rPr lang="en-IN" kern="100">
                <a:effectLst/>
                <a:latin typeface="Times New Roman" panose="02020603050405020304" pitchFamily="18" charset="0"/>
                <a:ea typeface="Calibri" panose="020F0502020204030204" pitchFamily="34" charset="0"/>
                <a:cs typeface="Times New Roman" panose="02020603050405020304" pitchFamily="18" charset="0"/>
              </a:rPr>
              <a:t>: Each publication is labeled with one of 7 categories.</a:t>
            </a:r>
          </a:p>
          <a:p>
            <a:pPr>
              <a:lnSpc>
                <a:spcPct val="107000"/>
              </a:lnSpc>
              <a:spcAft>
                <a:spcPts val="800"/>
              </a:spcAf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Related Papers</a:t>
            </a: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a:latin typeface="Calibri" panose="020F0502020204030204" pitchFamily="34" charset="0"/>
                <a:ea typeface="Calibri" panose="020F0502020204030204" pitchFamily="34" charset="0"/>
                <a:cs typeface="Times New Roman" panose="02020603050405020304" pitchFamily="18" charset="0"/>
              </a:rPr>
              <a:t> </a:t>
            </a:r>
            <a:r>
              <a:rPr lang="en-IN" kern="100">
                <a:effectLst/>
                <a:latin typeface="Times New Roman" panose="02020603050405020304" pitchFamily="18" charset="0"/>
                <a:ea typeface="Calibri" panose="020F0502020204030204" pitchFamily="34" charset="0"/>
                <a:cs typeface="Times New Roman" panose="02020603050405020304" pitchFamily="18" charset="0"/>
              </a:rPr>
              <a:t>A paper on "Reinforcement Learning for Robotics" and a paper on "Neural Networks in Robotics" may be closely related because both discuss AI in robotic systems, and they may share keywords like "learning," "robots," "network," etc.</a:t>
            </a:r>
          </a:p>
          <a:p>
            <a:pPr>
              <a:lnSpc>
                <a:spcPct val="107000"/>
              </a:lnSpc>
              <a:spcAft>
                <a:spcPts val="800"/>
              </a:spcAf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Unrelated Papers</a:t>
            </a: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a:effectLst/>
                <a:latin typeface="Times New Roman" panose="02020603050405020304" pitchFamily="18" charset="0"/>
                <a:ea typeface="Calibri" panose="020F0502020204030204" pitchFamily="34" charset="0"/>
                <a:cs typeface="Times New Roman" panose="02020603050405020304" pitchFamily="18" charset="0"/>
              </a:rPr>
              <a:t>A "Genetic Algorithms for Search Optimization" paper and a "Robotics in Autonomous Vehicles" paper are less likely to be closely related. The first might have keywords like "genetic," "algorithm," "optimization," while the second focuses on "robots," "autonomy," and "vehicle."</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75501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982125" y="231925"/>
            <a:ext cx="7704600" cy="111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onstantia"/>
              <a:buNone/>
            </a:pPr>
            <a:r>
              <a:rPr lang="en-US" sz="2800" b="1"/>
              <a:t>Problem Statement</a:t>
            </a:r>
            <a:endParaRPr sz="2800" b="1"/>
          </a:p>
        </p:txBody>
      </p:sp>
      <p:sp>
        <p:nvSpPr>
          <p:cNvPr id="199" name="Google Shape;199;p23"/>
          <p:cNvSpPr txBox="1">
            <a:spLocks noGrp="1"/>
          </p:cNvSpPr>
          <p:nvPr>
            <p:ph type="body" idx="1"/>
          </p:nvPr>
        </p:nvSpPr>
        <p:spPr>
          <a:xfrm>
            <a:off x="844825" y="1275525"/>
            <a:ext cx="7842000" cy="4456200"/>
          </a:xfrm>
          <a:prstGeom prst="rect">
            <a:avLst/>
          </a:prstGeom>
          <a:noFill/>
          <a:ln>
            <a:noFill/>
          </a:ln>
        </p:spPr>
        <p:txBody>
          <a:bodyPr spcFirstLastPara="1" wrap="square" lIns="91425" tIns="45700" rIns="91425" bIns="45700" anchor="t" anchorCtr="0">
            <a:normAutofit fontScale="32500" lnSpcReduction="20000"/>
          </a:bodyPr>
          <a:lstStyle/>
          <a:p>
            <a:pPr marL="127446" lvl="0" indent="0" algn="just" rtl="0">
              <a:lnSpc>
                <a:spcPct val="115000"/>
              </a:lnSpc>
              <a:spcBef>
                <a:spcPts val="0"/>
              </a:spcBef>
              <a:spcAft>
                <a:spcPts val="0"/>
              </a:spcAft>
              <a:buSzPct val="100000"/>
              <a:buNone/>
            </a:pPr>
            <a:r>
              <a:rPr lang="en-US" sz="4900">
                <a:latin typeface="Times New Roman"/>
                <a:ea typeface="Times New Roman"/>
                <a:cs typeface="Times New Roman"/>
                <a:sym typeface="Times New Roman"/>
              </a:rPr>
              <a:t>Traditional methods in social network analysis struggle to fully capture </a:t>
            </a:r>
            <a:r>
              <a:rPr lang="en-US" sz="4792" b="1"/>
              <a:t>non-linear relationships</a:t>
            </a:r>
            <a:r>
              <a:rPr lang="en-US" sz="4792"/>
              <a:t> and </a:t>
            </a:r>
            <a:r>
              <a:rPr lang="en-US" sz="4792" b="1"/>
              <a:t>complex interactions</a:t>
            </a:r>
            <a:r>
              <a:rPr lang="en-US" sz="4792"/>
              <a:t> between nodes. As a result, traditional SNA lacks the ability to accurately predict emerging trends, new connections, or changes in user behavior over time.</a:t>
            </a:r>
            <a:endParaRPr lang="en-IN" sz="8592"/>
          </a:p>
          <a:p>
            <a:pPr marL="127446" lvl="0" indent="0" algn="just" rtl="0">
              <a:lnSpc>
                <a:spcPct val="115000"/>
              </a:lnSpc>
              <a:spcBef>
                <a:spcPts val="0"/>
              </a:spcBef>
              <a:spcAft>
                <a:spcPts val="0"/>
              </a:spcAft>
              <a:buSzPct val="100000"/>
              <a:buNone/>
            </a:pPr>
            <a:endParaRPr lang="en-IN" sz="4900">
              <a:latin typeface="Times New Roman"/>
              <a:ea typeface="Times New Roman"/>
              <a:cs typeface="Times New Roman"/>
              <a:sym typeface="Times New Roman"/>
            </a:endParaRPr>
          </a:p>
          <a:p>
            <a:pPr marL="127446" lvl="0" indent="0" algn="just" rtl="0">
              <a:lnSpc>
                <a:spcPct val="115000"/>
              </a:lnSpc>
              <a:spcBef>
                <a:spcPts val="0"/>
              </a:spcBef>
              <a:spcAft>
                <a:spcPts val="0"/>
              </a:spcAft>
              <a:buSzPct val="100000"/>
              <a:buNone/>
            </a:pPr>
            <a:r>
              <a:rPr lang="en-US" sz="5500" b="1">
                <a:latin typeface="Times New Roman"/>
                <a:ea typeface="Times New Roman"/>
                <a:cs typeface="Times New Roman"/>
                <a:sym typeface="Times New Roman"/>
              </a:rPr>
              <a:t>Description: </a:t>
            </a:r>
          </a:p>
          <a:p>
            <a:pPr marL="127446" lvl="0" indent="0" algn="just" rtl="0">
              <a:lnSpc>
                <a:spcPct val="115000"/>
              </a:lnSpc>
              <a:spcBef>
                <a:spcPts val="0"/>
              </a:spcBef>
              <a:spcAft>
                <a:spcPts val="0"/>
              </a:spcAft>
              <a:buSzPct val="100000"/>
              <a:buNone/>
            </a:pPr>
            <a:r>
              <a:rPr lang="en-US" sz="4900">
                <a:latin typeface="Times New Roman"/>
                <a:ea typeface="Times New Roman"/>
                <a:cs typeface="Times New Roman"/>
                <a:sym typeface="Times New Roman"/>
              </a:rPr>
              <a:t>Conventional approaches (like centrality measures, clustering, or community detection) rely on manually crafted features or simple heuristics, often missing nuanced multi-hop connections and the influence of node attributes. These methods struggle with scalability and do not generalize well to networks with dynamic or heterogeneous data. </a:t>
            </a:r>
          </a:p>
          <a:p>
            <a:pPr marL="127446" lvl="0" indent="0" algn="just" rtl="0">
              <a:lnSpc>
                <a:spcPct val="115000"/>
              </a:lnSpc>
              <a:spcBef>
                <a:spcPts val="0"/>
              </a:spcBef>
              <a:spcAft>
                <a:spcPts val="0"/>
              </a:spcAft>
              <a:buSzPct val="100000"/>
              <a:buNone/>
            </a:pPr>
            <a:endParaRPr lang="en-US" sz="4900">
              <a:latin typeface="Times New Roman"/>
              <a:ea typeface="Times New Roman"/>
              <a:cs typeface="Times New Roman"/>
              <a:sym typeface="Times New Roman"/>
            </a:endParaRPr>
          </a:p>
          <a:p>
            <a:pPr marL="127446" lvl="0" indent="0" algn="just" rtl="0">
              <a:lnSpc>
                <a:spcPct val="115000"/>
              </a:lnSpc>
              <a:spcBef>
                <a:spcPts val="0"/>
              </a:spcBef>
              <a:spcAft>
                <a:spcPts val="0"/>
              </a:spcAft>
              <a:buSzPct val="100000"/>
              <a:buNone/>
            </a:pPr>
            <a:r>
              <a:rPr lang="en-US" sz="4900">
                <a:latin typeface="Times New Roman"/>
                <a:ea typeface="Times New Roman"/>
                <a:cs typeface="Times New Roman"/>
                <a:sym typeface="Times New Roman"/>
              </a:rPr>
              <a:t>Graph </a:t>
            </a:r>
            <a:r>
              <a:rPr lang="en-US" sz="5400">
                <a:latin typeface="Times New Roman"/>
                <a:ea typeface="Times New Roman"/>
                <a:cs typeface="Times New Roman"/>
                <a:sym typeface="Times New Roman"/>
              </a:rPr>
              <a:t>Neural</a:t>
            </a:r>
            <a:r>
              <a:rPr lang="en-US" sz="4900">
                <a:latin typeface="Times New Roman"/>
                <a:ea typeface="Times New Roman"/>
                <a:cs typeface="Times New Roman"/>
                <a:sym typeface="Times New Roman"/>
              </a:rPr>
              <a:t> Networks (GNNs) offer a superior solution by learning representations that capture both the structural and feature-based relationships in a network. GNNs propagate information between nodes iteratively, allowing for better modeling of long-range dependencies, enabling tasks like node classification, link prediction, and community detection with greater accuracy, efficiency, and scalability. This makes GNNs ideal for analyzing large, complex, and ever-evolving social networks.</a:t>
            </a:r>
            <a:endParaRPr sz="4900">
              <a:latin typeface="Times New Roman"/>
              <a:ea typeface="Times New Roman"/>
              <a:cs typeface="Times New Roman"/>
              <a:sym typeface="Times New Roman"/>
            </a:endParaRPr>
          </a:p>
          <a:p>
            <a:pPr marL="0" lvl="0" indent="0" algn="just" rtl="0">
              <a:lnSpc>
                <a:spcPct val="115000"/>
              </a:lnSpc>
              <a:spcBef>
                <a:spcPts val="0"/>
              </a:spcBef>
              <a:spcAft>
                <a:spcPts val="0"/>
              </a:spcAft>
              <a:buSzPct val="68750"/>
              <a:buFont typeface="Arial"/>
              <a:buNone/>
            </a:pPr>
            <a:endParaRPr sz="1600">
              <a:latin typeface="Times New Roman"/>
              <a:ea typeface="Times New Roman"/>
              <a:cs typeface="Times New Roman"/>
              <a:sym typeface="Times New Roman"/>
            </a:endParaRPr>
          </a:p>
          <a:p>
            <a:pPr marL="457200" lvl="0" indent="-228600" algn="just" rtl="0">
              <a:lnSpc>
                <a:spcPct val="115000"/>
              </a:lnSpc>
              <a:spcBef>
                <a:spcPts val="0"/>
              </a:spcBef>
              <a:spcAft>
                <a:spcPts val="0"/>
              </a:spcAft>
              <a:buSzPct val="100000"/>
              <a:buFont typeface="Times New Roman"/>
              <a:buNone/>
            </a:pPr>
            <a:endParaRPr sz="1600">
              <a:latin typeface="Times New Roman"/>
              <a:ea typeface="Times New Roman"/>
              <a:cs typeface="Times New Roman"/>
              <a:sym typeface="Times New Roman"/>
            </a:endParaRPr>
          </a:p>
        </p:txBody>
      </p:sp>
      <p:sp>
        <p:nvSpPr>
          <p:cNvPr id="200" name="Google Shape;200;p23"/>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Corbel"/>
              <a:buNone/>
            </a:pPr>
            <a:fld id="{00000000-1234-1234-1234-123412341234}" type="slidenum">
              <a:rPr lang="en-US">
                <a:solidFill>
                  <a:srgbClr val="000000"/>
                </a:solidFill>
              </a:rPr>
              <a:t>6</a:t>
            </a:fld>
            <a:endParaRPr>
              <a:solidFill>
                <a:srgbClr val="000000"/>
              </a:solidFill>
            </a:endParaRPr>
          </a:p>
        </p:txBody>
      </p:sp>
      <p:pic>
        <p:nvPicPr>
          <p:cNvPr id="201" name="Google Shape;201;p23"/>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982125" y="0"/>
            <a:ext cx="7704600" cy="9111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onstantia"/>
              <a:buNone/>
            </a:pPr>
            <a:r>
              <a:rPr lang="en-US" sz="2800" b="1"/>
              <a:t>Literature Survey</a:t>
            </a:r>
            <a:endParaRPr sz="2800" b="1"/>
          </a:p>
        </p:txBody>
      </p:sp>
      <p:sp>
        <p:nvSpPr>
          <p:cNvPr id="211" name="Google Shape;211;p24"/>
          <p:cNvSpPr txBox="1">
            <a:spLocks noGrp="1"/>
          </p:cNvSpPr>
          <p:nvPr>
            <p:ph type="body" idx="1"/>
          </p:nvPr>
        </p:nvSpPr>
        <p:spPr>
          <a:xfrm>
            <a:off x="1473800" y="911100"/>
            <a:ext cx="6196500" cy="55620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15000"/>
              </a:lnSpc>
              <a:spcBef>
                <a:spcPts val="1000"/>
              </a:spcBef>
              <a:spcAft>
                <a:spcPts val="0"/>
              </a:spcAft>
              <a:buSzPct val="81403"/>
              <a:buNone/>
            </a:pPr>
            <a:r>
              <a:rPr lang="en-US" sz="2850" b="1"/>
              <a:t>Frontiers in Big Data: Deep Representation Learning for Social Network Analysis </a:t>
            </a:r>
            <a:endParaRPr sz="2850" b="1"/>
          </a:p>
          <a:p>
            <a:pPr marL="0" lvl="0" indent="0" algn="l" rtl="0">
              <a:lnSpc>
                <a:spcPct val="115000"/>
              </a:lnSpc>
              <a:spcBef>
                <a:spcPts val="1000"/>
              </a:spcBef>
              <a:spcAft>
                <a:spcPts val="0"/>
              </a:spcAft>
              <a:buSzPct val="96666"/>
              <a:buNone/>
            </a:pPr>
            <a:r>
              <a:rPr lang="en-US"/>
              <a:t>The research paper "Deep Representation Learning for Social Network Analysis" offers a comprehensive review of methods for learning low-dimensional network representations using deep learning techniques. It focuses on the application of neural network models to social network analysis tasks such as classification, link prediction, anomaly detection, and clustering.</a:t>
            </a:r>
            <a:endParaRPr/>
          </a:p>
          <a:p>
            <a:pPr marL="0" lvl="0" indent="0" algn="l" rtl="0">
              <a:lnSpc>
                <a:spcPct val="115000"/>
              </a:lnSpc>
              <a:spcBef>
                <a:spcPts val="1200"/>
              </a:spcBef>
              <a:spcAft>
                <a:spcPts val="0"/>
              </a:spcAft>
              <a:buNone/>
            </a:pPr>
            <a:r>
              <a:rPr lang="en-US" b="1"/>
              <a:t>Key insights:</a:t>
            </a:r>
            <a:endParaRPr b="1"/>
          </a:p>
          <a:p>
            <a:pPr marL="457200" lvl="0" indent="-323850" algn="l" rtl="0">
              <a:lnSpc>
                <a:spcPct val="115000"/>
              </a:lnSpc>
              <a:spcBef>
                <a:spcPts val="1200"/>
              </a:spcBef>
              <a:spcAft>
                <a:spcPts val="0"/>
              </a:spcAft>
              <a:buSzPct val="100000"/>
              <a:buAutoNum type="arabicPeriod"/>
            </a:pPr>
            <a:r>
              <a:rPr lang="en-US"/>
              <a:t>Network embeddings are crucial for analyzing social networks by encoding the network's structure and attributes into low-dimensional vectors.</a:t>
            </a:r>
            <a:endParaRPr/>
          </a:p>
          <a:p>
            <a:pPr marL="457200" lvl="0" indent="-323850" algn="l" rtl="0">
              <a:lnSpc>
                <a:spcPct val="115000"/>
              </a:lnSpc>
              <a:spcBef>
                <a:spcPts val="0"/>
              </a:spcBef>
              <a:spcAft>
                <a:spcPts val="0"/>
              </a:spcAft>
              <a:buSzPct val="100000"/>
              <a:buAutoNum type="arabicPeriod"/>
            </a:pPr>
            <a:r>
              <a:rPr lang="en-US"/>
              <a:t>Neural network-based models like skip-gram, autoencoders, and GCNs offer powerful tools for capturing complex network patterns.</a:t>
            </a:r>
            <a:endParaRPr/>
          </a:p>
          <a:p>
            <a:pPr marL="457200" lvl="0" indent="-323850" algn="l" rtl="0">
              <a:lnSpc>
                <a:spcPct val="115000"/>
              </a:lnSpc>
              <a:spcBef>
                <a:spcPts val="0"/>
              </a:spcBef>
              <a:spcAft>
                <a:spcPts val="0"/>
              </a:spcAft>
              <a:buSzPct val="100000"/>
              <a:buAutoNum type="arabicPeriod"/>
            </a:pPr>
            <a:r>
              <a:rPr lang="en-US"/>
              <a:t>Future directions emphasize the need to address dynamic networks, hierarchical structures, scalability, and interpretability in network analysis.</a:t>
            </a:r>
            <a:endParaRPr/>
          </a:p>
          <a:p>
            <a:pPr marL="0" lvl="0" indent="0" algn="l" rtl="0">
              <a:lnSpc>
                <a:spcPct val="115000"/>
              </a:lnSpc>
              <a:spcBef>
                <a:spcPts val="1200"/>
              </a:spcBef>
              <a:spcAft>
                <a:spcPts val="0"/>
              </a:spcAft>
              <a:buNone/>
            </a:pPr>
            <a:r>
              <a:rPr lang="en-US" sz="2120" u="sng">
                <a:solidFill>
                  <a:schemeClr val="hlink"/>
                </a:solidFill>
                <a:hlinkClick r:id="rId3"/>
              </a:rPr>
              <a:t>https://www.frontiersin.org/journals/big-data/articles/10.3389/fdata.2019.00002/full</a:t>
            </a:r>
            <a:endParaRPr sz="2120"/>
          </a:p>
          <a:p>
            <a:pPr marL="0" lvl="0" indent="0" algn="l" rtl="0">
              <a:lnSpc>
                <a:spcPct val="115000"/>
              </a:lnSpc>
              <a:spcBef>
                <a:spcPts val="1200"/>
              </a:spcBef>
              <a:spcAft>
                <a:spcPts val="0"/>
              </a:spcAft>
              <a:buSzPct val="165714"/>
              <a:buNone/>
            </a:pPr>
            <a:endParaRPr sz="1400"/>
          </a:p>
          <a:p>
            <a:pPr marL="0" lvl="0" indent="0" algn="l" rtl="0">
              <a:lnSpc>
                <a:spcPct val="115000"/>
              </a:lnSpc>
              <a:spcBef>
                <a:spcPts val="1000"/>
              </a:spcBef>
              <a:spcAft>
                <a:spcPts val="1000"/>
              </a:spcAft>
              <a:buSzPct val="145000"/>
              <a:buNone/>
            </a:pPr>
            <a:endParaRPr sz="1600">
              <a:latin typeface="Times New Roman"/>
              <a:ea typeface="Times New Roman"/>
              <a:cs typeface="Times New Roman"/>
              <a:sym typeface="Times New Roman"/>
            </a:endParaRPr>
          </a:p>
        </p:txBody>
      </p:sp>
      <p:sp>
        <p:nvSpPr>
          <p:cNvPr id="212" name="Google Shape;212;p24"/>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Corbel"/>
              <a:buNone/>
            </a:pPr>
            <a:fld id="{00000000-1234-1234-1234-123412341234}" type="slidenum">
              <a:rPr lang="en-US">
                <a:solidFill>
                  <a:srgbClr val="000000"/>
                </a:solidFill>
              </a:rPr>
              <a:t>7</a:t>
            </a:fld>
            <a:endParaRPr>
              <a:solidFill>
                <a:srgbClr val="000000"/>
              </a:solidFill>
            </a:endParaRPr>
          </a:p>
        </p:txBody>
      </p:sp>
      <p:pic>
        <p:nvPicPr>
          <p:cNvPr id="213" name="Google Shape;213;p24"/>
          <p:cNvPicPr preferRelativeResize="0"/>
          <p:nvPr/>
        </p:nvPicPr>
        <p:blipFill rotWithShape="1">
          <a:blip r:embed="rId4">
            <a:alphaModFix/>
          </a:blip>
          <a:srcRect/>
          <a:stretch/>
        </p:blipFill>
        <p:spPr>
          <a:xfrm>
            <a:off x="7622575" y="476675"/>
            <a:ext cx="851975" cy="62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B34979-B0AE-679A-1E26-632D2C295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Box 2">
            <a:extLst>
              <a:ext uri="{FF2B5EF4-FFF2-40B4-BE49-F238E27FC236}">
                <a16:creationId xmlns:a16="http://schemas.microsoft.com/office/drawing/2014/main" id="{DFAF9D65-7925-EF96-9D0B-761BE4432987}"/>
              </a:ext>
            </a:extLst>
          </p:cNvPr>
          <p:cNvSpPr txBox="1"/>
          <p:nvPr/>
        </p:nvSpPr>
        <p:spPr>
          <a:xfrm>
            <a:off x="1296537" y="777921"/>
            <a:ext cx="7438030" cy="400110"/>
          </a:xfrm>
          <a:prstGeom prst="rect">
            <a:avLst/>
          </a:prstGeom>
          <a:noFill/>
        </p:spPr>
        <p:txBody>
          <a:bodyPr wrap="square" rtlCol="0">
            <a:spAutoFit/>
          </a:bodyPr>
          <a:lstStyle/>
          <a:p>
            <a:pPr algn="ctr"/>
            <a:r>
              <a:rPr lang="en-IN" sz="2000" b="1">
                <a:latin typeface="Arial Black" panose="020B0A04020102020204" pitchFamily="34" charset="0"/>
              </a:rPr>
              <a:t>Social Network Analysis Based on GraphSAGE</a:t>
            </a:r>
          </a:p>
        </p:txBody>
      </p:sp>
      <p:sp>
        <p:nvSpPr>
          <p:cNvPr id="4" name="TextBox 3">
            <a:extLst>
              <a:ext uri="{FF2B5EF4-FFF2-40B4-BE49-F238E27FC236}">
                <a16:creationId xmlns:a16="http://schemas.microsoft.com/office/drawing/2014/main" id="{A43AF581-67B6-ED50-F007-B68EAF6829F7}"/>
              </a:ext>
            </a:extLst>
          </p:cNvPr>
          <p:cNvSpPr txBox="1"/>
          <p:nvPr/>
        </p:nvSpPr>
        <p:spPr>
          <a:xfrm>
            <a:off x="1651379" y="1330657"/>
            <a:ext cx="6926239" cy="4893647"/>
          </a:xfrm>
          <a:prstGeom prst="rect">
            <a:avLst/>
          </a:prstGeom>
          <a:noFill/>
        </p:spPr>
        <p:txBody>
          <a:bodyPr wrap="square" rtlCol="0">
            <a:spAutoFit/>
          </a:bodyPr>
          <a:lstStyle/>
          <a:p>
            <a:r>
              <a:rPr lang="en-US"/>
              <a:t>The research paper titled "Social Network Analysis Based on GraphSAGE" explores the use of GraphSAGE, a graph neural network model, for node classification in social networks. It highlights the limitations of traditional iterative classifiers and random walk-based algorithms that do not fully consider the interaction information between nodes. The paper demonstrates how GraphSAGE can effectively integrate node attributes and structural information, making it a powerful tool for social network analysis. It discusses the model’s parameters, including sampling strategies, and compares GraphSAGE’s performance to traditional methods like Logistic Regression and DeepWalk.</a:t>
            </a:r>
            <a:br>
              <a:rPr lang="en-US"/>
            </a:br>
            <a:br>
              <a:rPr lang="en-US"/>
            </a:br>
            <a:r>
              <a:rPr lang="en-IN" b="1"/>
              <a:t>Key Insights:</a:t>
            </a:r>
          </a:p>
          <a:p>
            <a:r>
              <a:rPr lang="en-US"/>
              <a:t>1. Integration of Node Features and Graph Structure: GraphSAGE leverages both the feature attributes of nodes and their structural connections to improve node classification, which traditional methods fail to fully capture.</a:t>
            </a:r>
          </a:p>
          <a:p>
            <a:r>
              <a:rPr lang="en-US"/>
              <a:t>2. Improved Sampling Techniques: The paper introduces new sampling methods that adaptively select neighbors based on their degree, improving the efficiency and effectiveness of GraphSAGE.</a:t>
            </a:r>
          </a:p>
          <a:p>
            <a:r>
              <a:rPr lang="en-US"/>
              <a:t>3. Comparison with Baselines: GraphSAGE outperforms traditional models such as Logistic Regression and DeepWalk in node classification tasks, demonstrating its capability to capture more complex interactions in a social network.</a:t>
            </a:r>
          </a:p>
          <a:p>
            <a:endParaRPr lang="en-US"/>
          </a:p>
          <a:p>
            <a:r>
              <a:rPr lang="en-IN" sz="1800" b="0" i="0" u="sng" strike="noStrike">
                <a:solidFill>
                  <a:srgbClr val="1155CC"/>
                </a:solidFill>
                <a:effectLst/>
                <a:latin typeface="Arial" panose="020B0604020202020204" pitchFamily="34" charset="0"/>
                <a:hlinkClick r:id="rId2"/>
              </a:rPr>
              <a:t>https://sci-hub.ru/https://doi.org/10.1109/ISCID.2019.10128</a:t>
            </a:r>
            <a:endParaRPr lang="en-US"/>
          </a:p>
        </p:txBody>
      </p:sp>
    </p:spTree>
    <p:extLst>
      <p:ext uri="{BB962C8B-B14F-4D97-AF65-F5344CB8AC3E}">
        <p14:creationId xmlns:p14="http://schemas.microsoft.com/office/powerpoint/2010/main" val="248292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02C36C-AAEC-E3C4-0D89-9ADF911E7E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Box 2">
            <a:extLst>
              <a:ext uri="{FF2B5EF4-FFF2-40B4-BE49-F238E27FC236}">
                <a16:creationId xmlns:a16="http://schemas.microsoft.com/office/drawing/2014/main" id="{9D0D22B4-CDCF-002C-7D9B-999DC236B087}"/>
              </a:ext>
            </a:extLst>
          </p:cNvPr>
          <p:cNvSpPr txBox="1"/>
          <p:nvPr/>
        </p:nvSpPr>
        <p:spPr>
          <a:xfrm>
            <a:off x="1166884" y="376805"/>
            <a:ext cx="7519916" cy="6093976"/>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SEMI-SUPERVISED CLASSIFICATION WITH GRAPH CONVOLUTIONAL NETWORKS</a:t>
            </a:r>
          </a:p>
          <a:p>
            <a:endParaRPr lang="en-US"/>
          </a:p>
          <a:p>
            <a:r>
              <a:rPr lang="en-US" b="1"/>
              <a:t>Description:</a:t>
            </a:r>
          </a:p>
          <a:p>
            <a:r>
              <a:rPr lang="en-US"/>
              <a:t>The research explores the use of Graph Convolutional Networks (GCNs) for semi-supervised learning tasks, focusing on node embeddings and classification in graph-structured data. Using Zachary's Karate Club network, the study demonstrates how GCNs leverage graph structure to generate meaningful embeddings, even when initialized with random weights. A semi-supervised setup trains the model using minimal labeled data, achieving clear community separations. Experiments also examine the impact of model depth on classification performance across datasets like Cora, </a:t>
            </a:r>
            <a:r>
              <a:rPr lang="en-US" err="1"/>
              <a:t>Citeseer</a:t>
            </a:r>
            <a:r>
              <a:rPr lang="en-US"/>
              <a:t>, and </a:t>
            </a:r>
            <a:r>
              <a:rPr lang="en-US" err="1"/>
              <a:t>Pubmed</a:t>
            </a:r>
            <a:r>
              <a:rPr lang="en-US"/>
              <a:t>. Results highlight the challenges of training deeper GCNs, such as </a:t>
            </a:r>
            <a:r>
              <a:rPr lang="en-US" err="1"/>
              <a:t>oversmoothing</a:t>
            </a:r>
            <a:r>
              <a:rPr lang="en-US"/>
              <a:t>, and the benefits of residual connections in addressing these challenges.</a:t>
            </a:r>
          </a:p>
          <a:p>
            <a:endParaRPr lang="en-US"/>
          </a:p>
          <a:p>
            <a:r>
              <a:rPr lang="en-US" b="1"/>
              <a:t>Key Insights:</a:t>
            </a:r>
          </a:p>
          <a:p>
            <a:pPr>
              <a:buFont typeface="+mj-lt"/>
              <a:buAutoNum type="arabicPeriod"/>
            </a:pPr>
            <a:r>
              <a:rPr lang="en-US" b="1"/>
              <a:t>Featureless Embedding with GCNs</a:t>
            </a:r>
            <a:r>
              <a:rPr lang="en-US"/>
              <a:t>: Even without explicit features, GCNs can generate meaningful embeddings by leveraging graph structure.</a:t>
            </a:r>
          </a:p>
          <a:p>
            <a:pPr>
              <a:buFont typeface="+mj-lt"/>
              <a:buAutoNum type="arabicPeriod"/>
            </a:pPr>
            <a:r>
              <a:rPr lang="en-US" b="1"/>
              <a:t>Semi-Supervised Learning Efficiency</a:t>
            </a:r>
            <a:r>
              <a:rPr lang="en-US"/>
              <a:t>: GCNs achieve high classification accuracy using minimal labeled data by exploiting graph connectivity.</a:t>
            </a:r>
          </a:p>
          <a:p>
            <a:pPr>
              <a:buFont typeface="+mj-lt"/>
              <a:buAutoNum type="arabicPeriod"/>
            </a:pPr>
            <a:r>
              <a:rPr lang="en-US" b="1"/>
              <a:t>Model Depth and Residual Connections</a:t>
            </a:r>
            <a:r>
              <a:rPr lang="en-US"/>
              <a:t>: Deeper GCNs struggle with </a:t>
            </a:r>
            <a:r>
              <a:rPr lang="en-US" err="1"/>
              <a:t>oversmoothing</a:t>
            </a:r>
            <a:r>
              <a:rPr lang="en-US"/>
              <a:t>, but residual connections improve training stability and performance in deeper networks.</a:t>
            </a:r>
          </a:p>
          <a:p>
            <a:endParaRPr lang="en-US"/>
          </a:p>
          <a:p>
            <a:r>
              <a:rPr lang="en-US">
                <a:hlinkClick r:id="rId2"/>
              </a:rPr>
              <a:t>https://github.com/tkipf/gcn</a:t>
            </a:r>
            <a:endParaRPr lang="en-US"/>
          </a:p>
          <a:p>
            <a:endParaRPr lang="en-US"/>
          </a:p>
          <a:p>
            <a:r>
              <a:rPr lang="en-US">
                <a:hlinkClick r:id="rId3"/>
              </a:rPr>
              <a:t>https://arxiv.org/abs/1609.02907</a:t>
            </a:r>
            <a:endParaRPr lang="en-US"/>
          </a:p>
          <a:p>
            <a:endParaRPr lang="en-US"/>
          </a:p>
        </p:txBody>
      </p:sp>
    </p:spTree>
    <p:extLst>
      <p:ext uri="{BB962C8B-B14F-4D97-AF65-F5344CB8AC3E}">
        <p14:creationId xmlns:p14="http://schemas.microsoft.com/office/powerpoint/2010/main" val="4284502316"/>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4453</Words>
  <Application>Microsoft Office PowerPoint</Application>
  <PresentationFormat>On-screen Show (4:3)</PresentationFormat>
  <Paragraphs>374</Paragraphs>
  <Slides>30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Symbol</vt:lpstr>
      <vt:lpstr>Algerian</vt:lpstr>
      <vt:lpstr>Times New Roman</vt:lpstr>
      <vt:lpstr>Arial Black</vt:lpstr>
      <vt:lpstr>Arial</vt:lpstr>
      <vt:lpstr>Constantia</vt:lpstr>
      <vt:lpstr>Calibri</vt:lpstr>
      <vt:lpstr>Corbel</vt:lpstr>
      <vt:lpstr>Parallax</vt:lpstr>
      <vt:lpstr>Social Network Analysis (Node Classification Using GraphSAGE)</vt:lpstr>
      <vt:lpstr>OUTLINE</vt:lpstr>
      <vt:lpstr>Introduction</vt:lpstr>
      <vt:lpstr>PowerPoint Presentation</vt:lpstr>
      <vt:lpstr>PowerPoint Presentation</vt:lpstr>
      <vt:lpstr>Problem Statement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BHANU PRAKASH</dc:creator>
  <cp:lastModifiedBy>BHANU PRAKASH</cp:lastModifiedBy>
  <cp:revision>20</cp:revision>
  <dcterms:modified xsi:type="dcterms:W3CDTF">2025-01-21T05:23:21Z</dcterms:modified>
</cp:coreProperties>
</file>