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9" r:id="rId3"/>
    <p:sldId id="260" r:id="rId4"/>
    <p:sldId id="261" r:id="rId5"/>
    <p:sldId id="273" r:id="rId6"/>
    <p:sldId id="263" r:id="rId7"/>
    <p:sldId id="276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 autoAdjust="0"/>
    <p:restoredTop sz="80815" autoAdjust="0"/>
  </p:normalViewPr>
  <p:slideViewPr>
    <p:cSldViewPr>
      <p:cViewPr>
        <p:scale>
          <a:sx n="64" d="100"/>
          <a:sy n="64" d="100"/>
        </p:scale>
        <p:origin x="-1566" y="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622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BC60FB-5BF0-48CC-B274-728D11265474}" type="datetimeFigureOut">
              <a:rPr lang="en-US" smtClean="0"/>
              <a:pPr/>
              <a:t>5/29/2012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161A36-12BE-4B3A-AA02-C9578D40D0D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161A36-12BE-4B3A-AA02-C9578D40D0DE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&gt;&gt;such</a:t>
            </a:r>
            <a:r>
              <a:rPr lang="en-US" baseline="0" dirty="0" smtClean="0"/>
              <a:t> that set of classes provide essentially the same prediction, or information, about the image archive as the entire image set collection.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161A36-12BE-4B3A-AA02-C9578D40D0DE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161A36-12BE-4B3A-AA02-C9578D40D0DE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161A36-12BE-4B3A-AA02-C9578D40D0DE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161A36-12BE-4B3A-AA02-C9578D40D0DE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/>
            <a:endParaRPr lang="en-US" sz="1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161A36-12BE-4B3A-AA02-C9578D40D0DE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/>
            <a:endParaRPr lang="en-US" sz="1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161A36-12BE-4B3A-AA02-C9578D40D0DE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F7E0D-D9AE-43FB-AB4E-7678BEFC762D}" type="datetimeFigureOut">
              <a:rPr lang="en-US" smtClean="0"/>
              <a:pPr/>
              <a:t>5/29/2012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AB887-E95B-4BF8-8196-F1EAE632E1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F7E0D-D9AE-43FB-AB4E-7678BEFC762D}" type="datetimeFigureOut">
              <a:rPr lang="en-US" smtClean="0"/>
              <a:pPr/>
              <a:t>5/29/2012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AB887-E95B-4BF8-8196-F1EAE632E1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F7E0D-D9AE-43FB-AB4E-7678BEFC762D}" type="datetimeFigureOut">
              <a:rPr lang="en-US" smtClean="0"/>
              <a:pPr/>
              <a:t>5/29/2012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AB887-E95B-4BF8-8196-F1EAE632E1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F7E0D-D9AE-43FB-AB4E-7678BEFC762D}" type="datetimeFigureOut">
              <a:rPr lang="en-US" smtClean="0"/>
              <a:pPr/>
              <a:t>5/29/2012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AB887-E95B-4BF8-8196-F1EAE632E1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F7E0D-D9AE-43FB-AB4E-7678BEFC762D}" type="datetimeFigureOut">
              <a:rPr lang="en-US" smtClean="0"/>
              <a:pPr/>
              <a:t>5/29/2012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AB887-E95B-4BF8-8196-F1EAE632E1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F7E0D-D9AE-43FB-AB4E-7678BEFC762D}" type="datetimeFigureOut">
              <a:rPr lang="en-US" smtClean="0"/>
              <a:pPr/>
              <a:t>5/29/2012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AB887-E95B-4BF8-8196-F1EAE632E1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F7E0D-D9AE-43FB-AB4E-7678BEFC762D}" type="datetimeFigureOut">
              <a:rPr lang="en-US" smtClean="0"/>
              <a:pPr/>
              <a:t>5/29/2012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AB887-E95B-4BF8-8196-F1EAE632E1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F7E0D-D9AE-43FB-AB4E-7678BEFC762D}" type="datetimeFigureOut">
              <a:rPr lang="en-US" smtClean="0"/>
              <a:pPr/>
              <a:t>5/29/2012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AB887-E95B-4BF8-8196-F1EAE632E1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F7E0D-D9AE-43FB-AB4E-7678BEFC762D}" type="datetimeFigureOut">
              <a:rPr lang="en-US" smtClean="0"/>
              <a:pPr/>
              <a:t>5/29/2012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AB887-E95B-4BF8-8196-F1EAE632E1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F7E0D-D9AE-43FB-AB4E-7678BEFC762D}" type="datetimeFigureOut">
              <a:rPr lang="en-US" smtClean="0"/>
              <a:pPr/>
              <a:t>5/29/2012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AB887-E95B-4BF8-8196-F1EAE632E1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F7E0D-D9AE-43FB-AB4E-7678BEFC762D}" type="datetimeFigureOut">
              <a:rPr lang="en-US" smtClean="0"/>
              <a:pPr/>
              <a:t>5/29/2012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AB887-E95B-4BF8-8196-F1EAE632E1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FF7E0D-D9AE-43FB-AB4E-7678BEFC762D}" type="datetimeFigureOut">
              <a:rPr lang="en-US" smtClean="0"/>
              <a:pPr/>
              <a:t>5/29/2012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BAB887-E95B-4BF8-8196-F1EAE632E1A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2971800"/>
            <a:ext cx="9124950" cy="466725"/>
          </a:xfrm>
          <a:custGeom>
            <a:avLst/>
            <a:gdLst>
              <a:gd name="connsiteX0" fmla="*/ 0 w 9124950"/>
              <a:gd name="connsiteY0" fmla="*/ 28575 h 333375"/>
              <a:gd name="connsiteX1" fmla="*/ 0 w 9124950"/>
              <a:gd name="connsiteY1" fmla="*/ 333375 h 333375"/>
              <a:gd name="connsiteX2" fmla="*/ 9124950 w 9124950"/>
              <a:gd name="connsiteY2" fmla="*/ 285750 h 333375"/>
              <a:gd name="connsiteX3" fmla="*/ 9124950 w 9124950"/>
              <a:gd name="connsiteY3" fmla="*/ 0 h 333375"/>
              <a:gd name="connsiteX4" fmla="*/ 0 w 9124950"/>
              <a:gd name="connsiteY4" fmla="*/ 28575 h 333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4950" h="333375">
                <a:moveTo>
                  <a:pt x="0" y="28575"/>
                </a:moveTo>
                <a:lnTo>
                  <a:pt x="0" y="333375"/>
                </a:lnTo>
                <a:lnTo>
                  <a:pt x="9124950" y="285750"/>
                </a:lnTo>
                <a:lnTo>
                  <a:pt x="9124950" y="0"/>
                </a:lnTo>
                <a:lnTo>
                  <a:pt x="0" y="28575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0" y="6553200"/>
            <a:ext cx="9144000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C:\Users\Rameshwor\Desktop\capture2.PN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2057400"/>
            <a:ext cx="91440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ounded Rectangle 7"/>
          <p:cNvSpPr/>
          <p:nvPr/>
        </p:nvSpPr>
        <p:spPr>
          <a:xfrm>
            <a:off x="152400" y="609600"/>
            <a:ext cx="5334000" cy="15240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Image Clustering</a:t>
            </a:r>
          </a:p>
          <a:p>
            <a:pPr algn="ctr"/>
            <a:r>
              <a:rPr lang="en-US" sz="3200" dirty="0" smtClean="0"/>
              <a:t>distributed approach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4800600"/>
            <a:ext cx="4038600" cy="1524000"/>
          </a:xfrm>
        </p:spPr>
        <p:txBody>
          <a:bodyPr>
            <a:normAutofit fontScale="55000" lnSpcReduction="20000"/>
          </a:bodyPr>
          <a:lstStyle/>
          <a:p>
            <a:pPr algn="l"/>
            <a:r>
              <a:rPr lang="en-US" sz="3600" b="1" dirty="0" smtClean="0">
                <a:solidFill>
                  <a:schemeClr val="tx2">
                    <a:lumMod val="75000"/>
                  </a:schemeClr>
                </a:solidFill>
              </a:rPr>
              <a:t>Team Members</a:t>
            </a:r>
          </a:p>
          <a:p>
            <a:pPr algn="l"/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Bhanu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Bhakta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Sigdel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     [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065/BCT/508]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 algn="l"/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Pradeep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Bista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                 [065/BCT/523]</a:t>
            </a:r>
          </a:p>
          <a:p>
            <a:pPr algn="l"/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Rameshwor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Parajuli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      [065/BCT/533]</a:t>
            </a:r>
          </a:p>
          <a:p>
            <a:pPr algn="l"/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Sandip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Pandey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               [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065/BCT/538]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 algn="l"/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0" y="0"/>
            <a:ext cx="91440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err="1" smtClean="0"/>
              <a:t>Coverpage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0" y="6553200"/>
            <a:ext cx="9144000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/>
              <a:t>Image  Clustering: distributed approach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2057400"/>
            <a:ext cx="7239000" cy="4038600"/>
          </a:xfrm>
        </p:spPr>
        <p:txBody>
          <a:bodyPr>
            <a:normAutofit/>
          </a:bodyPr>
          <a:lstStyle/>
          <a:p>
            <a:pPr algn="l"/>
            <a:endParaRPr lang="en-US" sz="2400" b="1" dirty="0" smtClean="0">
              <a:solidFill>
                <a:schemeClr val="tx1"/>
              </a:solidFill>
            </a:endParaRPr>
          </a:p>
          <a:p>
            <a:pPr algn="l"/>
            <a:r>
              <a:rPr lang="en-US" sz="2400" b="1" dirty="0" smtClean="0">
                <a:solidFill>
                  <a:schemeClr val="tx1"/>
                </a:solidFill>
              </a:rPr>
              <a:t>1&gt; Data Collection and distribution 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</a:rPr>
              <a:t>	</a:t>
            </a:r>
            <a:r>
              <a:rPr lang="en-US" sz="2000" b="1" dirty="0" smtClean="0">
                <a:solidFill>
                  <a:schemeClr val="tx1"/>
                </a:solidFill>
              </a:rPr>
              <a:t>&gt;&gt;store as Hbase file in HADOOP file system.</a:t>
            </a:r>
          </a:p>
          <a:p>
            <a:pPr algn="l"/>
            <a:endParaRPr lang="en-US" sz="2000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 algn="l"/>
            <a:endParaRPr lang="en-US" sz="1800" dirty="0" smtClean="0">
              <a:solidFill>
                <a:schemeClr val="tx2">
                  <a:lumMod val="75000"/>
                </a:schemeClr>
              </a:solidFill>
            </a:endParaRPr>
          </a:p>
          <a:p>
            <a:pPr algn="l"/>
            <a:r>
              <a:rPr lang="en-US" sz="2400" b="1" dirty="0" smtClean="0">
                <a:solidFill>
                  <a:schemeClr val="tx1"/>
                </a:solidFill>
              </a:rPr>
              <a:t>2&gt;Creating GMMs of Images</a:t>
            </a:r>
          </a:p>
          <a:p>
            <a:pPr algn="l"/>
            <a:endParaRPr lang="en-US" sz="1800" dirty="0" smtClean="0">
              <a:solidFill>
                <a:schemeClr val="tx2">
                  <a:lumMod val="75000"/>
                </a:schemeClr>
              </a:solidFill>
            </a:endParaRPr>
          </a:p>
          <a:p>
            <a:pPr algn="l"/>
            <a:endParaRPr lang="en-US" sz="1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0" y="0"/>
            <a:ext cx="91440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/>
              <a:t>Expectation</a:t>
            </a:r>
            <a:endParaRPr lang="en-US" dirty="0"/>
          </a:p>
        </p:txBody>
      </p:sp>
      <p:sp>
        <p:nvSpPr>
          <p:cNvPr id="13" name="Subtitle 2"/>
          <p:cNvSpPr txBox="1">
            <a:spLocks/>
          </p:cNvSpPr>
          <p:nvPr/>
        </p:nvSpPr>
        <p:spPr>
          <a:xfrm>
            <a:off x="685800" y="914400"/>
            <a:ext cx="8001000" cy="99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4800" b="1" dirty="0" smtClean="0"/>
              <a:t>Last</a:t>
            </a:r>
            <a:r>
              <a:rPr kumimoji="0" lang="en-US" sz="4800" b="1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week: Expectation</a:t>
            </a:r>
            <a:endParaRPr kumimoji="0" lang="en-US" sz="48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0" y="6553200"/>
            <a:ext cx="9144000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/>
              <a:t>Image  Clustering: distributed approach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2057400"/>
            <a:ext cx="7239000" cy="4038600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</a:rPr>
              <a:t>Data collection:</a:t>
            </a:r>
          </a:p>
          <a:p>
            <a:pPr algn="l"/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	&gt; 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dataset of </a:t>
            </a:r>
            <a:r>
              <a:rPr lang="en-US" sz="2400" smtClean="0">
                <a:solidFill>
                  <a:schemeClr val="tx2">
                    <a:lumMod val="75000"/>
                  </a:schemeClr>
                </a:solidFill>
              </a:rPr>
              <a:t>1000 images 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collected</a:t>
            </a:r>
          </a:p>
          <a:p>
            <a:pPr algn="l"/>
            <a:endParaRPr lang="en-US" sz="2400" dirty="0" smtClean="0">
              <a:solidFill>
                <a:schemeClr val="tx2">
                  <a:lumMod val="75000"/>
                </a:schemeClr>
              </a:solidFill>
            </a:endParaRPr>
          </a:p>
          <a:p>
            <a:pPr algn="l"/>
            <a:r>
              <a:rPr lang="en-US" sz="2600" b="1" dirty="0" smtClean="0">
                <a:solidFill>
                  <a:schemeClr val="tx2">
                    <a:lumMod val="75000"/>
                  </a:schemeClr>
                </a:solidFill>
              </a:rPr>
              <a:t>Data Distribution:</a:t>
            </a:r>
          </a:p>
          <a:p>
            <a:pPr algn="l"/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	&gt;Collected data is inserted to Hbase Table</a:t>
            </a:r>
          </a:p>
          <a:p>
            <a:pPr algn="l"/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	</a:t>
            </a:r>
          </a:p>
          <a:p>
            <a:pPr algn="l"/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</a:rPr>
              <a:t>GMMs creation</a:t>
            </a:r>
          </a:p>
          <a:p>
            <a:pPr algn="l"/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</a:rPr>
              <a:t>	&gt;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GMM of Images were created and successfully 	inserted to Hbase Table</a:t>
            </a:r>
          </a:p>
          <a:p>
            <a:pPr algn="l"/>
            <a:endParaRPr lang="en-US" sz="2400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 algn="l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endParaRPr lang="en-US" sz="1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0" y="0"/>
            <a:ext cx="91440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/>
              <a:t>Achievements:</a:t>
            </a:r>
            <a:endParaRPr lang="en-US" dirty="0"/>
          </a:p>
        </p:txBody>
      </p:sp>
      <p:sp>
        <p:nvSpPr>
          <p:cNvPr id="13" name="Subtitle 2"/>
          <p:cNvSpPr txBox="1">
            <a:spLocks/>
          </p:cNvSpPr>
          <p:nvPr/>
        </p:nvSpPr>
        <p:spPr>
          <a:xfrm>
            <a:off x="685800" y="914400"/>
            <a:ext cx="8001000" cy="99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Achievements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0" y="6553200"/>
            <a:ext cx="9144000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/>
              <a:t>Image  Clustering: distributed approach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0" y="0"/>
            <a:ext cx="91440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13" name="Subtitle 2"/>
          <p:cNvSpPr txBox="1">
            <a:spLocks/>
          </p:cNvSpPr>
          <p:nvPr/>
        </p:nvSpPr>
        <p:spPr>
          <a:xfrm>
            <a:off x="685800" y="914400"/>
            <a:ext cx="8001000" cy="99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Methodology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48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45" name="Picture 2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91000" y="990600"/>
            <a:ext cx="4505325" cy="515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0" y="6553200"/>
            <a:ext cx="9144000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/>
              <a:t>Image  Clustering: distributed approach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0" y="0"/>
            <a:ext cx="91440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13" name="Subtitle 2"/>
          <p:cNvSpPr txBox="1">
            <a:spLocks/>
          </p:cNvSpPr>
          <p:nvPr/>
        </p:nvSpPr>
        <p:spPr>
          <a:xfrm>
            <a:off x="457200" y="304800"/>
            <a:ext cx="8001000" cy="99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5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Methodology</a:t>
            </a:r>
            <a:endParaRPr kumimoji="0" lang="en-US" sz="48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48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533400" y="2971800"/>
            <a:ext cx="1219200" cy="1143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Huge Image Archive</a:t>
            </a:r>
            <a:endParaRPr lang="en-US" dirty="0"/>
          </a:p>
        </p:txBody>
      </p:sp>
      <p:sp>
        <p:nvSpPr>
          <p:cNvPr id="56" name="Rounded Rectangle 55"/>
          <p:cNvSpPr/>
          <p:nvPr/>
        </p:nvSpPr>
        <p:spPr>
          <a:xfrm>
            <a:off x="2057400" y="1295400"/>
            <a:ext cx="1143000" cy="4572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Image Archive1</a:t>
            </a:r>
            <a:endParaRPr lang="en-US" dirty="0"/>
          </a:p>
        </p:txBody>
      </p:sp>
      <p:sp>
        <p:nvSpPr>
          <p:cNvPr id="57" name="Rounded Rectangle 56"/>
          <p:cNvSpPr/>
          <p:nvPr/>
        </p:nvSpPr>
        <p:spPr>
          <a:xfrm>
            <a:off x="2057400" y="2133600"/>
            <a:ext cx="1143000" cy="4572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Image Archive2</a:t>
            </a:r>
            <a:endParaRPr lang="en-US" dirty="0"/>
          </a:p>
        </p:txBody>
      </p:sp>
      <p:sp>
        <p:nvSpPr>
          <p:cNvPr id="58" name="Rounded Rectangle 57"/>
          <p:cNvSpPr/>
          <p:nvPr/>
        </p:nvSpPr>
        <p:spPr>
          <a:xfrm>
            <a:off x="2057400" y="2971800"/>
            <a:ext cx="1143000" cy="4572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Image Archive3</a:t>
            </a:r>
            <a:endParaRPr lang="en-US" dirty="0"/>
          </a:p>
        </p:txBody>
      </p:sp>
      <p:sp>
        <p:nvSpPr>
          <p:cNvPr id="60" name="Rounded Rectangle 59"/>
          <p:cNvSpPr/>
          <p:nvPr/>
        </p:nvSpPr>
        <p:spPr>
          <a:xfrm>
            <a:off x="2057400" y="5181600"/>
            <a:ext cx="1143000" cy="4572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Image Archive n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2438400" y="3581400"/>
            <a:ext cx="533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.</a:t>
            </a:r>
          </a:p>
          <a:p>
            <a:r>
              <a:rPr lang="en-US" sz="2800" dirty="0" smtClean="0"/>
              <a:t>.</a:t>
            </a:r>
          </a:p>
          <a:p>
            <a:r>
              <a:rPr lang="en-US" sz="2800" dirty="0" smtClean="0"/>
              <a:t>.</a:t>
            </a:r>
            <a:endParaRPr lang="en-US" sz="2800" dirty="0"/>
          </a:p>
        </p:txBody>
      </p:sp>
      <p:sp>
        <p:nvSpPr>
          <p:cNvPr id="63" name="Rounded Rectangle 62"/>
          <p:cNvSpPr/>
          <p:nvPr/>
        </p:nvSpPr>
        <p:spPr>
          <a:xfrm>
            <a:off x="3886200" y="1295400"/>
            <a:ext cx="1066800" cy="4572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Image 1</a:t>
            </a:r>
            <a:endParaRPr lang="en-US" dirty="0"/>
          </a:p>
        </p:txBody>
      </p:sp>
      <p:sp>
        <p:nvSpPr>
          <p:cNvPr id="64" name="Rounded Rectangle 63"/>
          <p:cNvSpPr/>
          <p:nvPr/>
        </p:nvSpPr>
        <p:spPr>
          <a:xfrm>
            <a:off x="3886200" y="2133600"/>
            <a:ext cx="1066800" cy="4572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Image 2</a:t>
            </a:r>
            <a:endParaRPr lang="en-US" dirty="0"/>
          </a:p>
        </p:txBody>
      </p:sp>
      <p:sp>
        <p:nvSpPr>
          <p:cNvPr id="65" name="Rounded Rectangle 64"/>
          <p:cNvSpPr/>
          <p:nvPr/>
        </p:nvSpPr>
        <p:spPr>
          <a:xfrm>
            <a:off x="3886200" y="2971800"/>
            <a:ext cx="1066800" cy="4572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Image 3</a:t>
            </a:r>
            <a:endParaRPr lang="en-US" dirty="0"/>
          </a:p>
        </p:txBody>
      </p:sp>
      <p:sp>
        <p:nvSpPr>
          <p:cNvPr id="66" name="Rounded Rectangle 65"/>
          <p:cNvSpPr/>
          <p:nvPr/>
        </p:nvSpPr>
        <p:spPr>
          <a:xfrm>
            <a:off x="3886200" y="5181600"/>
            <a:ext cx="1143000" cy="4572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Image m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4267200" y="3657600"/>
            <a:ext cx="533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.</a:t>
            </a:r>
          </a:p>
          <a:p>
            <a:r>
              <a:rPr lang="en-US" sz="2800" dirty="0" smtClean="0"/>
              <a:t>.</a:t>
            </a:r>
          </a:p>
          <a:p>
            <a:r>
              <a:rPr lang="en-US" sz="2800" dirty="0" smtClean="0"/>
              <a:t>.</a:t>
            </a:r>
            <a:endParaRPr lang="en-US" sz="2800" dirty="0"/>
          </a:p>
        </p:txBody>
      </p:sp>
      <p:sp>
        <p:nvSpPr>
          <p:cNvPr id="73" name="Rounded Rectangle 72"/>
          <p:cNvSpPr/>
          <p:nvPr/>
        </p:nvSpPr>
        <p:spPr>
          <a:xfrm>
            <a:off x="5562600" y="1295400"/>
            <a:ext cx="1066800" cy="4572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Image 1</a:t>
            </a:r>
          </a:p>
          <a:p>
            <a:pPr algn="ctr"/>
            <a:r>
              <a:rPr lang="en-US" dirty="0" smtClean="0"/>
              <a:t>GMM</a:t>
            </a:r>
            <a:endParaRPr lang="en-US" dirty="0"/>
          </a:p>
        </p:txBody>
      </p:sp>
      <p:sp>
        <p:nvSpPr>
          <p:cNvPr id="74" name="Rounded Rectangle 73"/>
          <p:cNvSpPr/>
          <p:nvPr/>
        </p:nvSpPr>
        <p:spPr>
          <a:xfrm>
            <a:off x="5562600" y="2133600"/>
            <a:ext cx="1066800" cy="4572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Image 2</a:t>
            </a:r>
          </a:p>
          <a:p>
            <a:pPr algn="ctr"/>
            <a:r>
              <a:rPr lang="en-US" dirty="0" smtClean="0"/>
              <a:t>GMM</a:t>
            </a:r>
            <a:endParaRPr lang="en-US" dirty="0"/>
          </a:p>
        </p:txBody>
      </p:sp>
      <p:sp>
        <p:nvSpPr>
          <p:cNvPr id="75" name="Rounded Rectangle 74"/>
          <p:cNvSpPr/>
          <p:nvPr/>
        </p:nvSpPr>
        <p:spPr>
          <a:xfrm>
            <a:off x="5562600" y="2971800"/>
            <a:ext cx="1066800" cy="4572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Image 3</a:t>
            </a:r>
          </a:p>
          <a:p>
            <a:pPr algn="ctr"/>
            <a:r>
              <a:rPr lang="en-US" dirty="0" smtClean="0"/>
              <a:t>GMM</a:t>
            </a:r>
            <a:endParaRPr lang="en-US" dirty="0"/>
          </a:p>
        </p:txBody>
      </p:sp>
      <p:sp>
        <p:nvSpPr>
          <p:cNvPr id="76" name="Rounded Rectangle 75"/>
          <p:cNvSpPr/>
          <p:nvPr/>
        </p:nvSpPr>
        <p:spPr>
          <a:xfrm>
            <a:off x="5562600" y="5181600"/>
            <a:ext cx="1143000" cy="4572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Image m</a:t>
            </a:r>
          </a:p>
          <a:p>
            <a:pPr algn="ctr"/>
            <a:r>
              <a:rPr lang="en-US" dirty="0" smtClean="0"/>
              <a:t>GMM</a:t>
            </a:r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5943600" y="3657600"/>
            <a:ext cx="533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.</a:t>
            </a:r>
          </a:p>
          <a:p>
            <a:r>
              <a:rPr lang="en-US" sz="2800" dirty="0" smtClean="0"/>
              <a:t>.</a:t>
            </a:r>
          </a:p>
          <a:p>
            <a:r>
              <a:rPr lang="en-US" sz="2800" dirty="0" smtClean="0"/>
              <a:t>.</a:t>
            </a:r>
            <a:endParaRPr lang="en-US" sz="2800" dirty="0"/>
          </a:p>
        </p:txBody>
      </p:sp>
      <p:sp>
        <p:nvSpPr>
          <p:cNvPr id="78" name="Oval 77"/>
          <p:cNvSpPr/>
          <p:nvPr/>
        </p:nvSpPr>
        <p:spPr>
          <a:xfrm>
            <a:off x="7543800" y="1295400"/>
            <a:ext cx="14478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Cluster1</a:t>
            </a:r>
            <a:endParaRPr lang="en-US" dirty="0"/>
          </a:p>
        </p:txBody>
      </p:sp>
      <p:sp>
        <p:nvSpPr>
          <p:cNvPr id="79" name="Oval 78"/>
          <p:cNvSpPr/>
          <p:nvPr/>
        </p:nvSpPr>
        <p:spPr>
          <a:xfrm>
            <a:off x="7620000" y="2819400"/>
            <a:ext cx="14478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Cluster2</a:t>
            </a:r>
            <a:endParaRPr lang="en-US" dirty="0"/>
          </a:p>
        </p:txBody>
      </p:sp>
      <p:sp>
        <p:nvSpPr>
          <p:cNvPr id="80" name="Oval 79"/>
          <p:cNvSpPr/>
          <p:nvPr/>
        </p:nvSpPr>
        <p:spPr>
          <a:xfrm>
            <a:off x="7543800" y="4953000"/>
            <a:ext cx="14478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Cluster  p</a:t>
            </a:r>
            <a:endParaRPr lang="en-US" dirty="0"/>
          </a:p>
        </p:txBody>
      </p:sp>
      <p:cxnSp>
        <p:nvCxnSpPr>
          <p:cNvPr id="84" name="Straight Arrow Connector 83"/>
          <p:cNvCxnSpPr/>
          <p:nvPr/>
        </p:nvCxnSpPr>
        <p:spPr>
          <a:xfrm rot="5400000" flipH="1" flipV="1">
            <a:off x="1562100" y="2552700"/>
            <a:ext cx="457200" cy="381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54" idx="0"/>
          </p:cNvCxnSpPr>
          <p:nvPr/>
        </p:nvCxnSpPr>
        <p:spPr>
          <a:xfrm rot="5400000" flipH="1" flipV="1">
            <a:off x="990600" y="1905000"/>
            <a:ext cx="1219200" cy="914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>
            <a:off x="1752600" y="33528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 rot="16200000" flipH="1">
            <a:off x="1257300" y="4381500"/>
            <a:ext cx="1066800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 rot="5400000" flipH="1" flipV="1">
            <a:off x="2895600" y="1981200"/>
            <a:ext cx="1295400" cy="685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>
            <a:off x="3200400" y="32004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 rot="16200000" flipH="1">
            <a:off x="2667000" y="3886200"/>
            <a:ext cx="17526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63" idx="3"/>
            <a:endCxn id="73" idx="1"/>
          </p:cNvCxnSpPr>
          <p:nvPr/>
        </p:nvCxnSpPr>
        <p:spPr>
          <a:xfrm>
            <a:off x="4953000" y="15240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64" idx="3"/>
            <a:endCxn id="74" idx="1"/>
          </p:cNvCxnSpPr>
          <p:nvPr/>
        </p:nvCxnSpPr>
        <p:spPr>
          <a:xfrm>
            <a:off x="4953000" y="23622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65" idx="3"/>
            <a:endCxn id="75" idx="1"/>
          </p:cNvCxnSpPr>
          <p:nvPr/>
        </p:nvCxnSpPr>
        <p:spPr>
          <a:xfrm>
            <a:off x="4953000" y="32004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stCxn id="66" idx="3"/>
            <a:endCxn id="76" idx="1"/>
          </p:cNvCxnSpPr>
          <p:nvPr/>
        </p:nvCxnSpPr>
        <p:spPr>
          <a:xfrm>
            <a:off x="5029200" y="54102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9" name="Right Arrow 108"/>
          <p:cNvSpPr/>
          <p:nvPr/>
        </p:nvSpPr>
        <p:spPr>
          <a:xfrm>
            <a:off x="6793992" y="3124200"/>
            <a:ext cx="673608" cy="3048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4" name="Straight Arrow Connector 113"/>
          <p:cNvCxnSpPr/>
          <p:nvPr/>
        </p:nvCxnSpPr>
        <p:spPr>
          <a:xfrm flipV="1">
            <a:off x="3200400" y="2514600"/>
            <a:ext cx="685800" cy="609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8077200" y="3568005"/>
            <a:ext cx="533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.</a:t>
            </a:r>
          </a:p>
          <a:p>
            <a:r>
              <a:rPr lang="en-US" sz="2800" dirty="0" smtClean="0"/>
              <a:t>.</a:t>
            </a:r>
          </a:p>
          <a:p>
            <a:r>
              <a:rPr lang="en-US" sz="2800" dirty="0" smtClean="0"/>
              <a:t>.</a:t>
            </a:r>
            <a:endParaRPr lang="en-US" sz="2800" dirty="0"/>
          </a:p>
        </p:txBody>
      </p:sp>
      <p:sp>
        <p:nvSpPr>
          <p:cNvPr id="120" name="Rectangle 119"/>
          <p:cNvSpPr/>
          <p:nvPr/>
        </p:nvSpPr>
        <p:spPr>
          <a:xfrm>
            <a:off x="6781800" y="2590800"/>
            <a:ext cx="838200" cy="3810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AIB</a:t>
            </a:r>
            <a:endParaRPr lang="en-US" sz="2000" b="1" dirty="0"/>
          </a:p>
        </p:txBody>
      </p:sp>
      <p:sp>
        <p:nvSpPr>
          <p:cNvPr id="121" name="TextBox 120"/>
          <p:cNvSpPr txBox="1"/>
          <p:nvPr/>
        </p:nvSpPr>
        <p:spPr>
          <a:xfrm>
            <a:off x="1676400" y="5943600"/>
            <a:ext cx="1524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22" name="TextBox 121"/>
          <p:cNvSpPr txBox="1"/>
          <p:nvPr/>
        </p:nvSpPr>
        <p:spPr>
          <a:xfrm>
            <a:off x="1828800" y="5754469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 computing nodes</a:t>
            </a:r>
            <a:endParaRPr lang="en-US" dirty="0"/>
          </a:p>
        </p:txBody>
      </p:sp>
      <p:sp>
        <p:nvSpPr>
          <p:cNvPr id="123" name="TextBox 122"/>
          <p:cNvSpPr txBox="1"/>
          <p:nvPr/>
        </p:nvSpPr>
        <p:spPr>
          <a:xfrm>
            <a:off x="3505200" y="5791200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Images within each node</a:t>
            </a:r>
            <a:endParaRPr lang="en-US" dirty="0"/>
          </a:p>
        </p:txBody>
      </p:sp>
      <p:sp>
        <p:nvSpPr>
          <p:cNvPr id="124" name="TextBox 123"/>
          <p:cNvSpPr txBox="1"/>
          <p:nvPr/>
        </p:nvSpPr>
        <p:spPr>
          <a:xfrm>
            <a:off x="5334000" y="5791200"/>
            <a:ext cx="16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Gaussian Mixutre Model</a:t>
            </a:r>
            <a:endParaRPr lang="en-US" dirty="0"/>
          </a:p>
        </p:txBody>
      </p:sp>
      <p:sp>
        <p:nvSpPr>
          <p:cNvPr id="125" name="TextBox 124"/>
          <p:cNvSpPr txBox="1"/>
          <p:nvPr/>
        </p:nvSpPr>
        <p:spPr>
          <a:xfrm>
            <a:off x="7543800" y="5867400"/>
            <a:ext cx="1295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 Clusters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0" y="6553200"/>
            <a:ext cx="9144000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/>
              <a:t>Image  Clustering: distributed approach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2057400"/>
            <a:ext cx="7239000" cy="4038600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1&gt; Data Collection and distribution </a:t>
            </a:r>
          </a:p>
          <a:p>
            <a:pPr algn="l"/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	&gt;&gt;store as Hbase file in HADOOP file system.</a:t>
            </a:r>
          </a:p>
          <a:p>
            <a:pPr algn="l"/>
            <a:endParaRPr lang="en-US" sz="2400" dirty="0">
              <a:solidFill>
                <a:schemeClr val="tx2">
                  <a:lumMod val="75000"/>
                </a:schemeClr>
              </a:solidFill>
            </a:endParaRPr>
          </a:p>
          <a:p>
            <a:pPr algn="l"/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2&gt;Grouping pixels into GMMs</a:t>
            </a:r>
          </a:p>
          <a:p>
            <a:pPr algn="l"/>
            <a:endParaRPr lang="en-US" sz="2400" dirty="0">
              <a:solidFill>
                <a:schemeClr val="tx2">
                  <a:lumMod val="75000"/>
                </a:schemeClr>
              </a:solidFill>
            </a:endParaRPr>
          </a:p>
          <a:p>
            <a:pPr algn="l"/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3&gt;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Agglomerative 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IB 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algorithm</a:t>
            </a:r>
          </a:p>
          <a:p>
            <a:pPr algn="l"/>
            <a:endParaRPr lang="en-US" sz="2400" dirty="0">
              <a:solidFill>
                <a:schemeClr val="tx2">
                  <a:lumMod val="75000"/>
                </a:schemeClr>
              </a:solidFill>
            </a:endParaRPr>
          </a:p>
          <a:p>
            <a:pPr algn="l"/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4&gt;Development of Image browsing environment</a:t>
            </a:r>
          </a:p>
          <a:p>
            <a:pPr algn="l"/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&gt;&gt;Web Interface</a:t>
            </a:r>
          </a:p>
          <a:p>
            <a:pPr algn="l"/>
            <a:endParaRPr lang="en-US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0" y="0"/>
            <a:ext cx="91440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/>
              <a:t>Implementation Plan</a:t>
            </a:r>
            <a:endParaRPr lang="en-US" dirty="0"/>
          </a:p>
        </p:txBody>
      </p:sp>
      <p:sp>
        <p:nvSpPr>
          <p:cNvPr id="13" name="Subtitle 2"/>
          <p:cNvSpPr txBox="1">
            <a:spLocks/>
          </p:cNvSpPr>
          <p:nvPr/>
        </p:nvSpPr>
        <p:spPr>
          <a:xfrm>
            <a:off x="685800" y="914400"/>
            <a:ext cx="8001000" cy="990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Overall Implementation</a:t>
            </a:r>
            <a:r>
              <a:rPr kumimoji="0" lang="en-US" sz="5400" b="1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Plan</a:t>
            </a:r>
            <a:endParaRPr kumimoji="0" lang="en-US" sz="48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48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0" y="6553200"/>
            <a:ext cx="9144000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/>
              <a:t>Image  Clustering: distributed approach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2057400"/>
            <a:ext cx="7239000" cy="4038600"/>
          </a:xfrm>
        </p:spPr>
        <p:txBody>
          <a:bodyPr>
            <a:normAutofit/>
          </a:bodyPr>
          <a:lstStyle/>
          <a:p>
            <a:pPr algn="l"/>
            <a:endParaRPr lang="en-US" sz="2400" dirty="0">
              <a:solidFill>
                <a:schemeClr val="tx2">
                  <a:lumMod val="75000"/>
                </a:schemeClr>
              </a:solidFill>
            </a:endParaRPr>
          </a:p>
          <a:p>
            <a:pPr algn="l"/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</a:rPr>
              <a:t> Agglomerative 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IB </a:t>
            </a:r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</a:rPr>
              <a:t>algorithm</a:t>
            </a:r>
          </a:p>
          <a:p>
            <a:pPr algn="l"/>
            <a:endParaRPr lang="en-US" sz="2400" dirty="0">
              <a:solidFill>
                <a:schemeClr val="tx2">
                  <a:lumMod val="75000"/>
                </a:schemeClr>
              </a:solidFill>
            </a:endParaRPr>
          </a:p>
          <a:p>
            <a:pPr algn="l"/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&gt;Calculation of Information Loss</a:t>
            </a:r>
          </a:p>
          <a:p>
            <a:pPr algn="l"/>
            <a:endParaRPr lang="en-US" sz="2000" dirty="0" smtClean="0">
              <a:solidFill>
                <a:schemeClr val="tx2">
                  <a:lumMod val="75000"/>
                </a:schemeClr>
              </a:solidFill>
            </a:endParaRPr>
          </a:p>
          <a:p>
            <a:pPr algn="l"/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&gt;Merging of GMMs</a:t>
            </a:r>
          </a:p>
          <a:p>
            <a:pPr algn="l"/>
            <a:endParaRPr lang="en-US" sz="2000" dirty="0" smtClean="0">
              <a:solidFill>
                <a:schemeClr val="tx2">
                  <a:lumMod val="75000"/>
                </a:schemeClr>
              </a:solidFill>
            </a:endParaRPr>
          </a:p>
          <a:p>
            <a:pPr algn="l"/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&gt;Agglomerative Clustering</a:t>
            </a:r>
            <a:endParaRPr lang="en-US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0" y="0"/>
            <a:ext cx="91440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/>
              <a:t>Plan</a:t>
            </a:r>
            <a:endParaRPr lang="en-US" dirty="0"/>
          </a:p>
        </p:txBody>
      </p:sp>
      <p:sp>
        <p:nvSpPr>
          <p:cNvPr id="13" name="Subtitle 2"/>
          <p:cNvSpPr txBox="1">
            <a:spLocks/>
          </p:cNvSpPr>
          <p:nvPr/>
        </p:nvSpPr>
        <p:spPr>
          <a:xfrm>
            <a:off x="685800" y="914400"/>
            <a:ext cx="8001000" cy="99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5400" b="1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Plan for next week</a:t>
            </a:r>
            <a:endParaRPr kumimoji="0" lang="en-US" sz="48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48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/>
      <a:bodyPr/>
      <a:lstStyle/>
      <a:style>
        <a:lnRef idx="3">
          <a:schemeClr val="accent2"/>
        </a:lnRef>
        <a:fillRef idx="0">
          <a:schemeClr val="accent2"/>
        </a:fillRef>
        <a:effectRef idx="2">
          <a:schemeClr val="accent2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446</TotalTime>
  <Words>206</Words>
  <Application>Microsoft Office PowerPoint</Application>
  <PresentationFormat>On-screen Show (4:3)</PresentationFormat>
  <Paragraphs>104</Paragraphs>
  <Slides>7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phoenix</dc:creator>
  <cp:lastModifiedBy>user</cp:lastModifiedBy>
  <cp:revision>87</cp:revision>
  <dcterms:created xsi:type="dcterms:W3CDTF">2012-05-03T07:40:15Z</dcterms:created>
  <dcterms:modified xsi:type="dcterms:W3CDTF">2012-05-29T15:59:47Z</dcterms:modified>
</cp:coreProperties>
</file>