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3" r:id="rId4"/>
    <p:sldId id="275" r:id="rId5"/>
    <p:sldId id="262" r:id="rId6"/>
    <p:sldId id="274" r:id="rId7"/>
    <p:sldId id="270" r:id="rId8"/>
  </p:sldIdLst>
  <p:sldSz cx="12192000" cy="6858000"/>
  <p:notesSz cx="6858000" cy="9144000"/>
  <p:embeddedFontLst>
    <p:embeddedFont>
      <p:font typeface="Franklin Gothic" panose="020B0604020202020204" charset="0"/>
      <p:bold r:id="rId10"/>
    </p:embeddedFont>
    <p:embeddedFont>
      <p:font typeface="Libre Franklin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F3298D-14E9-447F-82E3-3DE81CC20FAC}" v="69" dt="2025-04-11T15:05:01.9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0346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37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399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7327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6118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 dirty="0"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442636"/>
            <a:ext cx="6461759" cy="924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2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Automated Grading System</a:t>
            </a:r>
            <a:endParaRPr sz="199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231434" y="1295973"/>
            <a:ext cx="7409412" cy="4687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Statement: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Manual grading is slow , inconsistent and the need for automated system to ensure fast , accurate and fair evaluation.</a:t>
            </a:r>
            <a:endParaRPr lang="en-US" sz="2000" b="0" i="0" dirty="0">
              <a:solidFill>
                <a:srgbClr val="393939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lvl="0" indent="0"/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Project Group Number: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47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Group Member Details: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Amit Ahir war  (0187CS211024)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Kumar Soni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(0187CS211042)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Bhanu Pratap Singh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(0187CS211049)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Bhumika Shiv hare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(0187CS211051)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Guide Details: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Mr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Nargish Gupta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898089" y="460919"/>
            <a:ext cx="2802194" cy="83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000" dirty="0"/>
              <a:t>Major Project - 2</a:t>
            </a:r>
          </a:p>
          <a:p>
            <a:pPr algn="ctr"/>
            <a:r>
              <a:rPr lang="en-US" sz="3000" dirty="0"/>
              <a:t>CS-806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23" y="442636"/>
            <a:ext cx="893352" cy="11329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964023" y="1064807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971549" y="2289363"/>
            <a:ext cx="10401301" cy="30732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Describe your idea Solution/Prototype here:</a:t>
            </a:r>
            <a:endParaRPr dirty="0"/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The core idea is to develop an Automated Grading System that leverages a modular backend to handle MCQ grading via static answer mapping, executes code submissions in an isolated Docker-based sandbox for I/O validation, and uses NLP techniques (e.g., keyword extraction or transformer models) for descriptive answer evaluation. A Restful API serves a role-based frontend for teachers and students , with integrated real-time feedback and analytics modules.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952499" y="517935"/>
            <a:ext cx="5780809" cy="71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ct val="100000"/>
            </a:pPr>
            <a:r>
              <a:rPr lang="en-US" dirty="0"/>
              <a:t>Project Requirements 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728664" y="1426142"/>
            <a:ext cx="5472113" cy="669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2000" dirty="0"/>
              <a:t> Software Requirements 	</a:t>
            </a:r>
            <a:endParaRPr sz="2000"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935447" y="2095500"/>
            <a:ext cx="8703854" cy="38671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lang="en-US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b="1" dirty="0"/>
          </a:p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r>
              <a:rPr lang="en-US" b="1" dirty="0"/>
              <a:t>SOFTWARE  REQUIREMENTS </a:t>
            </a:r>
          </a:p>
          <a:p>
            <a:pPr marL="0" lvl="0" indent="0">
              <a:spcBef>
                <a:spcPts val="0"/>
              </a:spcBef>
            </a:pPr>
            <a:r>
              <a:rPr lang="en-US" b="1" dirty="0"/>
              <a:t>           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E7E963-1AD4-F5C6-2F87-534043721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3255155"/>
            <a:ext cx="1007545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Windows / Linux / macOS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React.js / Angular / HTML / CSS /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Backend: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Django / Node.js /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Database: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MySQL / PostgreSQL /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 Execution: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Docker, Judge0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NLP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NLTK, Transformers (for short answer grading)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Others: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Git, Postman, VS Code, Nginx (for deployment)</a:t>
            </a:r>
          </a:p>
        </p:txBody>
      </p:sp>
    </p:spTree>
    <p:extLst>
      <p:ext uri="{BB962C8B-B14F-4D97-AF65-F5344CB8AC3E}">
        <p14:creationId xmlns:p14="http://schemas.microsoft.com/office/powerpoint/2010/main" val="1155483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1D329B-169F-BC83-937F-059BF8E2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5" y="190501"/>
            <a:ext cx="5286375" cy="542924"/>
          </a:xfrm>
        </p:spPr>
        <p:txBody>
          <a:bodyPr>
            <a:normAutofit fontScale="90000"/>
          </a:bodyPr>
          <a:lstStyle/>
          <a:p>
            <a:r>
              <a:rPr lang="en-IN" dirty="0"/>
              <a:t>Project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9CAC3-E647-6FDE-E6EF-D9D46133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551" y="2057401"/>
            <a:ext cx="6238874" cy="4522470"/>
          </a:xfrm>
        </p:spPr>
        <p:txBody>
          <a:bodyPr/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login (Admin, Teacher, Student)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 creation and question support (MCQ, code, short answer)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Auto-grading system with instant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execution sandbox and AI/NLP for descriptive grading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for performance reports and analytics   </a:t>
            </a:r>
          </a:p>
          <a:p>
            <a:pPr marL="228600" indent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Non-Functional Requirements: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Fast, secure, and scalable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User-friendly, responsive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code execution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compatibility and easy maintenance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DA6AC-4945-5736-80C6-3D6E31146A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014D3C-BB80-05FC-07C3-712726BD6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E2798B-7E88-BDAD-07A2-FEDE14B9A88B}"/>
              </a:ext>
            </a:extLst>
          </p:cNvPr>
          <p:cNvSpPr txBox="1"/>
          <p:nvPr/>
        </p:nvSpPr>
        <p:spPr>
          <a:xfrm>
            <a:off x="935447" y="1228725"/>
            <a:ext cx="5312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  <a:latin typeface="Franklin Gothic" panose="020B0604020202020204" charset="0"/>
              </a:rPr>
              <a:t>Functional</a:t>
            </a:r>
            <a:r>
              <a:rPr lang="en-IN" dirty="0">
                <a:solidFill>
                  <a:schemeClr val="tx2"/>
                </a:solidFill>
                <a:latin typeface="Franklin Gothic" panose="020B0604020202020204" charset="0"/>
              </a:rPr>
              <a:t> </a:t>
            </a:r>
            <a:r>
              <a:rPr lang="en-IN" sz="2000" dirty="0">
                <a:solidFill>
                  <a:schemeClr val="tx2"/>
                </a:solidFill>
                <a:latin typeface="Franklin Gothic" panose="020B0604020202020204" charset="0"/>
              </a:rPr>
              <a:t>and 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5980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143000" y="438150"/>
            <a:ext cx="5590308" cy="86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Plus Jakarta Sans"/>
              </a:rPr>
              <a:t>Implementation Plan</a:t>
            </a:r>
            <a:r>
              <a:rPr lang="en-US" dirty="0">
                <a:solidFill>
                  <a:schemeClr val="tx1"/>
                </a:solidFill>
              </a:rPr>
              <a:t>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952500" y="216801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IN" b="1" i="0" dirty="0">
                <a:solidFill>
                  <a:srgbClr val="92D050"/>
                </a:solidFill>
                <a:effectLst/>
                <a:latin typeface="Plus Jakarta Sans"/>
              </a:rPr>
              <a:t>Phase 1:</a:t>
            </a:r>
            <a:endParaRPr dirty="0">
              <a:solidFill>
                <a:srgbClr val="92D050"/>
              </a:solidFill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596F0-E4A5-E293-066A-3FCF64CF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7849" y="2057769"/>
            <a:ext cx="6795934" cy="1371231"/>
          </a:xfrm>
        </p:spPr>
        <p:txBody>
          <a:bodyPr/>
          <a:lstStyle/>
          <a:p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Plus Jakarta Sans"/>
              </a:rPr>
              <a:t> </a:t>
            </a:r>
            <a:r>
              <a:rPr lang="en-US" b="1" i="0" dirty="0">
                <a:solidFill>
                  <a:schemeClr val="tx1"/>
                </a:solidFill>
                <a:effectLst/>
                <a:latin typeface="Plus Jakarta Sans"/>
              </a:rPr>
              <a:t>P</a:t>
            </a:r>
            <a:r>
              <a:rPr lang="en-US" b="1" dirty="0">
                <a:solidFill>
                  <a:schemeClr val="tx1"/>
                </a:solidFill>
                <a:latin typeface="Plus Jakarta Sans"/>
              </a:rPr>
              <a:t>lanning  &amp; Design.</a:t>
            </a:r>
            <a:endParaRPr lang="en-US" b="1" i="0" dirty="0">
              <a:solidFill>
                <a:schemeClr val="tx1"/>
              </a:solidFill>
              <a:effectLst/>
              <a:latin typeface="Plus Jakarta Sans"/>
            </a:endParaRPr>
          </a:p>
          <a:p>
            <a:pPr marL="228600" indent="0" algn="l"/>
            <a:r>
              <a:rPr lang="en-US" b="0" i="0" dirty="0">
                <a:effectLst/>
                <a:latin typeface="Plus Jakarta Sans"/>
              </a:rPr>
              <a:t>	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l"/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0"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Google Shape;228;p3">
            <a:extLst>
              <a:ext uri="{FF2B5EF4-FFF2-40B4-BE49-F238E27FC236}">
                <a16:creationId xmlns:a16="http://schemas.microsoft.com/office/drawing/2014/main" id="{0C2E1223-A340-EF87-7842-7216C37349A5}"/>
              </a:ext>
            </a:extLst>
          </p:cNvPr>
          <p:cNvSpPr txBox="1">
            <a:spLocks/>
          </p:cNvSpPr>
          <p:nvPr/>
        </p:nvSpPr>
        <p:spPr>
          <a:xfrm>
            <a:off x="925922" y="326625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IN" b="1" dirty="0">
                <a:solidFill>
                  <a:srgbClr val="92D050"/>
                </a:solidFill>
                <a:latin typeface="Plus Jakarta Sans"/>
              </a:rPr>
              <a:t>Phase 2</a:t>
            </a:r>
            <a:r>
              <a:rPr lang="en-IN" sz="1600" b="1" dirty="0">
                <a:solidFill>
                  <a:srgbClr val="92D050"/>
                </a:solidFill>
                <a:latin typeface="Plus Jakarta Sans"/>
              </a:rPr>
              <a:t>:     </a:t>
            </a:r>
            <a:r>
              <a:rPr lang="en-IN" sz="1600" b="1" dirty="0">
                <a:solidFill>
                  <a:schemeClr val="tx1"/>
                </a:solidFill>
                <a:latin typeface="Plus Jakarta Sans"/>
              </a:rPr>
              <a:t>Frontend &amp; Backend Development</a:t>
            </a:r>
            <a:endParaRPr lang="en-IN" sz="1600" b="1" dirty="0">
              <a:solidFill>
                <a:srgbClr val="92D050"/>
              </a:solidFill>
              <a:latin typeface="Plus Jakarta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1B581E-EDAE-C19C-6C7C-FC2DA5717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2423953"/>
            <a:ext cx="63123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system architecture, database schema, and API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requirements and define user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978E29-B11E-1C88-9337-C18E6D9E753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38349" y="3582166"/>
            <a:ext cx="85626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user interface for exam-taking and result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 backend APIs for user management, exam creation, and grading logic (MCQs, code, short answers).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Google Shape;228;p3">
            <a:extLst>
              <a:ext uri="{FF2B5EF4-FFF2-40B4-BE49-F238E27FC236}">
                <a16:creationId xmlns:a16="http://schemas.microsoft.com/office/drawing/2014/main" id="{B51C38CA-57A9-0834-AD20-A55033C397CB}"/>
              </a:ext>
            </a:extLst>
          </p:cNvPr>
          <p:cNvSpPr txBox="1">
            <a:spLocks/>
          </p:cNvSpPr>
          <p:nvPr/>
        </p:nvSpPr>
        <p:spPr>
          <a:xfrm>
            <a:off x="925922" y="4636675"/>
            <a:ext cx="4991099" cy="1200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28600">
              <a:spcBef>
                <a:spcPts val="0"/>
              </a:spcBef>
            </a:pPr>
            <a:r>
              <a:rPr lang="en-IN" b="1" dirty="0">
                <a:solidFill>
                  <a:srgbClr val="92D050"/>
                </a:solidFill>
                <a:latin typeface="Plus Jakarta Sans"/>
              </a:rPr>
              <a:t>Phase 3</a:t>
            </a:r>
            <a:r>
              <a:rPr lang="en-IN" sz="1600" b="1" dirty="0">
                <a:solidFill>
                  <a:srgbClr val="92D050"/>
                </a:solidFill>
                <a:latin typeface="Plus Jakarta Sans"/>
              </a:rPr>
              <a:t>:     </a:t>
            </a:r>
            <a:r>
              <a:rPr lang="en-IN" sz="1600" b="1" dirty="0">
                <a:solidFill>
                  <a:schemeClr val="tx1"/>
                </a:solidFill>
                <a:latin typeface="Plus Jakarta Sans"/>
              </a:rPr>
              <a:t>AI/NLP &amp; Code Execution Setup</a:t>
            </a:r>
            <a:endParaRPr lang="en-IN" sz="1600" b="1" dirty="0">
              <a:solidFill>
                <a:srgbClr val="92D050"/>
              </a:solidFill>
              <a:latin typeface="Plus Jakarta Sans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DA2FB3C3-9DEF-F836-70D3-459E1EC8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49" y="5018456"/>
            <a:ext cx="10153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AI/NLP for short answer grading and fine-tune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up a secure Docker sandbox for code execution and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0109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AEF6-FA36-3C26-1777-AC7F2D64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Implementation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0660B9-3E79-BC11-977D-4A3FD0D313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IN" dirty="0"/>
              <a:t>Phase 4 :        </a:t>
            </a:r>
            <a:r>
              <a:rPr lang="en-IN" dirty="0">
                <a:solidFill>
                  <a:schemeClr val="tx1"/>
                </a:solidFill>
              </a:rPr>
              <a:t>Feedback &amp; Analytics</a:t>
            </a:r>
            <a:endParaRPr lang="en-IN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BF0CEC-CF35-172F-8D28-20124F223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229E194-30DB-C0E3-B175-788EBBD62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6837DDB-0D03-B567-021D-E68A26282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00325" y="2886837"/>
            <a:ext cx="82486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instant feedback for students and analytics for teachers.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performance reports and grade analysis dashboards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FE613D3-5B1E-BF4B-26E3-125350DF868B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953654" y="3470942"/>
            <a:ext cx="5675745" cy="315915"/>
          </a:xfrm>
        </p:spPr>
        <p:txBody>
          <a:bodyPr/>
          <a:lstStyle/>
          <a:p>
            <a:r>
              <a:rPr lang="en-IN" dirty="0"/>
              <a:t>Phase 5 :       </a:t>
            </a:r>
            <a:r>
              <a:rPr lang="en-IN" dirty="0">
                <a:solidFill>
                  <a:schemeClr val="tx1"/>
                </a:solidFill>
              </a:rPr>
              <a:t> Testing , Optimization &amp; Deployment</a:t>
            </a:r>
            <a:endParaRPr lang="en-IN" dirty="0"/>
          </a:p>
          <a:p>
            <a:endParaRPr lang="en-IN"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BD23BDE2-2DE0-F42A-2BD8-75C64B97B196}"/>
              </a:ext>
            </a:extLst>
          </p:cNvPr>
          <p:cNvSpPr>
            <a:spLocks noGrp="1" noChangeArrowheads="1"/>
          </p:cNvSpPr>
          <p:nvPr>
            <p:ph type="body" idx="3"/>
          </p:nvPr>
        </p:nvSpPr>
        <p:spPr bwMode="auto">
          <a:xfrm>
            <a:off x="2600325" y="4090861"/>
            <a:ext cx="64293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end-to-end, load, and security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 performance, fix bugs, and deploy to a cloud platform</a:t>
            </a:r>
          </a:p>
        </p:txBody>
      </p:sp>
    </p:spTree>
    <p:extLst>
      <p:ext uri="{BB962C8B-B14F-4D97-AF65-F5344CB8AC3E}">
        <p14:creationId xmlns:p14="http://schemas.microsoft.com/office/powerpoint/2010/main" val="309874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1" y="1173708"/>
            <a:ext cx="9276625" cy="4775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10" y="51051"/>
            <a:ext cx="757237" cy="96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8247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JOR_Presentation-Format[2].pptx" id="{3F4B8102-BB69-4CD2-B8CA-4F1C41706DBA}" vid="{398A88E6-57E9-4456-A044-20F1B6152A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1283</TotalTime>
  <Words>507</Words>
  <Application>Microsoft Office PowerPoint</Application>
  <PresentationFormat>Widescreen</PresentationFormat>
  <Paragraphs>72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Times New Roman</vt:lpstr>
      <vt:lpstr>Calibri</vt:lpstr>
      <vt:lpstr>Franklin Gothic</vt:lpstr>
      <vt:lpstr>Libre Franklin</vt:lpstr>
      <vt:lpstr>Noto Sans Symbols</vt:lpstr>
      <vt:lpstr>Plus Jakarta Sans</vt:lpstr>
      <vt:lpstr>Wingdings</vt:lpstr>
      <vt:lpstr>Arial</vt:lpstr>
      <vt:lpstr>Theme1</vt:lpstr>
      <vt:lpstr> Automated Grading System</vt:lpstr>
      <vt:lpstr>Idea/Approach Details</vt:lpstr>
      <vt:lpstr>Project Requirements </vt:lpstr>
      <vt:lpstr>Project Requirements</vt:lpstr>
      <vt:lpstr>Implementation Plan </vt:lpstr>
      <vt:lpstr>Implementation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Sarim Moin</dc:creator>
  <cp:lastModifiedBy>ashish kumar soni</cp:lastModifiedBy>
  <cp:revision>66</cp:revision>
  <dcterms:created xsi:type="dcterms:W3CDTF">2022-02-11T07:14:46Z</dcterms:created>
  <dcterms:modified xsi:type="dcterms:W3CDTF">2025-04-11T15:14:16Z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