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1"/>
  </p:notesMasterIdLst>
  <p:sldIdLst>
    <p:sldId id="256" r:id="rId2"/>
    <p:sldId id="331" r:id="rId3"/>
    <p:sldId id="258" r:id="rId4"/>
    <p:sldId id="257" r:id="rId5"/>
    <p:sldId id="259" r:id="rId6"/>
    <p:sldId id="260" r:id="rId7"/>
    <p:sldId id="261" r:id="rId8"/>
    <p:sldId id="288" r:id="rId9"/>
    <p:sldId id="300" r:id="rId10"/>
    <p:sldId id="309" r:id="rId11"/>
    <p:sldId id="310" r:id="rId12"/>
    <p:sldId id="301" r:id="rId13"/>
    <p:sldId id="302" r:id="rId14"/>
    <p:sldId id="303" r:id="rId15"/>
    <p:sldId id="304" r:id="rId16"/>
    <p:sldId id="306" r:id="rId17"/>
    <p:sldId id="264" r:id="rId18"/>
    <p:sldId id="307" r:id="rId19"/>
    <p:sldId id="308" r:id="rId20"/>
    <p:sldId id="317" r:id="rId21"/>
    <p:sldId id="280" r:id="rId22"/>
    <p:sldId id="312" r:id="rId23"/>
    <p:sldId id="313" r:id="rId24"/>
    <p:sldId id="314" r:id="rId25"/>
    <p:sldId id="316" r:id="rId26"/>
    <p:sldId id="282" r:id="rId27"/>
    <p:sldId id="283" r:id="rId28"/>
    <p:sldId id="287" r:id="rId29"/>
    <p:sldId id="272" r:id="rId30"/>
  </p:sldIdLst>
  <p:sldSz cx="9144000" cy="5143500" type="screen16x9"/>
  <p:notesSz cx="6858000" cy="9144000"/>
  <p:embeddedFontLst>
    <p:embeddedFont>
      <p:font typeface="Roboto Condensed" panose="02000000000000000000" pitchFamily="2" charset="0"/>
      <p:regular r:id="rId32"/>
      <p:bold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EFED552-D902-444A-AEE4-522E8E59EDB7}"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11" d="100"/>
          <a:sy n="111" d="100"/>
        </p:scale>
        <p:origin x="66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19"/>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nvGrpSpPr>
          <p:cNvPr id="11" name="Google Shape;11;p19"/>
          <p:cNvGrpSpPr/>
          <p:nvPr/>
        </p:nvGrpSpPr>
        <p:grpSpPr>
          <a:xfrm>
            <a:off x="0" y="-7088"/>
            <a:ext cx="8661398" cy="5150588"/>
            <a:chOff x="0" y="-7088"/>
            <a:chExt cx="8661398" cy="5150588"/>
          </a:xfrm>
        </p:grpSpPr>
        <p:sp>
          <p:nvSpPr>
            <p:cNvPr id="12" name="Google Shape;12;p19"/>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19"/>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grpSp>
        <p:nvGrpSpPr>
          <p:cNvPr id="14" name="Google Shape;14;p19"/>
          <p:cNvGrpSpPr/>
          <p:nvPr/>
        </p:nvGrpSpPr>
        <p:grpSpPr>
          <a:xfrm rot="10800000" flipH="1">
            <a:off x="1" y="1090763"/>
            <a:ext cx="8847502" cy="2961975"/>
            <a:chOff x="-8178042" y="-4493254"/>
            <a:chExt cx="19483597" cy="6522736"/>
          </a:xfrm>
        </p:grpSpPr>
        <p:sp>
          <p:nvSpPr>
            <p:cNvPr id="15" name="Google Shape;15;p19"/>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sp>
          <p:nvSpPr>
            <p:cNvPr id="16" name="Google Shape;16;p19"/>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grpSp>
        <p:nvGrpSpPr>
          <p:cNvPr id="17" name="Google Shape;17;p19"/>
          <p:cNvGrpSpPr/>
          <p:nvPr/>
        </p:nvGrpSpPr>
        <p:grpSpPr>
          <a:xfrm>
            <a:off x="3677236" y="4278349"/>
            <a:ext cx="5480828" cy="432996"/>
            <a:chOff x="5582265" y="4646738"/>
            <a:chExt cx="5480828" cy="432996"/>
          </a:xfrm>
        </p:grpSpPr>
        <p:sp>
          <p:nvSpPr>
            <p:cNvPr id="18" name="Google Shape;18;p19"/>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9" name="Google Shape;19;p19"/>
            <p:cNvGrpSpPr/>
            <p:nvPr/>
          </p:nvGrpSpPr>
          <p:grpSpPr>
            <a:xfrm flipH="1">
              <a:off x="5585232" y="4646738"/>
              <a:ext cx="5477861" cy="304551"/>
              <a:chOff x="-24158748" y="330075"/>
              <a:chExt cx="30568423" cy="1699506"/>
            </a:xfrm>
          </p:grpSpPr>
          <p:sp>
            <p:nvSpPr>
              <p:cNvPr id="20" name="Google Shape;20;p19"/>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19"/>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22" name="Google Shape;22;p19"/>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3"/>
        <p:cNvGrpSpPr/>
        <p:nvPr/>
      </p:nvGrpSpPr>
      <p:grpSpPr>
        <a:xfrm>
          <a:off x="0" y="0"/>
          <a:ext cx="0" cy="0"/>
          <a:chOff x="0" y="0"/>
          <a:chExt cx="0" cy="0"/>
        </a:xfrm>
      </p:grpSpPr>
      <p:grpSp>
        <p:nvGrpSpPr>
          <p:cNvPr id="24" name="Google Shape;24;p20"/>
          <p:cNvGrpSpPr/>
          <p:nvPr/>
        </p:nvGrpSpPr>
        <p:grpSpPr>
          <a:xfrm>
            <a:off x="-4" y="40"/>
            <a:ext cx="7072430" cy="1327315"/>
            <a:chOff x="-4" y="40"/>
            <a:chExt cx="7072430" cy="1327315"/>
          </a:xfrm>
        </p:grpSpPr>
        <p:sp>
          <p:nvSpPr>
            <p:cNvPr id="25" name="Google Shape;25;p20"/>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nvGrpSpPr>
            <p:cNvPr id="26" name="Google Shape;26;p20"/>
            <p:cNvGrpSpPr/>
            <p:nvPr/>
          </p:nvGrpSpPr>
          <p:grpSpPr>
            <a:xfrm rot="10800000" flipH="1">
              <a:off x="3" y="40"/>
              <a:ext cx="6756168" cy="1327315"/>
              <a:chOff x="-2168138" y="330075"/>
              <a:chExt cx="8650663" cy="1699506"/>
            </a:xfrm>
          </p:grpSpPr>
          <p:sp>
            <p:nvSpPr>
              <p:cNvPr id="27" name="Google Shape;27;p20"/>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sp>
            <p:nvSpPr>
              <p:cNvPr id="28" name="Google Shape;28;p20"/>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grpSp>
          <p:nvGrpSpPr>
            <p:cNvPr id="29" name="Google Shape;29;p20"/>
            <p:cNvGrpSpPr/>
            <p:nvPr/>
          </p:nvGrpSpPr>
          <p:grpSpPr>
            <a:xfrm rot="10800000" flipH="1">
              <a:off x="-4" y="381007"/>
              <a:ext cx="7072430" cy="771744"/>
              <a:chOff x="-9092084" y="330075"/>
              <a:chExt cx="15574609" cy="1699501"/>
            </a:xfrm>
          </p:grpSpPr>
          <p:sp>
            <p:nvSpPr>
              <p:cNvPr id="30" name="Google Shape;30;p20"/>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sp>
            <p:nvSpPr>
              <p:cNvPr id="31" name="Google Shape;31;p20"/>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vo" panose="02000000000000000000"/>
                  <a:ea typeface="Arvo" panose="02000000000000000000"/>
                  <a:cs typeface="Arvo" panose="02000000000000000000"/>
                  <a:sym typeface="Arvo" panose="02000000000000000000"/>
                </a:endParaRPr>
              </a:p>
            </p:txBody>
          </p:sp>
        </p:grpSp>
      </p:grpSp>
      <p:grpSp>
        <p:nvGrpSpPr>
          <p:cNvPr id="32" name="Google Shape;32;p20"/>
          <p:cNvGrpSpPr/>
          <p:nvPr/>
        </p:nvGrpSpPr>
        <p:grpSpPr>
          <a:xfrm>
            <a:off x="6946842" y="4472723"/>
            <a:ext cx="2202830" cy="670795"/>
            <a:chOff x="5575242" y="4472723"/>
            <a:chExt cx="2202830" cy="670795"/>
          </a:xfrm>
        </p:grpSpPr>
        <p:sp>
          <p:nvSpPr>
            <p:cNvPr id="33" name="Google Shape;33;p2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4" name="Google Shape;34;p20"/>
            <p:cNvGrpSpPr/>
            <p:nvPr/>
          </p:nvGrpSpPr>
          <p:grpSpPr>
            <a:xfrm flipH="1">
              <a:off x="5734850" y="4472723"/>
              <a:ext cx="2040837" cy="670795"/>
              <a:chOff x="1297954" y="330075"/>
              <a:chExt cx="5169293" cy="1699506"/>
            </a:xfrm>
          </p:grpSpPr>
          <p:sp>
            <p:nvSpPr>
              <p:cNvPr id="35" name="Google Shape;35;p2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2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7" name="Google Shape;37;p20"/>
            <p:cNvGrpSpPr/>
            <p:nvPr/>
          </p:nvGrpSpPr>
          <p:grpSpPr>
            <a:xfrm flipH="1">
              <a:off x="5578209" y="4646738"/>
              <a:ext cx="2199863" cy="304563"/>
              <a:chOff x="-5827153" y="330075"/>
              <a:chExt cx="12276019" cy="1699569"/>
            </a:xfrm>
          </p:grpSpPr>
          <p:sp>
            <p:nvSpPr>
              <p:cNvPr id="38" name="Google Shape;38;p2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0" name="Google Shape;40;p2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1" name="Google Shape;41;p20"/>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2" name="Google Shape;42;p20"/>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43" name="Google Shape;43;p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L="0" marR="0" lvl="1"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L="0" marR="0" lvl="2"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L="0" marR="0" lvl="3"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L="0" marR="0" lvl="4"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L="0" marR="0" lvl="5"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L="0" marR="0" lvl="6"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L="0" marR="0" lvl="7"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L="0" marR="0" lvl="8"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grpSp>
        <p:nvGrpSpPr>
          <p:cNvPr id="45" name="Google Shape;45;p21"/>
          <p:cNvGrpSpPr/>
          <p:nvPr/>
        </p:nvGrpSpPr>
        <p:grpSpPr>
          <a:xfrm rot="10800000">
            <a:off x="-8" y="-2"/>
            <a:ext cx="2202830" cy="670795"/>
            <a:chOff x="5575242" y="4472723"/>
            <a:chExt cx="2202830" cy="670795"/>
          </a:xfrm>
        </p:grpSpPr>
        <p:sp>
          <p:nvSpPr>
            <p:cNvPr id="46" name="Google Shape;46;p21"/>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7" name="Google Shape;47;p21"/>
            <p:cNvGrpSpPr/>
            <p:nvPr/>
          </p:nvGrpSpPr>
          <p:grpSpPr>
            <a:xfrm flipH="1">
              <a:off x="5734850" y="4472723"/>
              <a:ext cx="2040837" cy="670795"/>
              <a:chOff x="1297954" y="330075"/>
              <a:chExt cx="5169293" cy="1699506"/>
            </a:xfrm>
          </p:grpSpPr>
          <p:sp>
            <p:nvSpPr>
              <p:cNvPr id="48" name="Google Shape;48;p2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2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 name="Google Shape;50;p21"/>
            <p:cNvGrpSpPr/>
            <p:nvPr/>
          </p:nvGrpSpPr>
          <p:grpSpPr>
            <a:xfrm flipH="1">
              <a:off x="5578209" y="4646738"/>
              <a:ext cx="2199863" cy="304563"/>
              <a:chOff x="-5827153" y="330075"/>
              <a:chExt cx="12276019" cy="1699569"/>
            </a:xfrm>
          </p:grpSpPr>
          <p:sp>
            <p:nvSpPr>
              <p:cNvPr id="51" name="Google Shape;51;p21"/>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1"/>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53" name="Google Shape;53;p21"/>
          <p:cNvGrpSpPr/>
          <p:nvPr/>
        </p:nvGrpSpPr>
        <p:grpSpPr>
          <a:xfrm>
            <a:off x="6946842" y="4472723"/>
            <a:ext cx="2202830" cy="670795"/>
            <a:chOff x="5575242" y="4472723"/>
            <a:chExt cx="2202830" cy="670795"/>
          </a:xfrm>
        </p:grpSpPr>
        <p:sp>
          <p:nvSpPr>
            <p:cNvPr id="54" name="Google Shape;54;p21"/>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5" name="Google Shape;55;p21"/>
            <p:cNvGrpSpPr/>
            <p:nvPr/>
          </p:nvGrpSpPr>
          <p:grpSpPr>
            <a:xfrm flipH="1">
              <a:off x="5734850" y="4472723"/>
              <a:ext cx="2040837" cy="670795"/>
              <a:chOff x="1297954" y="330075"/>
              <a:chExt cx="5169293" cy="1699506"/>
            </a:xfrm>
          </p:grpSpPr>
          <p:sp>
            <p:nvSpPr>
              <p:cNvPr id="56" name="Google Shape;56;p2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8" name="Google Shape;58;p21"/>
            <p:cNvGrpSpPr/>
            <p:nvPr/>
          </p:nvGrpSpPr>
          <p:grpSpPr>
            <a:xfrm flipH="1">
              <a:off x="5578209" y="4646738"/>
              <a:ext cx="2199863" cy="304563"/>
              <a:chOff x="-5827153" y="330075"/>
              <a:chExt cx="12276019" cy="1699569"/>
            </a:xfrm>
          </p:grpSpPr>
          <p:sp>
            <p:nvSpPr>
              <p:cNvPr id="59" name="Google Shape;59;p21"/>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1"/>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61" name="Google Shape;61;p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L="0" marR="0" lvl="1"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L="0" marR="0" lvl="2"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L="0" marR="0" lvl="3"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L="0" marR="0" lvl="4"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L="0" marR="0" lvl="5"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L="0" marR="0" lvl="6"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L="0" marR="0" lvl="7"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L="0" marR="0" lvl="8" indent="0" algn="r">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l" rtl="0">
              <a:lnSpc>
                <a:spcPct val="100000"/>
              </a:lnSpc>
              <a:spcBef>
                <a:spcPts val="0"/>
              </a:spcBef>
              <a:spcAft>
                <a:spcPts val="0"/>
              </a:spcAft>
              <a:buClr>
                <a:schemeClr val="lt1"/>
              </a:buClr>
              <a:buSzPts val="2000"/>
              <a:buFont typeface="Roboto Condensed" panose="02000000000000000000"/>
              <a:buNone/>
              <a:defRPr sz="2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7" name="Google Shape;7;p18"/>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marR="0" lvl="1"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marR="0" lvl="2"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marR="0" lvl="3"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marR="0" lvl="4"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marR="0" lvl="5"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marR="0" lvl="6"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marR="0" lvl="7" indent="-381000" algn="l" rtl="0">
              <a:lnSpc>
                <a:spcPct val="100000"/>
              </a:lnSpc>
              <a:spcBef>
                <a:spcPts val="1000"/>
              </a:spcBef>
              <a:spcAft>
                <a:spcPts val="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marR="0" lvl="8" indent="-381000" algn="l" rtl="0">
              <a:lnSpc>
                <a:spcPct val="100000"/>
              </a:lnSpc>
              <a:spcBef>
                <a:spcPts val="1000"/>
              </a:spcBef>
              <a:spcAft>
                <a:spcPts val="1000"/>
              </a:spcAft>
              <a:buClr>
                <a:schemeClr val="accent4"/>
              </a:buClr>
              <a:buSzPts val="2400"/>
              <a:buFont typeface="Roboto Condensed Light" panose="02000000000000000000"/>
              <a:buChar char="▻"/>
              <a:defRPr sz="2400" b="0" i="0" u="none" strike="noStrike" cap="none">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L="0" marR="0" lvl="1"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L="0" marR="0" lvl="2"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L="0" marR="0" lvl="3"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L="0" marR="0" lvl="4"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L="0" marR="0" lvl="5"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L="0" marR="0" lvl="6"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L="0" marR="0" lvl="7"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L="0" marR="0" lvl="8" indent="0" algn="r" rtl="0">
              <a:lnSpc>
                <a:spcPct val="100000"/>
              </a:lnSpc>
              <a:spcBef>
                <a:spcPts val="0"/>
              </a:spcBef>
              <a:spcAft>
                <a:spcPts val="0"/>
              </a:spcAft>
              <a:buClr>
                <a:srgbClr val="000000"/>
              </a:buClr>
              <a:buSzPts val="1200"/>
              <a:buFont typeface="Arial" panose="020B0604020202020204"/>
              <a:buNone/>
              <a:defRPr sz="12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ieeexplore.ieee.org/author/37299905500" TargetMode="External"/><Relationship Id="rId4" Type="http://schemas.openxmlformats.org/officeDocument/2006/relationships/hyperlink" Target="https://ieeexplore.ieee.org/author/37085811537"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Shape 65"/>
        <p:cNvGrpSpPr/>
        <p:nvPr/>
      </p:nvGrpSpPr>
      <p:grpSpPr>
        <a:xfrm>
          <a:off x="0" y="0"/>
          <a:ext cx="0" cy="0"/>
          <a:chOff x="0" y="0"/>
          <a:chExt cx="0" cy="0"/>
        </a:xfrm>
      </p:grpSpPr>
      <p:sp>
        <p:nvSpPr>
          <p:cNvPr id="66" name="Google Shape;66;p1"/>
          <p:cNvSpPr txBox="1">
            <a:spLocks noGrp="1"/>
          </p:cNvSpPr>
          <p:nvPr>
            <p:ph type="ctrTitle"/>
          </p:nvPr>
        </p:nvSpPr>
        <p:spPr>
          <a:xfrm>
            <a:off x="456565" y="1228090"/>
            <a:ext cx="5701665" cy="242125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3200" dirty="0">
                <a:latin typeface="Times New Roman" panose="02020603050405020304" pitchFamily="18" charset="0"/>
                <a:cs typeface="Times New Roman" panose="02020603050405020304" pitchFamily="18" charset="0"/>
              </a:rPr>
              <a:t>Design and </a:t>
            </a:r>
            <a:r>
              <a:rPr lang="en-IN" altLang="en-US" sz="3200" dirty="0">
                <a:latin typeface="Times New Roman" panose="02020603050405020304" pitchFamily="18" charset="0"/>
                <a:cs typeface="Times New Roman" panose="02020603050405020304" pitchFamily="18" charset="0"/>
              </a:rPr>
              <a:t>Analysis</a:t>
            </a:r>
            <a:r>
              <a:rPr lang="en-US" sz="3200" dirty="0">
                <a:latin typeface="Times New Roman" panose="02020603050405020304" pitchFamily="18" charset="0"/>
                <a:cs typeface="Times New Roman" panose="02020603050405020304" pitchFamily="18" charset="0"/>
              </a:rPr>
              <a:t> of  8x1 Multiplexer Using CMOS</a:t>
            </a:r>
            <a:r>
              <a:rPr lang="en-IN" alt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CNTFET Technologies</a:t>
            </a:r>
          </a:p>
        </p:txBody>
      </p:sp>
      <p:pic>
        <p:nvPicPr>
          <p:cNvPr id="67" name="Google Shape;67;p1"/>
          <p:cNvPicPr preferRelativeResize="0"/>
          <p:nvPr/>
        </p:nvPicPr>
        <p:blipFill rotWithShape="1">
          <a:blip r:embed="rId3"/>
          <a:srcRect/>
          <a:stretch>
            <a:fillRect/>
          </a:stretch>
        </p:blipFill>
        <p:spPr>
          <a:xfrm>
            <a:off x="82811" y="90728"/>
            <a:ext cx="1003040" cy="923773"/>
          </a:xfrm>
          <a:prstGeom prst="rect">
            <a:avLst/>
          </a:prstGeom>
          <a:noFill/>
          <a:ln>
            <a:noFill/>
          </a:ln>
        </p:spPr>
      </p:pic>
      <p:sp>
        <p:nvSpPr>
          <p:cNvPr id="68" name="Google Shape;68;p1"/>
          <p:cNvSpPr txBox="1"/>
          <p:nvPr/>
        </p:nvSpPr>
        <p:spPr>
          <a:xfrm>
            <a:off x="6542100" y="2831260"/>
            <a:ext cx="2601900" cy="185174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Team Members:</a:t>
            </a:r>
            <a:endParaRPr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600"/>
              </a:spcBef>
              <a:spcAft>
                <a:spcPts val="0"/>
              </a:spcAft>
              <a:buNone/>
            </a:pP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 </a:t>
            </a:r>
            <a:r>
              <a:rPr lang="en-US" sz="13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L.Kruti</a:t>
            </a: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-21071A04P6</a:t>
            </a:r>
            <a:endParaRPr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600"/>
              </a:spcBef>
              <a:spcAft>
                <a:spcPts val="0"/>
              </a:spcAft>
              <a:buNone/>
            </a:pP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 M.</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Bhanu</a:t>
            </a: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Chandhar-21071A04P7</a:t>
            </a:r>
            <a:endParaRPr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600"/>
              </a:spcBef>
              <a:spcAft>
                <a:spcPts val="0"/>
              </a:spcAft>
              <a:buNone/>
            </a:pP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13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SK.Aafrin</a:t>
            </a:r>
            <a:r>
              <a:rPr lang="en-US"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-21071A04R9</a:t>
            </a:r>
            <a:endParaRPr sz="130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1000"/>
              </a:spcBef>
              <a:spcAft>
                <a:spcPts val="0"/>
              </a:spcAft>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69" name="Google Shape;69;p1"/>
          <p:cNvSpPr txBox="1"/>
          <p:nvPr/>
        </p:nvSpPr>
        <p:spPr>
          <a:xfrm>
            <a:off x="82811" y="4314149"/>
            <a:ext cx="4446924" cy="738623"/>
          </a:xfrm>
          <a:prstGeom prst="rect">
            <a:avLst/>
          </a:prstGeom>
          <a:noFill/>
          <a:ln>
            <a:noFill/>
          </a:ln>
        </p:spPr>
        <p:txBody>
          <a:bodyPr spcFirstLastPara="1" wrap="square" lIns="91425" tIns="45700" rIns="91425" bIns="45700" anchor="t" anchorCtr="0">
            <a:spAutoFit/>
          </a:bodyPr>
          <a:lstStyle/>
          <a:p>
            <a:r>
              <a:rPr lang="en-US"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Project Guides :</a:t>
            </a:r>
            <a:r>
              <a:rPr lang="en-US"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p>
          <a:p>
            <a:r>
              <a:rPr lang="en-IN" dirty="0">
                <a:latin typeface="Times New Roman" panose="02020603050405020304" pitchFamily="18" charset="0"/>
                <a:cs typeface="Times New Roman" panose="02020603050405020304" pitchFamily="18" charset="0"/>
              </a:rPr>
              <a:t>	Dr. L Dharma Teja, Asst. Prof, ECE </a:t>
            </a:r>
          </a:p>
          <a:p>
            <a:r>
              <a:rPr lang="en-IN" dirty="0">
                <a:latin typeface="Times New Roman" panose="02020603050405020304" pitchFamily="18" charset="0"/>
                <a:cs typeface="Times New Roman" panose="02020603050405020304" pitchFamily="18" charset="0"/>
              </a:rPr>
              <a:t>	Dr. V. Priyanka Brahmaiah, Asst. Prof, ECE </a:t>
            </a:r>
            <a:endParaRPr lang="en-US" i="0" u="none" strike="noStrike" cap="none"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2X1 multiplexer using Static CMOS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6" name="Picture 5"/>
          <p:cNvPicPr>
            <a:picLocks noChangeAspect="1"/>
          </p:cNvPicPr>
          <p:nvPr/>
        </p:nvPicPr>
        <p:blipFill>
          <a:blip r:embed="rId2">
            <a:clrChange>
              <a:clrFrom>
                <a:srgbClr val="000000">
                  <a:alpha val="100000"/>
                </a:srgbClr>
              </a:clrFrom>
              <a:clrTo>
                <a:srgbClr val="000000">
                  <a:alpha val="100000"/>
                  <a:alpha val="0"/>
                </a:srgbClr>
              </a:clrTo>
            </a:clrChange>
          </a:blip>
          <a:stretch>
            <a:fillRect/>
          </a:stretch>
        </p:blipFill>
        <p:spPr>
          <a:xfrm>
            <a:off x="814070" y="1559560"/>
            <a:ext cx="4887595" cy="3224530"/>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8x1 multiplexer with 2x1 multiplexer using static CMOS</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pic>
        <p:nvPicPr>
          <p:cNvPr id="6" name="Picture 5"/>
          <p:cNvPicPr>
            <a:picLocks noChangeAspect="1"/>
          </p:cNvPicPr>
          <p:nvPr/>
        </p:nvPicPr>
        <p:blipFill>
          <a:blip r:embed="rId2">
            <a:clrChange>
              <a:clrFrom>
                <a:srgbClr val="000000">
                  <a:alpha val="100000"/>
                </a:srgbClr>
              </a:clrFrom>
              <a:clrTo>
                <a:srgbClr val="000000">
                  <a:alpha val="100000"/>
                  <a:alpha val="0"/>
                </a:srgbClr>
              </a:clrTo>
            </a:clrChange>
          </a:blip>
          <a:stretch>
            <a:fillRect/>
          </a:stretch>
        </p:blipFill>
        <p:spPr>
          <a:xfrm>
            <a:off x="1366520" y="1360805"/>
            <a:ext cx="4165600" cy="3591560"/>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2x1 multiplexer using Transmission Gates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pic>
        <p:nvPicPr>
          <p:cNvPr id="6" name="Picture 5"/>
          <p:cNvPicPr/>
          <p:nvPr/>
        </p:nvPicPr>
        <p:blipFill>
          <a:blip r:embed="rId2"/>
          <a:stretch>
            <a:fillRect/>
          </a:stretch>
        </p:blipFill>
        <p:spPr>
          <a:xfrm>
            <a:off x="238125" y="1546860"/>
            <a:ext cx="2832100" cy="2243455"/>
          </a:xfrm>
          <a:prstGeom prst="rect">
            <a:avLst/>
          </a:prstGeom>
        </p:spPr>
      </p:pic>
      <p:sp>
        <p:nvSpPr>
          <p:cNvPr id="7" name="Text Box 6"/>
          <p:cNvSpPr txBox="1"/>
          <p:nvPr/>
        </p:nvSpPr>
        <p:spPr>
          <a:xfrm>
            <a:off x="791210" y="3839845"/>
            <a:ext cx="2358390" cy="306705"/>
          </a:xfrm>
          <a:prstGeom prst="rect">
            <a:avLst/>
          </a:prstGeom>
          <a:noFill/>
        </p:spPr>
        <p:txBody>
          <a:bodyPr wrap="square" rtlCol="0">
            <a:spAutoFit/>
          </a:bodyPr>
          <a:lstStyle/>
          <a:p>
            <a:r>
              <a:rPr lang="en-IN" altLang="en-US"/>
              <a:t>Transmission Gate</a:t>
            </a:r>
          </a:p>
        </p:txBody>
      </p:sp>
      <p:pic>
        <p:nvPicPr>
          <p:cNvPr id="9" name="Picture 8"/>
          <p:cNvPicPr>
            <a:picLocks noChangeAspect="1"/>
          </p:cNvPicPr>
          <p:nvPr/>
        </p:nvPicPr>
        <p:blipFill>
          <a:blip r:embed="rId3">
            <a:clrChange>
              <a:clrFrom>
                <a:srgbClr val="000000">
                  <a:alpha val="100000"/>
                </a:srgbClr>
              </a:clrFrom>
              <a:clrTo>
                <a:srgbClr val="000000">
                  <a:alpha val="100000"/>
                  <a:alpha val="0"/>
                </a:srgbClr>
              </a:clrTo>
            </a:clrChange>
          </a:blip>
          <a:stretch>
            <a:fillRect/>
          </a:stretch>
        </p:blipFill>
        <p:spPr>
          <a:xfrm>
            <a:off x="3457575" y="1431290"/>
            <a:ext cx="4333875" cy="3205480"/>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8x1 multiplexer with 2x1 multiplexer using transmission gates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pic>
        <p:nvPicPr>
          <p:cNvPr id="6" name="Picture 5"/>
          <p:cNvPicPr>
            <a:picLocks noChangeAspect="1"/>
          </p:cNvPicPr>
          <p:nvPr/>
        </p:nvPicPr>
        <p:blipFill>
          <a:blip r:embed="rId2">
            <a:clrChange>
              <a:clrFrom>
                <a:srgbClr val="000000">
                  <a:alpha val="100000"/>
                </a:srgbClr>
              </a:clrFrom>
              <a:clrTo>
                <a:srgbClr val="000000">
                  <a:alpha val="100000"/>
                  <a:alpha val="0"/>
                </a:srgbClr>
              </a:clrTo>
            </a:clrChange>
          </a:blip>
          <a:stretch>
            <a:fillRect/>
          </a:stretch>
        </p:blipFill>
        <p:spPr>
          <a:xfrm>
            <a:off x="1366520" y="1443990"/>
            <a:ext cx="4165600" cy="3591560"/>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Dynamic Logic</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14</a:t>
            </a:fld>
            <a:endParaRPr lang="en-US"/>
          </a:p>
        </p:txBody>
      </p:sp>
      <p:pic>
        <p:nvPicPr>
          <p:cNvPr id="8" name="Picture 7"/>
          <p:cNvPicPr>
            <a:picLocks noChangeAspect="1"/>
          </p:cNvPicPr>
          <p:nvPr/>
        </p:nvPicPr>
        <p:blipFill>
          <a:blip r:embed="rId2"/>
          <a:stretch>
            <a:fillRect/>
          </a:stretch>
        </p:blipFill>
        <p:spPr>
          <a:xfrm>
            <a:off x="2480310" y="1569085"/>
            <a:ext cx="2843530" cy="3000375"/>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2x1 multiplexer using Dynamic Logic</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15</a:t>
            </a:fld>
            <a:endParaRPr lang="en-US"/>
          </a:p>
        </p:txBody>
      </p:sp>
      <p:pic>
        <p:nvPicPr>
          <p:cNvPr id="8" name="Picture 7"/>
          <p:cNvPicPr>
            <a:picLocks noChangeAspect="1"/>
          </p:cNvPicPr>
          <p:nvPr/>
        </p:nvPicPr>
        <p:blipFill>
          <a:blip r:embed="rId2"/>
          <a:stretch>
            <a:fillRect/>
          </a:stretch>
        </p:blipFill>
        <p:spPr>
          <a:xfrm>
            <a:off x="1332230" y="1737995"/>
            <a:ext cx="4222750" cy="3037840"/>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8x1 multiplexer with 2x1 multiplexer using Dynamic Logic</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pic>
        <p:nvPicPr>
          <p:cNvPr id="6" name="Picture 5"/>
          <p:cNvPicPr>
            <a:picLocks noChangeAspect="1"/>
          </p:cNvPicPr>
          <p:nvPr/>
        </p:nvPicPr>
        <p:blipFill>
          <a:blip r:embed="rId2">
            <a:clrChange>
              <a:clrFrom>
                <a:srgbClr val="000000">
                  <a:alpha val="100000"/>
                </a:srgbClr>
              </a:clrFrom>
              <a:clrTo>
                <a:srgbClr val="000000">
                  <a:alpha val="100000"/>
                  <a:alpha val="0"/>
                </a:srgbClr>
              </a:clrTo>
            </a:clrChange>
          </a:blip>
          <a:stretch>
            <a:fillRect/>
          </a:stretch>
        </p:blipFill>
        <p:spPr>
          <a:xfrm>
            <a:off x="1366520" y="1443990"/>
            <a:ext cx="4165600" cy="3591560"/>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IN" dirty="0"/>
              <a:t>Domino logic</a:t>
            </a:r>
            <a:endParaRPr dirty="0"/>
          </a:p>
        </p:txBody>
      </p:sp>
      <p:sp>
        <p:nvSpPr>
          <p:cNvPr id="136" name="Google Shape;136;p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lang="en-US"/>
          </a:p>
        </p:txBody>
      </p:sp>
      <p:pic>
        <p:nvPicPr>
          <p:cNvPr id="2" name="Picture 1"/>
          <p:cNvPicPr/>
          <p:nvPr/>
        </p:nvPicPr>
        <p:blipFill>
          <a:blip r:embed="rId3"/>
          <a:stretch>
            <a:fillRect/>
          </a:stretch>
        </p:blipFill>
        <p:spPr>
          <a:xfrm>
            <a:off x="2476500" y="1558925"/>
            <a:ext cx="3041650" cy="3141345"/>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2x1 multiplexer using Domino Logic</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pic>
        <p:nvPicPr>
          <p:cNvPr id="6" name="Picture 5"/>
          <p:cNvPicPr>
            <a:picLocks noChangeAspect="1"/>
          </p:cNvPicPr>
          <p:nvPr/>
        </p:nvPicPr>
        <p:blipFill>
          <a:blip r:embed="rId2"/>
          <a:srcRect t="2191" b="2935"/>
          <a:stretch>
            <a:fillRect/>
          </a:stretch>
        </p:blipFill>
        <p:spPr>
          <a:xfrm>
            <a:off x="1283970" y="1531620"/>
            <a:ext cx="3989070" cy="3207385"/>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sym typeface="+mn-ea"/>
              </a:rPr>
              <a:t>8x1 multiplexer with 2x1 multiplexer using Domino Logic</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19</a:t>
            </a:fld>
            <a:endParaRPr lang="en-US"/>
          </a:p>
        </p:txBody>
      </p:sp>
      <p:pic>
        <p:nvPicPr>
          <p:cNvPr id="6" name="Picture 5"/>
          <p:cNvPicPr>
            <a:picLocks noChangeAspect="1"/>
          </p:cNvPicPr>
          <p:nvPr/>
        </p:nvPicPr>
        <p:blipFill>
          <a:blip r:embed="rId2">
            <a:clrChange>
              <a:clrFrom>
                <a:srgbClr val="000000">
                  <a:alpha val="100000"/>
                </a:srgbClr>
              </a:clrFrom>
              <a:clrTo>
                <a:srgbClr val="000000">
                  <a:alpha val="100000"/>
                  <a:alpha val="0"/>
                </a:srgbClr>
              </a:clrTo>
            </a:clrChange>
          </a:blip>
          <a:stretch>
            <a:fillRect/>
          </a:stretch>
        </p:blipFill>
        <p:spPr>
          <a:xfrm>
            <a:off x="1366520" y="1443990"/>
            <a:ext cx="4165600" cy="3591560"/>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PREVIOUS REVIEW COMMENTS</a:t>
            </a:r>
          </a:p>
        </p:txBody>
      </p:sp>
      <p:sp>
        <p:nvSpPr>
          <p:cNvPr id="4" name="Text Placeholder 3"/>
          <p:cNvSpPr>
            <a:spLocks noGrp="1"/>
          </p:cNvSpPr>
          <p:nvPr>
            <p:ph type="body" idx="2"/>
          </p:nvPr>
        </p:nvSpPr>
        <p:spPr>
          <a:xfrm>
            <a:off x="915670" y="1537970"/>
            <a:ext cx="6858635" cy="2724150"/>
          </a:xfrm>
        </p:spPr>
        <p:txBody>
          <a:bodyPr/>
          <a:lstStyle/>
          <a:p>
            <a:r>
              <a:rPr lang="en-IN" altLang="en-US" sz="1800" dirty="0">
                <a:latin typeface="Times New Roman" panose="02020603050405020304" pitchFamily="18" charset="0"/>
                <a:cs typeface="Times New Roman" panose="02020603050405020304" pitchFamily="18" charset="0"/>
              </a:rPr>
              <a:t>We have designed a 3 bit binary multiplier using domino logic and static cmos technologies and compared the power results.</a:t>
            </a:r>
          </a:p>
          <a:p>
            <a:r>
              <a:rPr lang="en-IN" altLang="en-US" sz="1800" dirty="0">
                <a:latin typeface="Times New Roman" panose="02020603050405020304" pitchFamily="18" charset="0"/>
                <a:cs typeface="Times New Roman" panose="02020603050405020304" pitchFamily="18" charset="0"/>
              </a:rPr>
              <a:t>The suggestion given was to design an 8 bit multiplier and analyse the leakage power.</a:t>
            </a:r>
          </a:p>
          <a:p>
            <a:r>
              <a:rPr lang="en-IN" altLang="en-US" sz="1800" dirty="0">
                <a:latin typeface="Times New Roman" panose="02020603050405020304" pitchFamily="18" charset="0"/>
                <a:cs typeface="Times New Roman" panose="02020603050405020304" pitchFamily="18" charset="0"/>
              </a:rPr>
              <a:t>Now, we have designed an 8x1 multiplexer using various CMOS logics like domino, dynamic and transmission gates.</a:t>
            </a:r>
          </a:p>
          <a:p>
            <a:r>
              <a:rPr lang="en-IN" altLang="en-US" sz="1800" dirty="0">
                <a:latin typeface="Times New Roman" panose="02020603050405020304" pitchFamily="18" charset="0"/>
                <a:cs typeface="Times New Roman" panose="02020603050405020304" pitchFamily="18" charset="0"/>
              </a:rPr>
              <a:t>We have also designed an 8x1 multiplexer using CNTFET technology.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8x1 Multiplexer using CNTFET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20</a:t>
            </a:fld>
            <a:endParaRPr lang="en-US"/>
          </a:p>
        </p:txBody>
      </p:sp>
      <p:pic>
        <p:nvPicPr>
          <p:cNvPr id="6" name="Picture 5"/>
          <p:cNvPicPr/>
          <p:nvPr/>
        </p:nvPicPr>
        <p:blipFill>
          <a:blip r:embed="rId2"/>
          <a:srcRect l="46624" t="-9422" r="-447" b="9422"/>
          <a:stretch>
            <a:fillRect/>
          </a:stretch>
        </p:blipFill>
        <p:spPr>
          <a:xfrm>
            <a:off x="432435" y="1544320"/>
            <a:ext cx="2369185" cy="2055495"/>
          </a:xfrm>
          <a:prstGeom prst="rect">
            <a:avLst/>
          </a:prstGeom>
        </p:spPr>
      </p:pic>
      <p:sp>
        <p:nvSpPr>
          <p:cNvPr id="7" name="Text Box 6"/>
          <p:cNvSpPr txBox="1"/>
          <p:nvPr/>
        </p:nvSpPr>
        <p:spPr>
          <a:xfrm>
            <a:off x="586105" y="3693160"/>
            <a:ext cx="3048000" cy="306705"/>
          </a:xfrm>
          <a:prstGeom prst="rect">
            <a:avLst/>
          </a:prstGeom>
          <a:noFill/>
        </p:spPr>
        <p:txBody>
          <a:bodyPr wrap="square" rtlCol="0">
            <a:spAutoFit/>
          </a:bodyPr>
          <a:lstStyle/>
          <a:p>
            <a:r>
              <a:rPr lang="en-IN" altLang="en-US"/>
              <a:t>2X1 Multiplexer</a:t>
            </a:r>
          </a:p>
        </p:txBody>
      </p:sp>
      <p:pic>
        <p:nvPicPr>
          <p:cNvPr id="9" name="Picture 8"/>
          <p:cNvPicPr>
            <a:picLocks noChangeAspect="1"/>
          </p:cNvPicPr>
          <p:nvPr/>
        </p:nvPicPr>
        <p:blipFill>
          <a:blip r:embed="rId3">
            <a:clrChange>
              <a:clrFrom>
                <a:srgbClr val="000000">
                  <a:alpha val="100000"/>
                </a:srgbClr>
              </a:clrFrom>
              <a:clrTo>
                <a:srgbClr val="000000">
                  <a:alpha val="100000"/>
                  <a:alpha val="0"/>
                </a:srgbClr>
              </a:clrTo>
            </a:clrChange>
          </a:blip>
          <a:stretch>
            <a:fillRect/>
          </a:stretch>
        </p:blipFill>
        <p:spPr>
          <a:xfrm>
            <a:off x="3674110" y="1466215"/>
            <a:ext cx="3677285" cy="3170555"/>
          </a:xfrm>
          <a:prstGeom prst="rect">
            <a:avLst/>
          </a:prstGeom>
        </p:spPr>
      </p:pic>
      <p:sp>
        <p:nvSpPr>
          <p:cNvPr id="10" name="Text Box 9"/>
          <p:cNvSpPr txBox="1"/>
          <p:nvPr/>
        </p:nvSpPr>
        <p:spPr>
          <a:xfrm>
            <a:off x="3818890" y="4695825"/>
            <a:ext cx="3048000" cy="306705"/>
          </a:xfrm>
          <a:prstGeom prst="rect">
            <a:avLst/>
          </a:prstGeom>
          <a:noFill/>
        </p:spPr>
        <p:txBody>
          <a:bodyPr wrap="square" rtlCol="0">
            <a:spAutoFit/>
          </a:bodyPr>
          <a:lstStyle/>
          <a:p>
            <a:r>
              <a:rPr lang="en-IN" altLang="en-US"/>
              <a:t>8x1 multiplexer using 2x1 mux</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p:cNvSpPr txBox="1"/>
          <p:nvPr/>
        </p:nvSpPr>
        <p:spPr>
          <a:xfrm>
            <a:off x="2034420" y="346786"/>
            <a:ext cx="5676265" cy="46037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 Static CMOS 8X1 Multiplexer Waveform</a:t>
            </a:r>
          </a:p>
        </p:txBody>
      </p:sp>
      <p:pic>
        <p:nvPicPr>
          <p:cNvPr id="3" name="Picture 2" descr="Screenshot 2024-08-31 154203"/>
          <p:cNvPicPr>
            <a:picLocks noChangeAspect="1"/>
          </p:cNvPicPr>
          <p:nvPr/>
        </p:nvPicPr>
        <p:blipFill>
          <a:blip r:embed="rId2"/>
          <a:srcRect t="15862"/>
          <a:stretch>
            <a:fillRect/>
          </a:stretch>
        </p:blipFill>
        <p:spPr>
          <a:xfrm>
            <a:off x="598170" y="937895"/>
            <a:ext cx="7019925" cy="3825875"/>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p:cNvSpPr txBox="1"/>
          <p:nvPr/>
        </p:nvSpPr>
        <p:spPr>
          <a:xfrm>
            <a:off x="2034420" y="346786"/>
            <a:ext cx="6328410" cy="46037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Transmission Gate 8X1 Multiplexer Waveform</a:t>
            </a:r>
          </a:p>
        </p:txBody>
      </p:sp>
      <p:pic>
        <p:nvPicPr>
          <p:cNvPr id="4" name="Picture 3" descr="Screenshot 2010-09-05 142336"/>
          <p:cNvPicPr>
            <a:picLocks noChangeAspect="1"/>
          </p:cNvPicPr>
          <p:nvPr/>
        </p:nvPicPr>
        <p:blipFill>
          <a:blip r:embed="rId2"/>
          <a:srcRect t="11284" r="1730"/>
          <a:stretch>
            <a:fillRect/>
          </a:stretch>
        </p:blipFill>
        <p:spPr>
          <a:xfrm>
            <a:off x="467995" y="869950"/>
            <a:ext cx="7426325" cy="3813175"/>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6" name="TextBox 5"/>
          <p:cNvSpPr txBox="1"/>
          <p:nvPr/>
        </p:nvSpPr>
        <p:spPr>
          <a:xfrm>
            <a:off x="2034420" y="346786"/>
            <a:ext cx="6844665" cy="460375"/>
          </a:xfrm>
          <a:prstGeom prst="rect">
            <a:avLst/>
          </a:prstGeom>
          <a:noFill/>
        </p:spPr>
        <p:txBody>
          <a:bodyPr wrap="none" rtlCol="0">
            <a:spAutoFit/>
          </a:bodyPr>
          <a:lstStyle/>
          <a:p>
            <a:pPr algn="l"/>
            <a:r>
              <a:rPr lang="en-IN" sz="2400" b="1" dirty="0">
                <a:latin typeface="Times New Roman" panose="02020603050405020304" pitchFamily="18" charset="0"/>
                <a:cs typeface="Times New Roman" panose="02020603050405020304" pitchFamily="18" charset="0"/>
                <a:sym typeface="+mn-ea"/>
              </a:rPr>
              <a:t>Waveform of </a:t>
            </a:r>
            <a:r>
              <a:rPr lang="en-IN" sz="2400" b="1" dirty="0">
                <a:latin typeface="Times New Roman" panose="02020603050405020304" pitchFamily="18" charset="0"/>
                <a:cs typeface="Times New Roman" panose="02020603050405020304" pitchFamily="18" charset="0"/>
              </a:rPr>
              <a:t>8X1 Multiplexer using dynamic logic </a:t>
            </a:r>
          </a:p>
        </p:txBody>
      </p:sp>
      <p:pic>
        <p:nvPicPr>
          <p:cNvPr id="3" name="Picture 2"/>
          <p:cNvPicPr>
            <a:picLocks noChangeAspect="1"/>
          </p:cNvPicPr>
          <p:nvPr/>
        </p:nvPicPr>
        <p:blipFill>
          <a:blip r:embed="rId2"/>
          <a:srcRect t="11366" b="2670"/>
          <a:stretch>
            <a:fillRect/>
          </a:stretch>
        </p:blipFill>
        <p:spPr>
          <a:xfrm>
            <a:off x="338455" y="892810"/>
            <a:ext cx="7888605" cy="380936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TextBox 5"/>
          <p:cNvSpPr txBox="1"/>
          <p:nvPr/>
        </p:nvSpPr>
        <p:spPr>
          <a:xfrm>
            <a:off x="2034420" y="346786"/>
            <a:ext cx="6760210" cy="460375"/>
          </a:xfrm>
          <a:prstGeom prst="rect">
            <a:avLst/>
          </a:prstGeom>
          <a:noFill/>
        </p:spPr>
        <p:txBody>
          <a:bodyPr wrap="none" rtlCol="0">
            <a:spAutoFit/>
          </a:bodyPr>
          <a:lstStyle/>
          <a:p>
            <a:pPr algn="l"/>
            <a:r>
              <a:rPr lang="en-IN" sz="2400" b="1" dirty="0">
                <a:latin typeface="Times New Roman" panose="02020603050405020304" pitchFamily="18" charset="0"/>
                <a:cs typeface="Times New Roman" panose="02020603050405020304" pitchFamily="18" charset="0"/>
                <a:sym typeface="+mn-ea"/>
              </a:rPr>
              <a:t>Waveform of </a:t>
            </a:r>
            <a:r>
              <a:rPr lang="en-IN" sz="2400" b="1" dirty="0">
                <a:latin typeface="Times New Roman" panose="02020603050405020304" pitchFamily="18" charset="0"/>
                <a:cs typeface="Times New Roman" panose="02020603050405020304" pitchFamily="18" charset="0"/>
              </a:rPr>
              <a:t>8X1 Multiplexer using Domino logic </a:t>
            </a:r>
          </a:p>
        </p:txBody>
      </p:sp>
      <p:pic>
        <p:nvPicPr>
          <p:cNvPr id="4" name="Picture 3"/>
          <p:cNvPicPr>
            <a:picLocks noChangeAspect="1"/>
          </p:cNvPicPr>
          <p:nvPr/>
        </p:nvPicPr>
        <p:blipFill>
          <a:blip r:embed="rId2"/>
          <a:srcRect t="11522" b="2753"/>
          <a:stretch>
            <a:fillRect/>
          </a:stretch>
        </p:blipFill>
        <p:spPr>
          <a:xfrm>
            <a:off x="662305" y="942340"/>
            <a:ext cx="7671435" cy="3694430"/>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TextBox 5"/>
          <p:cNvSpPr txBox="1"/>
          <p:nvPr/>
        </p:nvSpPr>
        <p:spPr>
          <a:xfrm>
            <a:off x="2034420" y="346786"/>
            <a:ext cx="6354445" cy="460375"/>
          </a:xfrm>
          <a:prstGeom prst="rect">
            <a:avLst/>
          </a:prstGeom>
          <a:noFill/>
        </p:spPr>
        <p:txBody>
          <a:bodyPr wrap="none" rtlCol="0">
            <a:spAutoFit/>
          </a:bodyPr>
          <a:lstStyle/>
          <a:p>
            <a:pPr algn="l"/>
            <a:r>
              <a:rPr lang="en-IN" sz="2400" b="1" dirty="0">
                <a:latin typeface="Times New Roman" panose="02020603050405020304" pitchFamily="18" charset="0"/>
                <a:cs typeface="Times New Roman" panose="02020603050405020304" pitchFamily="18" charset="0"/>
                <a:sym typeface="+mn-ea"/>
              </a:rPr>
              <a:t>Waveform of </a:t>
            </a:r>
            <a:r>
              <a:rPr lang="en-IN" sz="2400" b="1" dirty="0">
                <a:latin typeface="Times New Roman" panose="02020603050405020304" pitchFamily="18" charset="0"/>
                <a:cs typeface="Times New Roman" panose="02020603050405020304" pitchFamily="18" charset="0"/>
              </a:rPr>
              <a:t>8X1 Multiplexer using CNTFET  </a:t>
            </a:r>
          </a:p>
        </p:txBody>
      </p:sp>
      <p:pic>
        <p:nvPicPr>
          <p:cNvPr id="3" name="Picture 2"/>
          <p:cNvPicPr>
            <a:picLocks noChangeAspect="1"/>
          </p:cNvPicPr>
          <p:nvPr/>
        </p:nvPicPr>
        <p:blipFill>
          <a:blip r:embed="rId2"/>
          <a:stretch>
            <a:fillRect/>
          </a:stretch>
        </p:blipFill>
        <p:spPr>
          <a:xfrm>
            <a:off x="351155" y="879475"/>
            <a:ext cx="7107555" cy="3770630"/>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6" name="TextBox 5"/>
          <p:cNvSpPr txBox="1"/>
          <p:nvPr/>
        </p:nvSpPr>
        <p:spPr>
          <a:xfrm>
            <a:off x="3347084" y="756305"/>
            <a:ext cx="2553335" cy="862330"/>
          </a:xfrm>
          <a:prstGeom prst="rect">
            <a:avLst/>
          </a:prstGeom>
          <a:noFill/>
        </p:spPr>
        <p:txBody>
          <a:bodyPr wrap="none" rtlCol="0">
            <a:noAutofit/>
          </a:bodyPr>
          <a:lstStyle/>
          <a:p>
            <a:r>
              <a:rPr lang="en-IN" sz="2400" dirty="0">
                <a:latin typeface="Times New Roman" panose="02020603050405020304" pitchFamily="18" charset="0"/>
                <a:cs typeface="Times New Roman" panose="02020603050405020304" pitchFamily="18" charset="0"/>
              </a:rPr>
              <a:t>Power Analysis</a:t>
            </a:r>
          </a:p>
        </p:txBody>
      </p:sp>
      <p:graphicFrame>
        <p:nvGraphicFramePr>
          <p:cNvPr id="3" name="Table 2"/>
          <p:cNvGraphicFramePr/>
          <p:nvPr>
            <p:custDataLst>
              <p:tags r:id="rId1"/>
            </p:custDataLst>
          </p:nvPr>
        </p:nvGraphicFramePr>
        <p:xfrm>
          <a:off x="917575" y="1474470"/>
          <a:ext cx="7412355" cy="2682240"/>
        </p:xfrm>
        <a:graphic>
          <a:graphicData uri="http://schemas.openxmlformats.org/drawingml/2006/table">
            <a:tbl>
              <a:tblPr firstRow="1" bandRow="1">
                <a:tableStyleId>{F5AB1C69-6EDB-4FF4-983F-18BD219EF322}</a:tableStyleId>
              </a:tblPr>
              <a:tblGrid>
                <a:gridCol w="1387475">
                  <a:extLst>
                    <a:ext uri="{9D8B030D-6E8A-4147-A177-3AD203B41FA5}">
                      <a16:colId xmlns:a16="http://schemas.microsoft.com/office/drawing/2014/main" val="20000"/>
                    </a:ext>
                  </a:extLst>
                </a:gridCol>
                <a:gridCol w="1083945">
                  <a:extLst>
                    <a:ext uri="{9D8B030D-6E8A-4147-A177-3AD203B41FA5}">
                      <a16:colId xmlns:a16="http://schemas.microsoft.com/office/drawing/2014/main" val="20001"/>
                    </a:ext>
                  </a:extLst>
                </a:gridCol>
                <a:gridCol w="1375410">
                  <a:extLst>
                    <a:ext uri="{9D8B030D-6E8A-4147-A177-3AD203B41FA5}">
                      <a16:colId xmlns:a16="http://schemas.microsoft.com/office/drawing/2014/main" val="20002"/>
                    </a:ext>
                  </a:extLst>
                </a:gridCol>
                <a:gridCol w="1094740">
                  <a:extLst>
                    <a:ext uri="{9D8B030D-6E8A-4147-A177-3AD203B41FA5}">
                      <a16:colId xmlns:a16="http://schemas.microsoft.com/office/drawing/2014/main" val="20003"/>
                    </a:ext>
                  </a:extLst>
                </a:gridCol>
                <a:gridCol w="1235710">
                  <a:extLst>
                    <a:ext uri="{9D8B030D-6E8A-4147-A177-3AD203B41FA5}">
                      <a16:colId xmlns:a16="http://schemas.microsoft.com/office/drawing/2014/main" val="20004"/>
                    </a:ext>
                  </a:extLst>
                </a:gridCol>
                <a:gridCol w="1235075">
                  <a:extLst>
                    <a:ext uri="{9D8B030D-6E8A-4147-A177-3AD203B41FA5}">
                      <a16:colId xmlns:a16="http://schemas.microsoft.com/office/drawing/2014/main" val="20005"/>
                    </a:ext>
                  </a:extLst>
                </a:gridCol>
              </a:tblGrid>
              <a:tr h="670560">
                <a:tc>
                  <a:txBody>
                    <a:bodyPr/>
                    <a:lstStyle/>
                    <a:p>
                      <a:pPr>
                        <a:buNone/>
                      </a:pPr>
                      <a:r>
                        <a:rPr lang="en-IN" altLang="en-US"/>
                        <a:t>POWER(watt)</a:t>
                      </a:r>
                    </a:p>
                  </a:txBody>
                  <a:tcPr/>
                </a:tc>
                <a:tc>
                  <a:txBody>
                    <a:bodyPr/>
                    <a:lstStyle/>
                    <a:p>
                      <a:pPr>
                        <a:buNone/>
                      </a:pPr>
                      <a:r>
                        <a:rPr lang="en-IN" altLang="en-US"/>
                        <a:t>CMOS</a:t>
                      </a:r>
                    </a:p>
                    <a:p>
                      <a:pPr>
                        <a:buNone/>
                      </a:pPr>
                      <a:r>
                        <a:rPr lang="en-IN" altLang="en-US"/>
                        <a:t>(45nm)</a:t>
                      </a:r>
                    </a:p>
                  </a:txBody>
                  <a:tcPr/>
                </a:tc>
                <a:tc>
                  <a:txBody>
                    <a:bodyPr/>
                    <a:lstStyle/>
                    <a:p>
                      <a:pPr>
                        <a:buNone/>
                      </a:pPr>
                      <a:r>
                        <a:rPr lang="en-IN" altLang="en-US"/>
                        <a:t>Transmission Gate</a:t>
                      </a:r>
                    </a:p>
                  </a:txBody>
                  <a:tcPr/>
                </a:tc>
                <a:tc>
                  <a:txBody>
                    <a:bodyPr/>
                    <a:lstStyle/>
                    <a:p>
                      <a:pPr>
                        <a:buNone/>
                      </a:pPr>
                      <a:r>
                        <a:rPr lang="en-IN" altLang="en-US"/>
                        <a:t>Dynamic Logic</a:t>
                      </a:r>
                    </a:p>
                  </a:txBody>
                  <a:tcPr/>
                </a:tc>
                <a:tc>
                  <a:txBody>
                    <a:bodyPr/>
                    <a:lstStyle/>
                    <a:p>
                      <a:pPr>
                        <a:buNone/>
                      </a:pPr>
                      <a:r>
                        <a:rPr lang="en-IN" altLang="en-US"/>
                        <a:t>Domino Logic</a:t>
                      </a:r>
                    </a:p>
                  </a:txBody>
                  <a:tcPr/>
                </a:tc>
                <a:tc>
                  <a:txBody>
                    <a:bodyPr/>
                    <a:lstStyle/>
                    <a:p>
                      <a:pPr>
                        <a:buNone/>
                      </a:pPr>
                      <a:r>
                        <a:rPr lang="en-IN" altLang="en-US"/>
                        <a:t>CNTFET</a:t>
                      </a:r>
                    </a:p>
                  </a:txBody>
                  <a:tcPr/>
                </a:tc>
                <a:extLst>
                  <a:ext uri="{0D108BD9-81ED-4DB2-BD59-A6C34878D82A}">
                    <a16:rowId xmlns:a16="http://schemas.microsoft.com/office/drawing/2014/main" val="10000"/>
                  </a:ext>
                </a:extLst>
              </a:tr>
              <a:tr h="670560">
                <a:tc>
                  <a:txBody>
                    <a:bodyPr/>
                    <a:lstStyle/>
                    <a:p>
                      <a:pPr>
                        <a:buNone/>
                      </a:pPr>
                      <a:r>
                        <a:rPr lang="en-IN" altLang="en-US"/>
                        <a:t>Leakage Power</a:t>
                      </a:r>
                    </a:p>
                  </a:txBody>
                  <a:tcPr/>
                </a:tc>
                <a:tc>
                  <a:txBody>
                    <a:bodyPr/>
                    <a:lstStyle/>
                    <a:p>
                      <a:pPr>
                        <a:buNone/>
                      </a:pPr>
                      <a:r>
                        <a:rPr lang="en-IN" altLang="en-US"/>
                        <a:t>-6.601u</a:t>
                      </a:r>
                    </a:p>
                  </a:txBody>
                  <a:tcPr/>
                </a:tc>
                <a:tc>
                  <a:txBody>
                    <a:bodyPr/>
                    <a:lstStyle/>
                    <a:p>
                      <a:pPr>
                        <a:buNone/>
                      </a:pPr>
                      <a:r>
                        <a:rPr lang="en-IN" altLang="en-US"/>
                        <a:t>-2.196u</a:t>
                      </a:r>
                    </a:p>
                  </a:txBody>
                  <a:tcPr/>
                </a:tc>
                <a:tc>
                  <a:txBody>
                    <a:bodyPr/>
                    <a:lstStyle/>
                    <a:p>
                      <a:pPr>
                        <a:buNone/>
                      </a:pPr>
                      <a:r>
                        <a:rPr lang="en-IN" altLang="en-US"/>
                        <a:t>-900.29n</a:t>
                      </a:r>
                    </a:p>
                  </a:txBody>
                  <a:tcPr/>
                </a:tc>
                <a:tc>
                  <a:txBody>
                    <a:bodyPr/>
                    <a:lstStyle/>
                    <a:p>
                      <a:pPr>
                        <a:buNone/>
                      </a:pPr>
                      <a:r>
                        <a:rPr lang="en-IN" altLang="en-US"/>
                        <a:t>-762.311n</a:t>
                      </a:r>
                    </a:p>
                  </a:txBody>
                  <a:tcPr/>
                </a:tc>
                <a:tc>
                  <a:txBody>
                    <a:bodyPr/>
                    <a:lstStyle/>
                    <a:p>
                      <a:pPr>
                        <a:buNone/>
                      </a:pPr>
                      <a:r>
                        <a:rPr lang="en-US"/>
                        <a:t>−22.686n</a:t>
                      </a:r>
                    </a:p>
                  </a:txBody>
                  <a:tcPr/>
                </a:tc>
                <a:extLst>
                  <a:ext uri="{0D108BD9-81ED-4DB2-BD59-A6C34878D82A}">
                    <a16:rowId xmlns:a16="http://schemas.microsoft.com/office/drawing/2014/main" val="10001"/>
                  </a:ext>
                </a:extLst>
              </a:tr>
              <a:tr h="670560">
                <a:tc>
                  <a:txBody>
                    <a:bodyPr/>
                    <a:lstStyle/>
                    <a:p>
                      <a:pPr>
                        <a:buNone/>
                      </a:pPr>
                      <a:r>
                        <a:rPr lang="en-IN" altLang="en-US"/>
                        <a:t>Dynamic Power</a:t>
                      </a:r>
                    </a:p>
                  </a:txBody>
                  <a:tcPr/>
                </a:tc>
                <a:tc>
                  <a:txBody>
                    <a:bodyPr/>
                    <a:lstStyle/>
                    <a:p>
                      <a:pPr>
                        <a:buNone/>
                      </a:pPr>
                      <a:r>
                        <a:rPr lang="en-IN" altLang="en-US"/>
                        <a:t>-1.913u</a:t>
                      </a:r>
                    </a:p>
                  </a:txBody>
                  <a:tcPr/>
                </a:tc>
                <a:tc>
                  <a:txBody>
                    <a:bodyPr/>
                    <a:lstStyle/>
                    <a:p>
                      <a:pPr>
                        <a:buNone/>
                      </a:pPr>
                      <a:r>
                        <a:rPr lang="en-IN" altLang="en-US"/>
                        <a:t>-294.39n</a:t>
                      </a:r>
                    </a:p>
                  </a:txBody>
                  <a:tcPr/>
                </a:tc>
                <a:tc>
                  <a:txBody>
                    <a:bodyPr/>
                    <a:lstStyle/>
                    <a:p>
                      <a:pPr>
                        <a:buNone/>
                      </a:pPr>
                      <a:r>
                        <a:rPr lang="en-IN" altLang="en-US"/>
                        <a:t>-218.22n</a:t>
                      </a:r>
                    </a:p>
                  </a:txBody>
                  <a:tcPr/>
                </a:tc>
                <a:tc>
                  <a:txBody>
                    <a:bodyPr/>
                    <a:lstStyle/>
                    <a:p>
                      <a:pPr>
                        <a:buNone/>
                      </a:pPr>
                      <a:r>
                        <a:rPr lang="en-IN" altLang="en-US"/>
                        <a:t>-5.7614n</a:t>
                      </a:r>
                    </a:p>
                  </a:txBody>
                  <a:tcPr/>
                </a:tc>
                <a:tc>
                  <a:txBody>
                    <a:bodyPr/>
                    <a:lstStyle/>
                    <a:p>
                      <a:pPr>
                        <a:buNone/>
                      </a:pPr>
                      <a:r>
                        <a:rPr lang="en-US"/>
                        <a:t>−22.686n</a:t>
                      </a:r>
                    </a:p>
                  </a:txBody>
                  <a:tcPr/>
                </a:tc>
                <a:extLst>
                  <a:ext uri="{0D108BD9-81ED-4DB2-BD59-A6C34878D82A}">
                    <a16:rowId xmlns:a16="http://schemas.microsoft.com/office/drawing/2014/main" val="10002"/>
                  </a:ext>
                </a:extLst>
              </a:tr>
              <a:tr h="670560">
                <a:tc>
                  <a:txBody>
                    <a:bodyPr/>
                    <a:lstStyle/>
                    <a:p>
                      <a:pPr>
                        <a:buNone/>
                      </a:pPr>
                      <a:r>
                        <a:rPr lang="en-IN" altLang="en-US"/>
                        <a:t>Static Power</a:t>
                      </a:r>
                    </a:p>
                  </a:txBody>
                  <a:tcPr/>
                </a:tc>
                <a:tc>
                  <a:txBody>
                    <a:bodyPr/>
                    <a:lstStyle/>
                    <a:p>
                      <a:pPr>
                        <a:buNone/>
                      </a:pPr>
                      <a:r>
                        <a:rPr lang="en-IN" altLang="en-US"/>
                        <a:t>-7.9307u</a:t>
                      </a:r>
                    </a:p>
                  </a:txBody>
                  <a:tcPr/>
                </a:tc>
                <a:tc>
                  <a:txBody>
                    <a:bodyPr/>
                    <a:lstStyle/>
                    <a:p>
                      <a:pPr>
                        <a:buNone/>
                      </a:pPr>
                      <a:r>
                        <a:rPr lang="en-IN" altLang="en-US"/>
                        <a:t>-1.976u</a:t>
                      </a:r>
                    </a:p>
                  </a:txBody>
                  <a:tcPr/>
                </a:tc>
                <a:tc>
                  <a:txBody>
                    <a:bodyPr/>
                    <a:lstStyle/>
                    <a:p>
                      <a:pPr>
                        <a:buNone/>
                      </a:pPr>
                      <a:r>
                        <a:rPr lang="en-IN" altLang="en-US"/>
                        <a:t>-1.067u</a:t>
                      </a:r>
                    </a:p>
                  </a:txBody>
                  <a:tcPr/>
                </a:tc>
                <a:tc>
                  <a:txBody>
                    <a:bodyPr/>
                    <a:lstStyle/>
                    <a:p>
                      <a:pPr>
                        <a:buNone/>
                      </a:pPr>
                      <a:r>
                        <a:rPr lang="en-IN" altLang="en-US"/>
                        <a:t>-793.619n</a:t>
                      </a:r>
                    </a:p>
                  </a:txBody>
                  <a:tcPr/>
                </a:tc>
                <a:tc>
                  <a:txBody>
                    <a:bodyPr/>
                    <a:lstStyle/>
                    <a:p>
                      <a:pPr>
                        <a:buNone/>
                      </a:pPr>
                      <a:r>
                        <a:rPr lang="en-US"/>
                        <a:t>−45.373n</a:t>
                      </a:r>
                    </a:p>
                  </a:txBody>
                  <a:tcPr/>
                </a:tc>
                <a:extLst>
                  <a:ext uri="{0D108BD9-81ED-4DB2-BD59-A6C34878D82A}">
                    <a16:rowId xmlns:a16="http://schemas.microsoft.com/office/drawing/2014/main" val="10003"/>
                  </a:ext>
                </a:extLst>
              </a:tr>
            </a:tbl>
          </a:graphicData>
        </a:graphic>
      </p:graphicFrame>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extBox 4"/>
          <p:cNvSpPr txBox="1"/>
          <p:nvPr/>
        </p:nvSpPr>
        <p:spPr>
          <a:xfrm>
            <a:off x="3499471" y="941901"/>
            <a:ext cx="2330689" cy="307777"/>
          </a:xfrm>
          <a:prstGeom prst="rect">
            <a:avLst/>
          </a:prstGeom>
          <a:noFill/>
        </p:spPr>
        <p:txBody>
          <a:bodyPr wrap="square" rtlCol="0">
            <a:spAutoFit/>
          </a:bodyPr>
          <a:lstStyle/>
          <a:p>
            <a:r>
              <a:rPr lang="en-IN" dirty="0"/>
              <a:t>TIMING ANALYSIS</a:t>
            </a:r>
          </a:p>
        </p:txBody>
      </p:sp>
      <p:graphicFrame>
        <p:nvGraphicFramePr>
          <p:cNvPr id="3" name="Table 2"/>
          <p:cNvGraphicFramePr/>
          <p:nvPr>
            <p:custDataLst>
              <p:tags r:id="rId1"/>
            </p:custDataLst>
          </p:nvPr>
        </p:nvGraphicFramePr>
        <p:xfrm>
          <a:off x="883920" y="1369060"/>
          <a:ext cx="6884670" cy="1583690"/>
        </p:xfrm>
        <a:graphic>
          <a:graphicData uri="http://schemas.openxmlformats.org/drawingml/2006/table">
            <a:tbl>
              <a:tblPr firstRow="1" bandRow="1">
                <a:tableStyleId>{F5AB1C69-6EDB-4FF4-983F-18BD219EF322}</a:tableStyleId>
              </a:tblPr>
              <a:tblGrid>
                <a:gridCol w="1147445">
                  <a:extLst>
                    <a:ext uri="{9D8B030D-6E8A-4147-A177-3AD203B41FA5}">
                      <a16:colId xmlns:a16="http://schemas.microsoft.com/office/drawing/2014/main" val="20000"/>
                    </a:ext>
                  </a:extLst>
                </a:gridCol>
                <a:gridCol w="1147445">
                  <a:extLst>
                    <a:ext uri="{9D8B030D-6E8A-4147-A177-3AD203B41FA5}">
                      <a16:colId xmlns:a16="http://schemas.microsoft.com/office/drawing/2014/main" val="20001"/>
                    </a:ext>
                  </a:extLst>
                </a:gridCol>
                <a:gridCol w="1147445">
                  <a:extLst>
                    <a:ext uri="{9D8B030D-6E8A-4147-A177-3AD203B41FA5}">
                      <a16:colId xmlns:a16="http://schemas.microsoft.com/office/drawing/2014/main" val="20002"/>
                    </a:ext>
                  </a:extLst>
                </a:gridCol>
                <a:gridCol w="1147445">
                  <a:extLst>
                    <a:ext uri="{9D8B030D-6E8A-4147-A177-3AD203B41FA5}">
                      <a16:colId xmlns:a16="http://schemas.microsoft.com/office/drawing/2014/main" val="20003"/>
                    </a:ext>
                  </a:extLst>
                </a:gridCol>
                <a:gridCol w="1147445">
                  <a:extLst>
                    <a:ext uri="{9D8B030D-6E8A-4147-A177-3AD203B41FA5}">
                      <a16:colId xmlns:a16="http://schemas.microsoft.com/office/drawing/2014/main" val="20004"/>
                    </a:ext>
                  </a:extLst>
                </a:gridCol>
                <a:gridCol w="1147445">
                  <a:extLst>
                    <a:ext uri="{9D8B030D-6E8A-4147-A177-3AD203B41FA5}">
                      <a16:colId xmlns:a16="http://schemas.microsoft.com/office/drawing/2014/main" val="20005"/>
                    </a:ext>
                  </a:extLst>
                </a:gridCol>
              </a:tblGrid>
              <a:tr h="791845">
                <a:tc>
                  <a:txBody>
                    <a:bodyPr/>
                    <a:lstStyle/>
                    <a:p>
                      <a:pPr>
                        <a:buNone/>
                      </a:pPr>
                      <a:r>
                        <a:rPr lang="en-IN" altLang="en-US"/>
                        <a:t>Time</a:t>
                      </a:r>
                    </a:p>
                    <a:p>
                      <a:pPr>
                        <a:buNone/>
                      </a:pPr>
                      <a:r>
                        <a:rPr lang="en-IN" altLang="en-US"/>
                        <a:t>(Seconds)</a:t>
                      </a:r>
                    </a:p>
                  </a:txBody>
                  <a:tcPr/>
                </a:tc>
                <a:tc>
                  <a:txBody>
                    <a:bodyPr/>
                    <a:lstStyle/>
                    <a:p>
                      <a:pPr>
                        <a:buNone/>
                      </a:pPr>
                      <a:r>
                        <a:rPr lang="en-IN" altLang="en-US"/>
                        <a:t>CMOS</a:t>
                      </a:r>
                    </a:p>
                    <a:p>
                      <a:pPr>
                        <a:buNone/>
                      </a:pPr>
                      <a:r>
                        <a:rPr lang="en-IN" altLang="en-US"/>
                        <a:t>(45nm)</a:t>
                      </a:r>
                    </a:p>
                  </a:txBody>
                  <a:tcPr/>
                </a:tc>
                <a:tc>
                  <a:txBody>
                    <a:bodyPr/>
                    <a:lstStyle/>
                    <a:p>
                      <a:pPr>
                        <a:buNone/>
                      </a:pPr>
                      <a:r>
                        <a:rPr lang="en-IN" altLang="en-US"/>
                        <a:t>Transmission Gate</a:t>
                      </a:r>
                    </a:p>
                  </a:txBody>
                  <a:tcPr/>
                </a:tc>
                <a:tc>
                  <a:txBody>
                    <a:bodyPr/>
                    <a:lstStyle/>
                    <a:p>
                      <a:pPr>
                        <a:buNone/>
                      </a:pPr>
                      <a:r>
                        <a:rPr lang="en-IN" altLang="en-US"/>
                        <a:t>Dynamic Logic</a:t>
                      </a:r>
                    </a:p>
                  </a:txBody>
                  <a:tcPr/>
                </a:tc>
                <a:tc>
                  <a:txBody>
                    <a:bodyPr/>
                    <a:lstStyle/>
                    <a:p>
                      <a:pPr>
                        <a:buNone/>
                      </a:pPr>
                      <a:r>
                        <a:rPr lang="en-IN" altLang="en-US"/>
                        <a:t>Domino Logic</a:t>
                      </a:r>
                    </a:p>
                  </a:txBody>
                  <a:tcPr/>
                </a:tc>
                <a:tc>
                  <a:txBody>
                    <a:bodyPr/>
                    <a:lstStyle/>
                    <a:p>
                      <a:pPr>
                        <a:buNone/>
                      </a:pPr>
                      <a:r>
                        <a:rPr lang="en-IN" altLang="en-US"/>
                        <a:t>CNTFET</a:t>
                      </a:r>
                    </a:p>
                  </a:txBody>
                  <a:tcPr/>
                </a:tc>
                <a:extLst>
                  <a:ext uri="{0D108BD9-81ED-4DB2-BD59-A6C34878D82A}">
                    <a16:rowId xmlns:a16="http://schemas.microsoft.com/office/drawing/2014/main" val="10000"/>
                  </a:ext>
                </a:extLst>
              </a:tr>
              <a:tr h="791845">
                <a:tc>
                  <a:txBody>
                    <a:bodyPr/>
                    <a:lstStyle/>
                    <a:p>
                      <a:pPr>
                        <a:buNone/>
                      </a:pPr>
                      <a:r>
                        <a:rPr lang="en-IN" altLang="en-US"/>
                        <a:t>Propagation Delay</a:t>
                      </a:r>
                    </a:p>
                  </a:txBody>
                  <a:tcPr/>
                </a:tc>
                <a:tc>
                  <a:txBody>
                    <a:bodyPr/>
                    <a:lstStyle/>
                    <a:p>
                      <a:pPr>
                        <a:buNone/>
                      </a:pPr>
                      <a:r>
                        <a:rPr lang="en-IN" altLang="en-US"/>
                        <a:t>458.38n</a:t>
                      </a:r>
                    </a:p>
                  </a:txBody>
                  <a:tcPr/>
                </a:tc>
                <a:tc>
                  <a:txBody>
                    <a:bodyPr/>
                    <a:lstStyle/>
                    <a:p>
                      <a:pPr>
                        <a:buNone/>
                      </a:pPr>
                      <a:r>
                        <a:rPr lang="en-IN" altLang="en-US"/>
                        <a:t>176.01n</a:t>
                      </a:r>
                    </a:p>
                  </a:txBody>
                  <a:tcPr/>
                </a:tc>
                <a:tc>
                  <a:txBody>
                    <a:bodyPr/>
                    <a:lstStyle/>
                    <a:p>
                      <a:pPr>
                        <a:buNone/>
                      </a:pPr>
                      <a:r>
                        <a:rPr lang="en-IN" altLang="en-US"/>
                        <a:t>100.257n</a:t>
                      </a:r>
                    </a:p>
                  </a:txBody>
                  <a:tcPr/>
                </a:tc>
                <a:tc>
                  <a:txBody>
                    <a:bodyPr/>
                    <a:lstStyle/>
                    <a:p>
                      <a:pPr>
                        <a:buNone/>
                      </a:pPr>
                      <a:r>
                        <a:rPr lang="en-IN" altLang="en-US"/>
                        <a:t>8.735n</a:t>
                      </a:r>
                    </a:p>
                  </a:txBody>
                  <a:tcPr/>
                </a:tc>
                <a:tc>
                  <a:txBody>
                    <a:bodyPr/>
                    <a:lstStyle/>
                    <a:p>
                      <a:pPr>
                        <a:buNone/>
                      </a:pPr>
                      <a:r>
                        <a:rPr lang="en-IN" altLang="en-US"/>
                        <a:t>7.714n</a:t>
                      </a:r>
                    </a:p>
                  </a:txBody>
                  <a:tcPr/>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3" name="TextBox 2"/>
          <p:cNvSpPr txBox="1"/>
          <p:nvPr/>
        </p:nvSpPr>
        <p:spPr>
          <a:xfrm>
            <a:off x="3451345" y="460638"/>
            <a:ext cx="1818126"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Conclusion</a:t>
            </a:r>
          </a:p>
        </p:txBody>
      </p:sp>
      <p:sp>
        <p:nvSpPr>
          <p:cNvPr id="5" name="TextBox 4"/>
          <p:cNvSpPr txBox="1"/>
          <p:nvPr/>
        </p:nvSpPr>
        <p:spPr>
          <a:xfrm>
            <a:off x="563880" y="1266825"/>
            <a:ext cx="8218805" cy="2955925"/>
          </a:xfrm>
          <a:prstGeom prst="rect">
            <a:avLst/>
          </a:prstGeom>
          <a:noFill/>
        </p:spPr>
        <p:txBody>
          <a:bodyPr wrap="square">
            <a:noAutofit/>
          </a:bodyPr>
          <a:lstStyle/>
          <a:p>
            <a:r>
              <a:rPr lang="en-IN" dirty="0">
                <a:latin typeface="Times New Roman" panose="02020603050405020304" pitchFamily="18" charset="0"/>
                <a:cs typeface="Times New Roman" panose="02020603050405020304" pitchFamily="18" charset="0"/>
              </a:rPr>
              <a:t>When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an 8x1 multiplexer with variou  logics, several key conclusions can be drawn:</a:t>
            </a:r>
          </a:p>
          <a:p>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1" u="sng" dirty="0">
                <a:latin typeface="Times New Roman" panose="02020603050405020304" pitchFamily="18" charset="0"/>
                <a:cs typeface="Times New Roman" panose="02020603050405020304" pitchFamily="18" charset="0"/>
                <a:sym typeface="+mn-ea"/>
              </a:rPr>
              <a:t>Power Efficiency</a:t>
            </a:r>
            <a:r>
              <a:rPr lang="en-IN" b="1" dirty="0">
                <a:latin typeface="Times New Roman" panose="02020603050405020304" pitchFamily="18" charset="0"/>
                <a:cs typeface="Times New Roman" panose="02020603050405020304" pitchFamily="18" charset="0"/>
                <a:sym typeface="+mn-ea"/>
              </a:rPr>
              <a:t>:</a:t>
            </a:r>
            <a:r>
              <a:rPr lang="en-IN"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 CNTFET technology consistently exhibits lower power consumption across all categories—leakage, dynamic, and static—demonstrating a strong advantage in energy efficiency.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Domino Logic and Transmission Gate Dynamic Logic provide significant improvements over traditional CMOS, particularly in dynamic and static power, though CNTFET remains the most efficient.</a:t>
            </a:r>
            <a:endParaRPr lang="en-US" dirty="0">
              <a:latin typeface="Times New Roman" panose="02020603050405020304" pitchFamily="18" charset="0"/>
              <a:cs typeface="Times New Roman" panose="02020603050405020304" pitchFamily="18" charset="0"/>
            </a:endParaRPr>
          </a:p>
          <a:p>
            <a:pPr marL="0" indent="0">
              <a:buFont typeface="+mj-lt"/>
              <a:buNone/>
            </a:pPr>
            <a:r>
              <a:rPr lang="en-IN" b="1" dirty="0">
                <a:latin typeface="Times New Roman" panose="02020603050405020304" pitchFamily="18" charset="0"/>
                <a:cs typeface="Times New Roman" panose="02020603050405020304" pitchFamily="18" charset="0"/>
              </a:rPr>
              <a:t>2.    </a:t>
            </a:r>
            <a:r>
              <a:rPr lang="en-IN" b="1" u="sng" dirty="0">
                <a:latin typeface="Times New Roman" panose="02020603050405020304" pitchFamily="18" charset="0"/>
                <a:cs typeface="Times New Roman" panose="02020603050405020304" pitchFamily="18" charset="0"/>
              </a:rPr>
              <a:t>Delay:</a:t>
            </a:r>
            <a:endParaRPr lang="en-IN"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CNTFET technology delivers the fastest propagation delay, underscoring its potential for high-speed, high-performance computing.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Domino Logic and Transmission Gate Dynamic Logic offer improvements over CMOS, making them suitable for applications where speed is crucial but not as demanding as CNTFET-based designs.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CMOS (45nm) lags behind in propagation delay, highlighting the need for newer technologies to meet the demands of high-speed applications.</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body" idx="1"/>
          </p:nvPr>
        </p:nvSpPr>
        <p:spPr>
          <a:xfrm>
            <a:off x="814274" y="1537988"/>
            <a:ext cx="7942267" cy="2724300"/>
          </a:xfrm>
          <a:prstGeom prst="rect">
            <a:avLst/>
          </a:prstGeom>
          <a:noFill/>
          <a:ln>
            <a:noFill/>
          </a:ln>
        </p:spPr>
        <p:txBody>
          <a:bodyPr spcFirstLastPara="1" wrap="square" lIns="91425" tIns="91425" rIns="91425" bIns="91425" anchor="t" anchorCtr="0">
            <a:noAutofit/>
          </a:bodyPr>
          <a:lstStyle/>
          <a:p>
            <a:pPr marL="101600" lvl="0" indent="0" algn="ctr" rtl="0">
              <a:lnSpc>
                <a:spcPct val="100000"/>
              </a:lnSpc>
              <a:spcBef>
                <a:spcPts val="600"/>
              </a:spcBef>
              <a:spcAft>
                <a:spcPts val="0"/>
              </a:spcAft>
              <a:buSzPts val="2000"/>
              <a:buNone/>
            </a:pPr>
            <a:endParaRPr lang="en-US" sz="5400"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marL="101600" lvl="0" indent="0" algn="ctr" rtl="0">
              <a:lnSpc>
                <a:spcPct val="100000"/>
              </a:lnSpc>
              <a:spcBef>
                <a:spcPts val="600"/>
              </a:spcBef>
              <a:spcAft>
                <a:spcPts val="0"/>
              </a:spcAft>
              <a:buSzPts val="2000"/>
              <a:buNone/>
            </a:pPr>
            <a:r>
              <a:rPr lang="en-US" sz="5400" dirty="0">
                <a:latin typeface="Times New Roman" panose="02020603050405020304" pitchFamily="18" charset="0"/>
                <a:ea typeface="Arial" panose="020B0604020202020204"/>
                <a:cs typeface="Times New Roman" panose="02020603050405020304" pitchFamily="18" charset="0"/>
                <a:sym typeface="Arial" panose="020B0604020202020204"/>
              </a:rPr>
              <a:t>THANK YOU!</a:t>
            </a:r>
            <a:endParaRPr sz="5400" dirty="0">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203" name="Google Shape;203;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lang="en-US"/>
          </a:p>
        </p:txBody>
      </p:sp>
      <p:pic>
        <p:nvPicPr>
          <p:cNvPr id="204" name="Google Shape;204;p17"/>
          <p:cNvPicPr preferRelativeResize="0"/>
          <p:nvPr/>
        </p:nvPicPr>
        <p:blipFill rotWithShape="1">
          <a:blip r:embed="rId3"/>
          <a:srcRect/>
          <a:stretch>
            <a:fillRect/>
          </a:stretch>
        </p:blipFill>
        <p:spPr>
          <a:xfrm>
            <a:off x="75062" y="392575"/>
            <a:ext cx="739213" cy="700056"/>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PROBLEM STATEMENT</a:t>
            </a:r>
            <a:endParaRPr dirty="0"/>
          </a:p>
        </p:txBody>
      </p:sp>
      <p:sp>
        <p:nvSpPr>
          <p:cNvPr id="83" name="Google Shape;83;p3"/>
          <p:cNvSpPr txBox="1">
            <a:spLocks noGrp="1"/>
          </p:cNvSpPr>
          <p:nvPr>
            <p:ph type="body" idx="1"/>
          </p:nvPr>
        </p:nvSpPr>
        <p:spPr>
          <a:xfrm>
            <a:off x="75061" y="2220686"/>
            <a:ext cx="8964435" cy="1913714"/>
          </a:xfrm>
          <a:prstGeom prst="rect">
            <a:avLst/>
          </a:prstGeom>
          <a:noFill/>
          <a:ln>
            <a:noFill/>
          </a:ln>
        </p:spPr>
        <p:txBody>
          <a:bodyPr spcFirstLastPara="1" wrap="square" lIns="91425" tIns="91425" rIns="91425" bIns="91425" anchor="t" anchorCtr="0">
            <a:noAutofit/>
          </a:bodyPr>
          <a:lstStyle/>
          <a:p>
            <a:pPr marL="101600" lvl="0" indent="0" algn="l" rtl="0">
              <a:lnSpc>
                <a:spcPct val="100000"/>
              </a:lnSpc>
              <a:spcBef>
                <a:spcPts val="600"/>
              </a:spcBef>
              <a:spcAft>
                <a:spcPts val="0"/>
              </a:spcAft>
              <a:buSzPts val="2000"/>
              <a:buNone/>
            </a:pPr>
            <a:r>
              <a:rPr lang="en-IN" sz="1600" dirty="0">
                <a:solidFill>
                  <a:srgbClr val="333333"/>
                </a:solidFill>
                <a:latin typeface="Arial" panose="020B0604020202020204"/>
                <a:ea typeface="Arial" panose="020B0604020202020204"/>
                <a:cs typeface="Arial" panose="020B0604020202020204"/>
                <a:sym typeface="Arial" panose="020B0604020202020204"/>
              </a:rPr>
              <a:t>           </a:t>
            </a:r>
            <a:endParaRPr sz="1600" dirty="0">
              <a:solidFill>
                <a:srgbClr val="333333"/>
              </a:solidFill>
              <a:latin typeface="Arial" panose="020B0604020202020204"/>
              <a:ea typeface="Arial" panose="020B0604020202020204"/>
              <a:cs typeface="Arial" panose="020B0604020202020204"/>
              <a:sym typeface="Arial" panose="020B0604020202020204"/>
            </a:endParaRPr>
          </a:p>
        </p:txBody>
      </p:sp>
      <p:sp>
        <p:nvSpPr>
          <p:cNvPr id="84" name="Google Shape;84;p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pic>
        <p:nvPicPr>
          <p:cNvPr id="85" name="Google Shape;85;p3"/>
          <p:cNvPicPr preferRelativeResize="0"/>
          <p:nvPr/>
        </p:nvPicPr>
        <p:blipFill rotWithShape="1">
          <a:blip r:embed="rId3"/>
          <a:srcRect/>
          <a:stretch>
            <a:fillRect/>
          </a:stretch>
        </p:blipFill>
        <p:spPr>
          <a:xfrm>
            <a:off x="75062" y="392575"/>
            <a:ext cx="739213" cy="700056"/>
          </a:xfrm>
          <a:prstGeom prst="rect">
            <a:avLst/>
          </a:prstGeom>
          <a:noFill/>
          <a:ln>
            <a:noFill/>
          </a:ln>
        </p:spPr>
      </p:pic>
      <p:sp>
        <p:nvSpPr>
          <p:cNvPr id="4" name="Rectangle 3"/>
          <p:cNvSpPr>
            <a:spLocks noChangeArrowheads="1"/>
          </p:cNvSpPr>
          <p:nvPr/>
        </p:nvSpPr>
        <p:spPr bwMode="auto">
          <a:xfrm>
            <a:off x="290363" y="1594453"/>
            <a:ext cx="771618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CMOS logic often faces challenges such as slower computation speeds and higher power consumption.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Domino logic, known for its high-speed operation and reduced </a:t>
            </a:r>
            <a:r>
              <a:rPr lang="en-US" altLang="en-US" dirty="0">
                <a:solidFill>
                  <a:schemeClr val="tx1"/>
                </a:solidFill>
                <a:latin typeface="Times New Roman" panose="02020603050405020304" pitchFamily="18" charset="0"/>
                <a:cs typeface="Times New Roman" panose="02020603050405020304" pitchFamily="18" charset="0"/>
              </a:rPr>
              <a:t>leakage power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presents a potential improvement.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task is to design an 8x1 multiplexer (MUX) that utilizes domino logic to enhance both speed and power efficiency, while addressing the complexities and timing issues inherent to dynamic logic circuits.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integrating Carbon Nanotube Field-Effect Transistor (CNTFET) technology, the goal is to demonstrate that this advanced approach can provide substantial performance benefits over conventional static CMOS designs, particularly in terms of switching speed and power consumption.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ABSTRACT</a:t>
            </a:r>
          </a:p>
        </p:txBody>
      </p:sp>
      <p:sp>
        <p:nvSpPr>
          <p:cNvPr id="76" name="Google Shape;76;p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pic>
        <p:nvPicPr>
          <p:cNvPr id="77" name="Google Shape;77;p2"/>
          <p:cNvPicPr preferRelativeResize="0"/>
          <p:nvPr/>
        </p:nvPicPr>
        <p:blipFill rotWithShape="1">
          <a:blip r:embed="rId3"/>
          <a:srcRect/>
          <a:stretch>
            <a:fillRect/>
          </a:stretch>
        </p:blipFill>
        <p:spPr>
          <a:xfrm>
            <a:off x="75062" y="392575"/>
            <a:ext cx="739213" cy="700056"/>
          </a:xfrm>
          <a:prstGeom prst="rect">
            <a:avLst/>
          </a:prstGeom>
          <a:noFill/>
          <a:ln>
            <a:noFill/>
          </a:ln>
        </p:spPr>
      </p:pic>
      <p:sp>
        <p:nvSpPr>
          <p:cNvPr id="2" name="Text Placeholder 1"/>
          <p:cNvSpPr>
            <a:spLocks noGrp="1" noChangeArrowheads="1"/>
          </p:cNvSpPr>
          <p:nvPr>
            <p:ph type="body" idx="1"/>
          </p:nvPr>
        </p:nvSpPr>
        <p:spPr bwMode="auto">
          <a:xfrm>
            <a:off x="137795" y="1440815"/>
            <a:ext cx="8641080" cy="384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171450" indent="-171450" eaLnBrk="0" fontAlgn="base" hangingPunct="0">
              <a:lnSpc>
                <a:spcPct val="150000"/>
              </a:lnSpc>
              <a:spcBef>
                <a:spcPct val="0"/>
              </a:spcBef>
              <a:spcAft>
                <a:spcPct val="0"/>
              </a:spcAft>
              <a:buClrTx/>
              <a:buSzTx/>
              <a:buFont typeface="Wingdings" panose="05000000000000000000" charset="0"/>
              <a:buChar char="Ø"/>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focuses on the design and analysis of an 8x1 multiplexer (MUX), a critical component in digital systems for efficient data selection and routing. </a:t>
            </a:r>
          </a:p>
          <a:p>
            <a:pPr marL="171450" indent="-171450" eaLnBrk="0" fontAlgn="base" hangingPunct="0">
              <a:lnSpc>
                <a:spcPct val="150000"/>
              </a:lnSpc>
              <a:spcBef>
                <a:spcPct val="0"/>
              </a:spcBef>
              <a:spcAft>
                <a:spcPct val="0"/>
              </a:spcAft>
              <a:buClrTx/>
              <a:buSzTx/>
              <a:buFont typeface="Wingdings" panose="05000000000000000000" charset="0"/>
              <a:buChar char="Ø"/>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MUX is implemented using different logic families, including CMOS technology, transmission gates, dynamic logic, and domino logic. These designs are simulated using Tanner EDA to evaluate performance in terms of power consumption, delay</a:t>
            </a:r>
            <a:r>
              <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71450" indent="-171450" eaLnBrk="0" fontAlgn="base" hangingPunct="0">
              <a:lnSpc>
                <a:spcPct val="150000"/>
              </a:lnSpc>
              <a:spcBef>
                <a:spcPct val="0"/>
              </a:spcBef>
              <a:spcAft>
                <a:spcPct val="0"/>
              </a:spcAft>
              <a:buClrTx/>
              <a:buSzTx/>
              <a:buFont typeface="Wingdings" panose="05000000000000000000" charset="0"/>
              <a:buChar char="Ø"/>
            </a:pPr>
            <a:r>
              <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also investigates an advanced 8x1 multiplexer (MUX) design utilizing Carbon Nanotube Field-Effect Transistor (CNTFET) technology. </a:t>
            </a:r>
          </a:p>
          <a:p>
            <a:pPr marL="171450" indent="-171450" eaLnBrk="0" fontAlgn="base" hangingPunct="0">
              <a:lnSpc>
                <a:spcPct val="150000"/>
              </a:lnSpc>
              <a:spcBef>
                <a:spcPct val="0"/>
              </a:spcBef>
              <a:spcAft>
                <a:spcPct val="0"/>
              </a:spcAft>
              <a:buClrTx/>
              <a:buSzTx/>
              <a:buFont typeface="Wingdings" panose="05000000000000000000" charset="0"/>
              <a:buChar char="Ø"/>
            </a:pPr>
            <a:r>
              <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CNTFETs offer notable advantages over traditional CMOS, including enhanced power efficiency, faster switching speeds, and reduced sizes. </a:t>
            </a:r>
          </a:p>
          <a:p>
            <a:pPr marL="171450" indent="-171450" eaLnBrk="0" fontAlgn="base" hangingPunct="0">
              <a:lnSpc>
                <a:spcPct val="150000"/>
              </a:lnSpc>
              <a:spcBef>
                <a:spcPct val="0"/>
              </a:spcBef>
              <a:spcAft>
                <a:spcPct val="0"/>
              </a:spcAft>
              <a:buClrTx/>
              <a:buSzTx/>
              <a:buFont typeface="Wingdings" panose="05000000000000000000" charset="0"/>
              <a:buChar char="Ø"/>
            </a:pPr>
            <a:r>
              <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comparative analysis between CMOS-based and CNTFET-based MUX designs is conducted, with a focus on key performance metrics such as leakage power ,dynamic power,propagation delay and overall   </a:t>
            </a:r>
          </a:p>
          <a:p>
            <a:pPr marL="0" indent="0" eaLnBrk="0" fontAlgn="base" hangingPunct="0">
              <a:lnSpc>
                <a:spcPct val="150000"/>
              </a:lnSpc>
              <a:spcBef>
                <a:spcPct val="0"/>
              </a:spcBef>
              <a:spcAft>
                <a:spcPct val="0"/>
              </a:spcAft>
              <a:buClrTx/>
              <a:buSzTx/>
              <a:buFont typeface="Wingdings" panose="05000000000000000000" charset="0"/>
              <a:buNone/>
            </a:pPr>
            <a:r>
              <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consumption.</a:t>
            </a:r>
          </a:p>
          <a:p>
            <a:pPr marL="0" indent="0" eaLnBrk="0" fontAlgn="base" hangingPunct="0">
              <a:lnSpc>
                <a:spcPct val="150000"/>
              </a:lnSpc>
              <a:spcBef>
                <a:spcPct val="0"/>
              </a:spcBef>
              <a:spcAft>
                <a:spcPct val="0"/>
              </a:spcAft>
              <a:buClrTx/>
              <a:buSzTx/>
              <a:buNone/>
            </a:pPr>
            <a:endParaRPr kumimoji="0" lang="en-IN"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OBJECTIVES</a:t>
            </a:r>
          </a:p>
        </p:txBody>
      </p:sp>
      <p:sp>
        <p:nvSpPr>
          <p:cNvPr id="91" name="Google Shape;91;p4"/>
          <p:cNvSpPr txBox="1">
            <a:spLocks noGrp="1"/>
          </p:cNvSpPr>
          <p:nvPr>
            <p:ph type="body" idx="1"/>
          </p:nvPr>
        </p:nvSpPr>
        <p:spPr>
          <a:xfrm>
            <a:off x="814275" y="1537988"/>
            <a:ext cx="7407576" cy="27243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Font typeface="Times New Roman" panose="02020603050405020304"/>
              <a:buChar char="▰"/>
            </a:pPr>
            <a:r>
              <a:rPr lang="en-US" sz="1400" dirty="0">
                <a:latin typeface="Times New Roman" panose="02020603050405020304" pitchFamily="18" charset="0"/>
                <a:cs typeface="Times New Roman" panose="02020603050405020304" pitchFamily="18" charset="0"/>
              </a:rPr>
              <a:t>Designing a</a:t>
            </a:r>
            <a:r>
              <a:rPr lang="en-IN" altLang="en-US" sz="1400" dirty="0">
                <a:latin typeface="Times New Roman" panose="02020603050405020304" pitchFamily="18" charset="0"/>
                <a:cs typeface="Times New Roman" panose="02020603050405020304" pitchFamily="18" charset="0"/>
              </a:rPr>
              <a:t>n 8x1 multiplexer</a:t>
            </a:r>
            <a:r>
              <a:rPr lang="en-US" sz="1400" dirty="0">
                <a:latin typeface="Times New Roman" panose="02020603050405020304" pitchFamily="18" charset="0"/>
                <a:cs typeface="Times New Roman" panose="02020603050405020304" pitchFamily="18" charset="0"/>
              </a:rPr>
              <a:t> Using Static CMOS Logic.</a:t>
            </a:r>
          </a:p>
          <a:p>
            <a:pPr marL="457200" lvl="0" indent="-317500" algn="l" rtl="0">
              <a:lnSpc>
                <a:spcPct val="100000"/>
              </a:lnSpc>
              <a:spcBef>
                <a:spcPts val="600"/>
              </a:spcBef>
              <a:spcAft>
                <a:spcPts val="0"/>
              </a:spcAft>
              <a:buSzPts val="1400"/>
              <a:buFont typeface="Times New Roman" panose="02020603050405020304"/>
              <a:buChar char="▰"/>
            </a:pPr>
            <a:r>
              <a:rPr lang="en-US" sz="1400" dirty="0">
                <a:latin typeface="Times New Roman" panose="02020603050405020304" pitchFamily="18" charset="0"/>
                <a:cs typeface="Times New Roman" panose="02020603050405020304" pitchFamily="18" charset="0"/>
                <a:sym typeface="+mn-ea"/>
              </a:rPr>
              <a:t>Designing a</a:t>
            </a:r>
            <a:r>
              <a:rPr lang="en-IN" altLang="en-US" sz="1400" dirty="0">
                <a:latin typeface="Times New Roman" panose="02020603050405020304" pitchFamily="18" charset="0"/>
                <a:cs typeface="Times New Roman" panose="02020603050405020304" pitchFamily="18" charset="0"/>
                <a:sym typeface="+mn-ea"/>
              </a:rPr>
              <a:t>n 8x1 multiplexer</a:t>
            </a:r>
            <a:r>
              <a:rPr lang="en-US" sz="1400" dirty="0">
                <a:latin typeface="Times New Roman" panose="02020603050405020304" pitchFamily="18" charset="0"/>
                <a:cs typeface="Times New Roman" panose="02020603050405020304" pitchFamily="18" charset="0"/>
                <a:sym typeface="+mn-ea"/>
              </a:rPr>
              <a:t> Using Static </a:t>
            </a:r>
            <a:r>
              <a:rPr lang="en-IN" altLang="en-US" sz="1400" dirty="0">
                <a:latin typeface="Times New Roman" panose="02020603050405020304" pitchFamily="18" charset="0"/>
                <a:cs typeface="Times New Roman" panose="02020603050405020304" pitchFamily="18" charset="0"/>
                <a:sym typeface="+mn-ea"/>
              </a:rPr>
              <a:t>Transmission Logic Gate.</a:t>
            </a:r>
            <a:endParaRPr lang="en-US" sz="14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Font typeface="Times New Roman" panose="02020603050405020304"/>
              <a:buChar char="▰"/>
            </a:pPr>
            <a:r>
              <a:rPr lang="en-US" sz="1400" dirty="0">
                <a:latin typeface="Times New Roman" panose="02020603050405020304" pitchFamily="18" charset="0"/>
                <a:cs typeface="Times New Roman" panose="02020603050405020304" pitchFamily="18" charset="0"/>
                <a:sym typeface="+mn-ea"/>
              </a:rPr>
              <a:t>Designing a</a:t>
            </a:r>
            <a:r>
              <a:rPr lang="en-IN" altLang="en-US" sz="1400" dirty="0">
                <a:latin typeface="Times New Roman" panose="02020603050405020304" pitchFamily="18" charset="0"/>
                <a:cs typeface="Times New Roman" panose="02020603050405020304" pitchFamily="18" charset="0"/>
                <a:sym typeface="+mn-ea"/>
              </a:rPr>
              <a:t>n 8x1 multiplexer</a:t>
            </a:r>
            <a:r>
              <a:rPr lang="en-US" sz="1400" dirty="0">
                <a:latin typeface="Times New Roman" panose="02020603050405020304" pitchFamily="18" charset="0"/>
                <a:cs typeface="Times New Roman" panose="02020603050405020304" pitchFamily="18" charset="0"/>
                <a:sym typeface="+mn-ea"/>
              </a:rPr>
              <a:t> Using </a:t>
            </a:r>
            <a:r>
              <a:rPr lang="en-IN" altLang="en-US" sz="1400" dirty="0">
                <a:latin typeface="Times New Roman" panose="02020603050405020304" pitchFamily="18" charset="0"/>
                <a:cs typeface="Times New Roman" panose="02020603050405020304" pitchFamily="18" charset="0"/>
                <a:sym typeface="+mn-ea"/>
              </a:rPr>
              <a:t>Dynamic </a:t>
            </a:r>
            <a:r>
              <a:rPr lang="en-US" sz="1400" dirty="0">
                <a:latin typeface="Times New Roman" panose="02020603050405020304" pitchFamily="18" charset="0"/>
                <a:cs typeface="Times New Roman" panose="02020603050405020304" pitchFamily="18" charset="0"/>
                <a:sym typeface="+mn-ea"/>
              </a:rPr>
              <a:t>Logic</a:t>
            </a:r>
            <a:r>
              <a:rPr lang="en-IN" altLang="en-US" sz="1400" dirty="0">
                <a:latin typeface="Times New Roman" panose="02020603050405020304" pitchFamily="18" charset="0"/>
                <a:cs typeface="Times New Roman" panose="02020603050405020304" pitchFamily="18" charset="0"/>
                <a:sym typeface="+mn-ea"/>
              </a:rPr>
              <a:t> circuit.</a:t>
            </a:r>
            <a:endParaRPr lang="en-US" sz="1400"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Font typeface="Times New Roman" panose="02020603050405020304"/>
              <a:buChar char="▰"/>
            </a:pPr>
            <a:r>
              <a:rPr lang="en-US" sz="1400" dirty="0">
                <a:latin typeface="Times New Roman" panose="02020603050405020304" pitchFamily="18" charset="0"/>
                <a:cs typeface="Times New Roman" panose="02020603050405020304" pitchFamily="18" charset="0"/>
                <a:sym typeface="+mn-ea"/>
              </a:rPr>
              <a:t>Designing a</a:t>
            </a:r>
            <a:r>
              <a:rPr lang="en-IN" altLang="en-US" sz="1400" dirty="0">
                <a:latin typeface="Times New Roman" panose="02020603050405020304" pitchFamily="18" charset="0"/>
                <a:cs typeface="Times New Roman" panose="02020603050405020304" pitchFamily="18" charset="0"/>
                <a:sym typeface="+mn-ea"/>
              </a:rPr>
              <a:t>n 8x1 multiplexer</a:t>
            </a:r>
            <a:r>
              <a:rPr lang="en-US" sz="1400" dirty="0">
                <a:latin typeface="Times New Roman" panose="02020603050405020304" pitchFamily="18" charset="0"/>
                <a:cs typeface="Times New Roman" panose="02020603050405020304" pitchFamily="18" charset="0"/>
                <a:sym typeface="+mn-ea"/>
              </a:rPr>
              <a:t> Using </a:t>
            </a:r>
            <a:r>
              <a:rPr lang="en-IN" altLang="en-US" sz="1400" dirty="0">
                <a:latin typeface="Times New Roman" panose="02020603050405020304" pitchFamily="18" charset="0"/>
                <a:cs typeface="Times New Roman" panose="02020603050405020304" pitchFamily="18" charset="0"/>
                <a:sym typeface="+mn-ea"/>
              </a:rPr>
              <a:t>Domino Logic circuit.</a:t>
            </a:r>
          </a:p>
          <a:p>
            <a:pPr marL="457200" lvl="0" indent="-317500" algn="l" rtl="0">
              <a:lnSpc>
                <a:spcPct val="100000"/>
              </a:lnSpc>
              <a:spcBef>
                <a:spcPts val="600"/>
              </a:spcBef>
              <a:spcAft>
                <a:spcPts val="0"/>
              </a:spcAft>
              <a:buSzPts val="1400"/>
              <a:buFont typeface="Times New Roman" panose="02020603050405020304"/>
              <a:buChar char="▰"/>
            </a:pPr>
            <a:r>
              <a:rPr lang="en-US" sz="1400" dirty="0">
                <a:latin typeface="Times New Roman" panose="02020603050405020304" pitchFamily="18" charset="0"/>
                <a:cs typeface="Times New Roman" panose="02020603050405020304" pitchFamily="18" charset="0"/>
                <a:sym typeface="+mn-ea"/>
              </a:rPr>
              <a:t>Designing a</a:t>
            </a:r>
            <a:r>
              <a:rPr lang="en-IN" altLang="en-US" sz="1400" dirty="0">
                <a:latin typeface="Times New Roman" panose="02020603050405020304" pitchFamily="18" charset="0"/>
                <a:cs typeface="Times New Roman" panose="02020603050405020304" pitchFamily="18" charset="0"/>
                <a:sym typeface="+mn-ea"/>
              </a:rPr>
              <a:t>n 8x1 multiplexer</a:t>
            </a:r>
            <a:r>
              <a:rPr lang="en-US" sz="1400" dirty="0">
                <a:latin typeface="Times New Roman" panose="02020603050405020304" pitchFamily="18" charset="0"/>
                <a:cs typeface="Times New Roman" panose="02020603050405020304" pitchFamily="18" charset="0"/>
                <a:sym typeface="+mn-ea"/>
              </a:rPr>
              <a:t> Using </a:t>
            </a:r>
            <a:r>
              <a:rPr lang="en-IN" altLang="en-US" sz="1400" dirty="0">
                <a:latin typeface="Times New Roman" panose="02020603050405020304" pitchFamily="18" charset="0"/>
                <a:cs typeface="Times New Roman" panose="02020603050405020304" pitchFamily="18" charset="0"/>
                <a:sym typeface="+mn-ea"/>
              </a:rPr>
              <a:t>CNTFET Technology</a:t>
            </a:r>
            <a:r>
              <a:rPr lang="en-US" sz="1400" dirty="0">
                <a:latin typeface="Times New Roman" panose="02020603050405020304" pitchFamily="18" charset="0"/>
                <a:cs typeface="Times New Roman" panose="02020603050405020304" pitchFamily="18" charset="0"/>
              </a:rPr>
              <a:t>.</a:t>
            </a:r>
          </a:p>
          <a:p>
            <a:pPr marL="457200" lvl="0" indent="-317500" algn="l" rtl="0">
              <a:lnSpc>
                <a:spcPct val="100000"/>
              </a:lnSpc>
              <a:spcBef>
                <a:spcPts val="600"/>
              </a:spcBef>
              <a:spcAft>
                <a:spcPts val="0"/>
              </a:spcAft>
              <a:buSzPts val="1400"/>
              <a:buFont typeface="Times New Roman" panose="02020603050405020304"/>
              <a:buChar char="▰"/>
            </a:pPr>
            <a:r>
              <a:rPr lang="en-IN" sz="1400" dirty="0">
                <a:latin typeface="Times New Roman" panose="02020603050405020304" pitchFamily="18" charset="0"/>
                <a:cs typeface="Times New Roman" panose="02020603050405020304" pitchFamily="18" charset="0"/>
              </a:rPr>
              <a:t>To Compare  Parameters (Speed, delay, Power Consumption)</a:t>
            </a:r>
            <a:endParaRPr lang="en-IN" sz="1400" b="1" dirty="0">
              <a:latin typeface="Times New Roman" panose="02020603050405020304" pitchFamily="18" charset="0"/>
              <a:cs typeface="Times New Roman" panose="02020603050405020304" pitchFamily="18" charset="0"/>
            </a:endParaRPr>
          </a:p>
          <a:p>
            <a:pPr marL="457200" lvl="0" indent="-317500" algn="l" rtl="0">
              <a:lnSpc>
                <a:spcPct val="100000"/>
              </a:lnSpc>
              <a:spcBef>
                <a:spcPts val="600"/>
              </a:spcBef>
              <a:spcAft>
                <a:spcPts val="0"/>
              </a:spcAft>
              <a:buSzPts val="1400"/>
              <a:buFont typeface="Times New Roman" panose="02020603050405020304"/>
              <a:buChar char="▰"/>
            </a:pPr>
            <a:r>
              <a:rPr lang="en-IN" sz="1400" dirty="0">
                <a:latin typeface="Times New Roman" panose="02020603050405020304" pitchFamily="18" charset="0"/>
                <a:cs typeface="Times New Roman" panose="02020603050405020304" pitchFamily="18" charset="0"/>
              </a:rPr>
              <a:t>To analyse Overall Performance</a:t>
            </a:r>
            <a:endParaRPr lang="en-US" sz="1400" dirty="0">
              <a:solidFill>
                <a:srgbClr val="06070A"/>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92" name="Google Shape;92;p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pic>
        <p:nvPicPr>
          <p:cNvPr id="93" name="Google Shape;93;p4"/>
          <p:cNvPicPr preferRelativeResize="0"/>
          <p:nvPr/>
        </p:nvPicPr>
        <p:blipFill rotWithShape="1">
          <a:blip r:embed="rId3"/>
          <a:srcRect/>
          <a:stretch>
            <a:fillRect/>
          </a:stretch>
        </p:blipFill>
        <p:spPr>
          <a:xfrm>
            <a:off x="75062" y="392575"/>
            <a:ext cx="739213" cy="700056"/>
          </a:xfrm>
          <a:prstGeom prst="rect">
            <a:avLst/>
          </a:prstGeom>
          <a:noFill/>
          <a:ln>
            <a:noFill/>
          </a:ln>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LITERATURE SURVEY</a:t>
            </a:r>
          </a:p>
        </p:txBody>
      </p:sp>
      <p:sp>
        <p:nvSpPr>
          <p:cNvPr id="99" name="Google Shape;99;p5"/>
          <p:cNvSpPr txBox="1">
            <a:spLocks noGrp="1"/>
          </p:cNvSpPr>
          <p:nvPr>
            <p:ph type="sldNum" idx="12"/>
          </p:nvPr>
        </p:nvSpPr>
        <p:spPr>
          <a:xfrm>
            <a:off x="9814875" y="48279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pic>
        <p:nvPicPr>
          <p:cNvPr id="100" name="Google Shape;100;p5"/>
          <p:cNvPicPr preferRelativeResize="0"/>
          <p:nvPr/>
        </p:nvPicPr>
        <p:blipFill rotWithShape="1">
          <a:blip r:embed="rId3"/>
          <a:srcRect/>
          <a:stretch>
            <a:fillRect/>
          </a:stretch>
        </p:blipFill>
        <p:spPr>
          <a:xfrm>
            <a:off x="12" y="425650"/>
            <a:ext cx="739213" cy="700056"/>
          </a:xfrm>
          <a:prstGeom prst="rect">
            <a:avLst/>
          </a:prstGeom>
          <a:noFill/>
          <a:ln>
            <a:noFill/>
          </a:ln>
        </p:spPr>
      </p:pic>
      <p:graphicFrame>
        <p:nvGraphicFramePr>
          <p:cNvPr id="101" name="Google Shape;101;p5"/>
          <p:cNvGraphicFramePr/>
          <p:nvPr/>
        </p:nvGraphicFramePr>
        <p:xfrm>
          <a:off x="305741" y="1351176"/>
          <a:ext cx="8201249" cy="3626866"/>
        </p:xfrm>
        <a:graphic>
          <a:graphicData uri="http://schemas.openxmlformats.org/drawingml/2006/table">
            <a:tbl>
              <a:tblPr>
                <a:noFill/>
                <a:tableStyleId>{DEFED552-D902-444A-AEE4-522E8E59EDB7}</a:tableStyleId>
              </a:tblPr>
              <a:tblGrid>
                <a:gridCol w="811325">
                  <a:extLst>
                    <a:ext uri="{9D8B030D-6E8A-4147-A177-3AD203B41FA5}">
                      <a16:colId xmlns:a16="http://schemas.microsoft.com/office/drawing/2014/main" val="20000"/>
                    </a:ext>
                  </a:extLst>
                </a:gridCol>
                <a:gridCol w="1844675">
                  <a:extLst>
                    <a:ext uri="{9D8B030D-6E8A-4147-A177-3AD203B41FA5}">
                      <a16:colId xmlns:a16="http://schemas.microsoft.com/office/drawing/2014/main" val="20001"/>
                    </a:ext>
                  </a:extLst>
                </a:gridCol>
                <a:gridCol w="1188514">
                  <a:extLst>
                    <a:ext uri="{9D8B030D-6E8A-4147-A177-3AD203B41FA5}">
                      <a16:colId xmlns:a16="http://schemas.microsoft.com/office/drawing/2014/main" val="20002"/>
                    </a:ext>
                  </a:extLst>
                </a:gridCol>
                <a:gridCol w="1910715">
                  <a:extLst>
                    <a:ext uri="{9D8B030D-6E8A-4147-A177-3AD203B41FA5}">
                      <a16:colId xmlns:a16="http://schemas.microsoft.com/office/drawing/2014/main" val="20003"/>
                    </a:ext>
                  </a:extLst>
                </a:gridCol>
                <a:gridCol w="2446020">
                  <a:extLst>
                    <a:ext uri="{9D8B030D-6E8A-4147-A177-3AD203B41FA5}">
                      <a16:colId xmlns:a16="http://schemas.microsoft.com/office/drawing/2014/main" val="20004"/>
                    </a:ext>
                  </a:extLst>
                </a:gridCol>
              </a:tblGrid>
              <a:tr h="591072">
                <a:tc>
                  <a:txBody>
                    <a:bodyPr/>
                    <a:lstStyle/>
                    <a:p>
                      <a:pPr marL="0" lvl="0" indent="0" algn="l" rtl="0">
                        <a:lnSpc>
                          <a:spcPct val="115000"/>
                        </a:lnSpc>
                        <a:spcBef>
                          <a:spcPts val="1200"/>
                        </a:spcBef>
                        <a:spcAft>
                          <a:spcPts val="0"/>
                        </a:spcAft>
                        <a:buNone/>
                      </a:pPr>
                      <a:r>
                        <a:rPr lang="en-US" sz="1200" b="0" dirty="0" err="1">
                          <a:solidFill>
                            <a:srgbClr val="FFFFFF"/>
                          </a:solidFill>
                          <a:latin typeface="Times New Roman" panose="02020603050405020304" pitchFamily="18" charset="0"/>
                          <a:cs typeface="Times New Roman" panose="02020603050405020304" pitchFamily="18" charset="0"/>
                        </a:rPr>
                        <a:t>S</a:t>
                      </a:r>
                      <a:r>
                        <a:rPr lang="en-US" sz="1200" b="0" dirty="0" err="1">
                          <a:latin typeface="Times New Roman" panose="02020603050405020304" pitchFamily="18" charset="0"/>
                          <a:cs typeface="Times New Roman" panose="02020603050405020304" pitchFamily="18" charset="0"/>
                        </a:rPr>
                        <a:t>S.No</a:t>
                      </a:r>
                      <a:endParaRPr lang="en-US"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Name of the </a:t>
                      </a:r>
                      <a:r>
                        <a:rPr lang="en-US" sz="1200" b="0" dirty="0" err="1">
                          <a:latin typeface="Times New Roman" panose="02020603050405020304" pitchFamily="18" charset="0"/>
                          <a:cs typeface="Times New Roman" panose="02020603050405020304" pitchFamily="18" charset="0"/>
                        </a:rPr>
                        <a:t>journal</a:t>
                      </a:r>
                      <a:r>
                        <a:rPr lang="en-US" sz="1200" b="0" dirty="0" err="1">
                          <a:solidFill>
                            <a:srgbClr val="FFFFFF"/>
                          </a:solidFill>
                          <a:latin typeface="Times New Roman" panose="02020603050405020304" pitchFamily="18" charset="0"/>
                          <a:cs typeface="Times New Roman" panose="02020603050405020304" pitchFamily="18" charset="0"/>
                        </a:rPr>
                        <a:t>NAL</a:t>
                      </a:r>
                      <a:endParaRPr sz="1200" b="0" dirty="0">
                        <a:solidFill>
                          <a:srgbClr val="FFFFFF"/>
                        </a:solidFill>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Name of the Authors </a:t>
                      </a:r>
                      <a:r>
                        <a:rPr lang="en-US" sz="1200" b="0" dirty="0">
                          <a:solidFill>
                            <a:srgbClr val="FFFFFF"/>
                          </a:solidFill>
                          <a:latin typeface="Times New Roman" panose="02020603050405020304" pitchFamily="18" charset="0"/>
                          <a:cs typeface="Times New Roman" panose="02020603050405020304" pitchFamily="18" charset="0"/>
                        </a:rPr>
                        <a:t>ME OF THE AUTHORS</a:t>
                      </a:r>
                      <a:endParaRPr sz="1200" b="0" dirty="0">
                        <a:solidFill>
                          <a:srgbClr val="FFFFFF"/>
                        </a:solidFill>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Title of the Paper </a:t>
                      </a:r>
                      <a:r>
                        <a:rPr lang="en-US" sz="1200" b="0" dirty="0">
                          <a:solidFill>
                            <a:srgbClr val="FFFFFF"/>
                          </a:solidFill>
                          <a:latin typeface="Times New Roman" panose="02020603050405020304" pitchFamily="18" charset="0"/>
                          <a:cs typeface="Times New Roman" panose="02020603050405020304" pitchFamily="18" charset="0"/>
                        </a:rPr>
                        <a:t>LE OF THE PAPER</a:t>
                      </a:r>
                      <a:endParaRPr sz="1200" b="0" dirty="0">
                        <a:solidFill>
                          <a:srgbClr val="FFFFFF"/>
                        </a:solidFill>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solidFill>
                            <a:srgbClr val="FFFFFF"/>
                          </a:solidFill>
                          <a:latin typeface="Times New Roman" panose="02020603050405020304" pitchFamily="18"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Key </a:t>
                      </a:r>
                      <a:r>
                        <a:rPr lang="en-US" sz="1200" b="0" dirty="0" err="1">
                          <a:latin typeface="Times New Roman" panose="02020603050405020304" pitchFamily="18" charset="0"/>
                          <a:cs typeface="Times New Roman" panose="02020603050405020304" pitchFamily="18" charset="0"/>
                        </a:rPr>
                        <a:t>Findings</a:t>
                      </a:r>
                      <a:r>
                        <a:rPr lang="en-US" sz="1200" b="0" dirty="0" err="1">
                          <a:solidFill>
                            <a:srgbClr val="FFFFFF"/>
                          </a:solidFill>
                          <a:latin typeface="Times New Roman" panose="02020603050405020304" pitchFamily="18" charset="0"/>
                          <a:cs typeface="Times New Roman" panose="02020603050405020304" pitchFamily="18" charset="0"/>
                        </a:rPr>
                        <a:t>FINDINGS</a:t>
                      </a:r>
                      <a:endParaRPr sz="1200" b="0" dirty="0">
                        <a:solidFill>
                          <a:srgbClr val="FFFFFF"/>
                        </a:solidFill>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365250">
                <a:tc>
                  <a:txBody>
                    <a:bodyPr/>
                    <a:lstStyle/>
                    <a:p>
                      <a:pPr marL="0" lvl="0" indent="0" algn="l" rtl="0">
                        <a:lnSpc>
                          <a:spcPct val="115000"/>
                        </a:lnSpc>
                        <a:spcBef>
                          <a:spcPts val="1200"/>
                        </a:spcBef>
                        <a:spcAft>
                          <a:spcPts val="1200"/>
                        </a:spcAft>
                        <a:buNone/>
                      </a:pPr>
                      <a:r>
                        <a:rPr lang="en-US" sz="1200" b="0">
                          <a:latin typeface="Times New Roman" panose="02020603050405020304" pitchFamily="18" charset="0"/>
                          <a:cs typeface="Times New Roman" panose="02020603050405020304" pitchFamily="18" charset="0"/>
                        </a:rPr>
                        <a:t>1</a:t>
                      </a:r>
                      <a:endParaRPr sz="1200" b="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IN" altLang="en-US" sz="1200" b="0" dirty="0">
                          <a:latin typeface="Times New Roman" panose="02020603050405020304" pitchFamily="18" charset="0"/>
                          <a:cs typeface="Times New Roman" panose="02020603050405020304" pitchFamily="18" charset="0"/>
                        </a:rPr>
                        <a:t> 2023 First International Conference on Advances in Electrical, Electronics and Computational Intelligence (ICAEECI)</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Divya</a:t>
                      </a:r>
                      <a:r>
                        <a:rPr lang="en-IN" alt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N</a:t>
                      </a:r>
                    </a:p>
                    <a:p>
                      <a:r>
                        <a:rPr 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Anjali</a:t>
                      </a:r>
                      <a:r>
                        <a:rPr lang="en-IN" alt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  </a:t>
                      </a:r>
                      <a:endParaRPr 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p>
                      <a:r>
                        <a:rPr lang="en-US" sz="1200" b="0" i="0" u="none" strike="noStrike" cap="none">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Anirudh N  Chiranjeevi G </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The Application of MUX in the Realming of </a:t>
                      </a:r>
                    </a:p>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Domino Logic, Dynamic Consequently, and </a:t>
                      </a:r>
                    </a:p>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Transmission Gates: A Case Study with Performance </a:t>
                      </a:r>
                    </a:p>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Calculation.</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sz="1200" b="0" dirty="0">
                          <a:latin typeface="Times New Roman" panose="02020603050405020304" pitchFamily="18" charset="0"/>
                          <a:cs typeface="Times New Roman" panose="02020603050405020304" pitchFamily="18" charset="0"/>
                        </a:rPr>
                        <a:t> A 4:1 MUX based on Domino Logic is found to be the most effective, with a lower Power Delay Product (PDP) and average power consumption compared to other logic families.</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36646">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2</a:t>
                      </a:r>
                      <a:endParaRPr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dirty="0">
                          <a:latin typeface="Times New Roman" panose="02020603050405020304" pitchFamily="18" charset="0"/>
                          <a:cs typeface="Times New Roman" panose="02020603050405020304" pitchFamily="18" charset="0"/>
                        </a:rPr>
                        <a:t>Published by </a:t>
                      </a: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IEEE Transactions </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hlinkClick r:id="rId4"/>
                        </a:rPr>
                        <a:t>R. Naveen</a:t>
                      </a:r>
                      <a:endPar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p>
                      <a:r>
                        <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hlinkClick r:id="rId5"/>
                        </a:rPr>
                        <a:t>K. </a:t>
                      </a:r>
                      <a:r>
                        <a:rPr lang="en-US" sz="1200" b="0" i="0" u="none" strike="noStrike" cap="none" dirty="0" err="1">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hlinkClick r:id="rId5"/>
                        </a:rPr>
                        <a:t>Thanushkodi</a:t>
                      </a:r>
                      <a:endParaRPr lang="en-US" sz="12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lvl="0" indent="0" algn="l" rtl="0">
                        <a:lnSpc>
                          <a:spcPct val="115000"/>
                        </a:lnSpc>
                        <a:spcBef>
                          <a:spcPts val="1200"/>
                        </a:spcBef>
                        <a:spcAft>
                          <a:spcPts val="1200"/>
                        </a:spcAft>
                        <a:buNone/>
                      </a:pPr>
                      <a:endParaRPr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Design of Digital Logic Circuits Using Domino logic</a:t>
                      </a:r>
                      <a:endParaRPr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This Paper presents combinational and sequential circuit design using memristor and CMOS logic and testing the functionalities of the logic.</a:t>
                      </a:r>
                      <a:endParaRPr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dirty="0"/>
              <a:t>LITERATURE SURVEY</a:t>
            </a:r>
            <a:endParaRPr dirty="0"/>
          </a:p>
        </p:txBody>
      </p:sp>
      <p:sp>
        <p:nvSpPr>
          <p:cNvPr id="107" name="Google Shape;107;p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pic>
        <p:nvPicPr>
          <p:cNvPr id="108" name="Google Shape;108;p6"/>
          <p:cNvPicPr preferRelativeResize="0"/>
          <p:nvPr/>
        </p:nvPicPr>
        <p:blipFill rotWithShape="1">
          <a:blip r:embed="rId4"/>
          <a:srcRect/>
          <a:stretch>
            <a:fillRect/>
          </a:stretch>
        </p:blipFill>
        <p:spPr>
          <a:xfrm>
            <a:off x="75062" y="392575"/>
            <a:ext cx="739213" cy="700056"/>
          </a:xfrm>
          <a:prstGeom prst="rect">
            <a:avLst/>
          </a:prstGeom>
          <a:noFill/>
          <a:ln>
            <a:noFill/>
          </a:ln>
        </p:spPr>
      </p:pic>
      <p:graphicFrame>
        <p:nvGraphicFramePr>
          <p:cNvPr id="109" name="Google Shape;109;p6"/>
          <p:cNvGraphicFramePr/>
          <p:nvPr>
            <p:custDataLst>
              <p:tags r:id="rId1"/>
            </p:custDataLst>
          </p:nvPr>
        </p:nvGraphicFramePr>
        <p:xfrm>
          <a:off x="370840" y="1430655"/>
          <a:ext cx="8034655" cy="3629025"/>
        </p:xfrm>
        <a:graphic>
          <a:graphicData uri="http://schemas.openxmlformats.org/drawingml/2006/table">
            <a:tbl>
              <a:tblPr>
                <a:noFill/>
                <a:tableStyleId>{DEFED552-D902-444A-AEE4-522E8E59EDB7}</a:tableStyleId>
              </a:tblPr>
              <a:tblGrid>
                <a:gridCol w="727710">
                  <a:extLst>
                    <a:ext uri="{9D8B030D-6E8A-4147-A177-3AD203B41FA5}">
                      <a16:colId xmlns:a16="http://schemas.microsoft.com/office/drawing/2014/main" val="20000"/>
                    </a:ext>
                  </a:extLst>
                </a:gridCol>
                <a:gridCol w="1684020">
                  <a:extLst>
                    <a:ext uri="{9D8B030D-6E8A-4147-A177-3AD203B41FA5}">
                      <a16:colId xmlns:a16="http://schemas.microsoft.com/office/drawing/2014/main" val="20001"/>
                    </a:ext>
                  </a:extLst>
                </a:gridCol>
                <a:gridCol w="1655445">
                  <a:extLst>
                    <a:ext uri="{9D8B030D-6E8A-4147-A177-3AD203B41FA5}">
                      <a16:colId xmlns:a16="http://schemas.microsoft.com/office/drawing/2014/main" val="20002"/>
                    </a:ext>
                  </a:extLst>
                </a:gridCol>
                <a:gridCol w="1459230">
                  <a:extLst>
                    <a:ext uri="{9D8B030D-6E8A-4147-A177-3AD203B41FA5}">
                      <a16:colId xmlns:a16="http://schemas.microsoft.com/office/drawing/2014/main" val="20003"/>
                    </a:ext>
                  </a:extLst>
                </a:gridCol>
                <a:gridCol w="2508250">
                  <a:extLst>
                    <a:ext uri="{9D8B030D-6E8A-4147-A177-3AD203B41FA5}">
                      <a16:colId xmlns:a16="http://schemas.microsoft.com/office/drawing/2014/main" val="20004"/>
                    </a:ext>
                  </a:extLst>
                </a:gridCol>
              </a:tblGrid>
              <a:tr h="1598930">
                <a:tc>
                  <a:txBody>
                    <a:bodyPr/>
                    <a:lstStyle/>
                    <a:p>
                      <a:pPr marL="0" lvl="0" indent="0" algn="l" rtl="0">
                        <a:lnSpc>
                          <a:spcPct val="115000"/>
                        </a:lnSpc>
                        <a:spcBef>
                          <a:spcPts val="1200"/>
                        </a:spcBef>
                        <a:spcAft>
                          <a:spcPts val="1200"/>
                        </a:spcAft>
                        <a:buNone/>
                      </a:pPr>
                      <a:r>
                        <a:rPr lang="en-US" sz="1200">
                          <a:latin typeface="Times New Roman" panose="02020603050405020304" pitchFamily="18" charset="0"/>
                          <a:cs typeface="Times New Roman" panose="02020603050405020304" pitchFamily="18" charset="0"/>
                        </a:rPr>
                        <a:t>3</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200" b="0">
                          <a:latin typeface="Times New Roman" panose="02020603050405020304" pitchFamily="18" charset="0"/>
                          <a:cs typeface="Times New Roman" panose="02020603050405020304" pitchFamily="18" charset="0"/>
                        </a:rPr>
                        <a:t>2023 IEEE 9th International Women in Engineering (WIE) Conference on Electrical and Computer Engineering (WIECON-ECE)</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sz="1200" b="0">
                          <a:latin typeface="Times New Roman" panose="02020603050405020304" pitchFamily="18" charset="0"/>
                          <a:cs typeface="Times New Roman" panose="02020603050405020304" pitchFamily="18" charset="0"/>
                        </a:rPr>
                        <a:t>Mahamudul Hassan Fuad1, Sheikh Shahrier Noor, K.M. Mehedi Hassan, Mostafuzar Rahman, H A Khatun Labony and Md Faysal Nayan</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US" sz="1200" b="0" dirty="0">
                          <a:latin typeface="Times New Roman" panose="02020603050405020304" pitchFamily="18" charset="0"/>
                          <a:cs typeface="Times New Roman" panose="02020603050405020304" pitchFamily="18" charset="0"/>
                        </a:rPr>
                        <a:t>Characterizing CNTFET Logic Gate and Adder Performance Trade-offs by considering CNT</a:t>
                      </a:r>
                      <a:r>
                        <a:rPr lang="en-IN" altLang="en-US" sz="1200" b="0" dirty="0">
                          <a:latin typeface="Times New Roman" panose="02020603050405020304" pitchFamily="18" charset="0"/>
                          <a:cs typeface="Times New Roman" panose="02020603050405020304" pitchFamily="18" charset="0"/>
                        </a:rPr>
                        <a:t> </a:t>
                      </a:r>
                      <a:r>
                        <a:rPr lang="en-US" sz="1200" b="0" dirty="0">
                          <a:latin typeface="Times New Roman" panose="02020603050405020304" pitchFamily="18" charset="0"/>
                          <a:cs typeface="Times New Roman" panose="02020603050405020304" pitchFamily="18" charset="0"/>
                        </a:rPr>
                        <a:t>Diameter and Dielectric Constant </a:t>
                      </a:r>
                      <a:endParaRPr sz="1200" b="0" dirty="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a:latin typeface="Times New Roman" panose="02020603050405020304" pitchFamily="18" charset="0"/>
                          <a:cs typeface="Times New Roman" panose="02020603050405020304" pitchFamily="18" charset="0"/>
                        </a:rPr>
                        <a:t>The paper </a:t>
                      </a:r>
                      <a:r>
                        <a:rPr lang="en-IN" altLang="en-US" sz="1200" b="0">
                          <a:latin typeface="Times New Roman" panose="02020603050405020304" pitchFamily="18" charset="0"/>
                          <a:cs typeface="Times New Roman" panose="02020603050405020304" pitchFamily="18" charset="0"/>
                        </a:rPr>
                        <a:t>presents about the change in time delay when the diameter of the CNT is varied.</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030095">
                <a:tc>
                  <a:txBody>
                    <a:bodyPr/>
                    <a:lstStyle/>
                    <a:p>
                      <a:pPr marL="0" lvl="0" indent="0" algn="l" rtl="0">
                        <a:lnSpc>
                          <a:spcPct val="115000"/>
                        </a:lnSpc>
                        <a:spcBef>
                          <a:spcPts val="1200"/>
                        </a:spcBef>
                        <a:spcAft>
                          <a:spcPts val="0"/>
                        </a:spcAft>
                        <a:buNone/>
                      </a:pPr>
                      <a:r>
                        <a:rPr lang="en-US" sz="1200">
                          <a:latin typeface="Times New Roman" panose="02020603050405020304" pitchFamily="18" charset="0"/>
                          <a:cs typeface="Times New Roman" panose="02020603050405020304" pitchFamily="18" charset="0"/>
                        </a:rPr>
                        <a:t>4</a:t>
                      </a:r>
                      <a:endParaRPr sz="120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None/>
                      </a:pPr>
                      <a:r>
                        <a:rPr lang="en-US" sz="1200">
                          <a:latin typeface="Times New Roman" panose="02020603050405020304" pitchFamily="18" charset="0"/>
                          <a:cs typeface="Times New Roman" panose="02020603050405020304" pitchFamily="18" charset="0"/>
                        </a:rPr>
                        <a:t> </a:t>
                      </a:r>
                      <a:endParaRPr sz="120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None/>
                      </a:pPr>
                      <a:r>
                        <a:rPr lang="en-US" sz="1200">
                          <a:latin typeface="Times New Roman" panose="02020603050405020304" pitchFamily="18" charset="0"/>
                          <a:cs typeface="Times New Roman" panose="02020603050405020304" pitchFamily="18" charset="0"/>
                        </a:rPr>
                        <a:t> </a:t>
                      </a:r>
                      <a:endParaRPr sz="1200">
                        <a:latin typeface="Times New Roman" panose="02020603050405020304" pitchFamily="18" charset="0"/>
                        <a:cs typeface="Times New Roman" panose="02020603050405020304" pitchFamily="18" charset="0"/>
                      </a:endParaRP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a:latin typeface="Times New Roman" panose="02020603050405020304" pitchFamily="18" charset="0"/>
                          <a:cs typeface="Times New Roman" panose="02020603050405020304" pitchFamily="18" charset="0"/>
                        </a:rPr>
                        <a:t>2024 IEEE International Conference on Interdisciplinary Approaches in Technology and Management for Social Innovation (IATMSI)</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a:latin typeface="Times New Roman" panose="02020603050405020304" pitchFamily="18" charset="0"/>
                          <a:cs typeface="Times New Roman" panose="02020603050405020304" pitchFamily="18" charset="0"/>
                        </a:rPr>
                        <a:t>Priya Singh</a:t>
                      </a:r>
                      <a:r>
                        <a:rPr lang="en-IN" altLang="en-US" sz="1200" b="0">
                          <a:latin typeface="Times New Roman" panose="02020603050405020304" pitchFamily="18" charset="0"/>
                          <a:cs typeface="Times New Roman" panose="02020603050405020304" pitchFamily="18" charset="0"/>
                        </a:rPr>
                        <a:t>,Uma Sharma</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U</a:t>
                      </a:r>
                      <a:r>
                        <a:rPr lang="en-IN" altLang="en-US" sz="1200" b="0" dirty="0">
                          <a:latin typeface="Times New Roman" panose="02020603050405020304" pitchFamily="18" charset="0"/>
                          <a:cs typeface="Times New Roman" panose="02020603050405020304" pitchFamily="18" charset="0"/>
                        </a:rPr>
                        <a:t>ltra Low Power Implementation of PTL based 1-bit Full Adder using CNTFET Technology</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US" sz="1200" b="0" dirty="0">
                          <a:latin typeface="Times New Roman" panose="02020603050405020304" pitchFamily="18" charset="0"/>
                          <a:cs typeface="Times New Roman" panose="02020603050405020304" pitchFamily="18" charset="0"/>
                        </a:rPr>
                        <a:t>This Paper presents a 1-bit Full Adder (FA) implemented by utilizing 2:1 MUX based on Pass Transistor Logic (PTL) structure using Carbon Nano Tube Field Effect Transistor (CNTFET) Technology</a:t>
                      </a:r>
                    </a:p>
                  </a:txBody>
                  <a:tcPr marL="88900" marR="88900" marT="50800" marB="508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Conventional model of 8X1 multiplexer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p:cNvPicPr/>
          <p:nvPr/>
        </p:nvPicPr>
        <p:blipFill>
          <a:blip r:embed="rId2"/>
          <a:stretch>
            <a:fillRect/>
          </a:stretch>
        </p:blipFill>
        <p:spPr>
          <a:xfrm>
            <a:off x="370205" y="1464310"/>
            <a:ext cx="2885440" cy="2948940"/>
          </a:xfrm>
          <a:prstGeom prst="rect">
            <a:avLst/>
          </a:prstGeom>
        </p:spPr>
      </p:pic>
      <p:pic>
        <p:nvPicPr>
          <p:cNvPr id="4" name="Picture 3"/>
          <p:cNvPicPr/>
          <p:nvPr/>
        </p:nvPicPr>
        <p:blipFill>
          <a:blip r:embed="rId3">
            <a:clrChange>
              <a:clrFrom>
                <a:srgbClr val="FFFFFF">
                  <a:alpha val="100000"/>
                </a:srgbClr>
              </a:clrFrom>
              <a:clrTo>
                <a:srgbClr val="FFFFFF">
                  <a:alpha val="100000"/>
                  <a:alpha val="0"/>
                </a:srgbClr>
              </a:clrTo>
            </a:clrChange>
          </a:blip>
          <a:stretch>
            <a:fillRect/>
          </a:stretch>
        </p:blipFill>
        <p:spPr>
          <a:xfrm>
            <a:off x="3996055" y="1464310"/>
            <a:ext cx="3799205" cy="2759710"/>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2x1 Multiplexer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pic>
        <p:nvPicPr>
          <p:cNvPr id="8" name="Picture 7"/>
          <p:cNvPicPr>
            <a:picLocks noChangeAspect="1"/>
          </p:cNvPicPr>
          <p:nvPr/>
        </p:nvPicPr>
        <p:blipFill>
          <a:blip r:embed="rId2"/>
          <a:stretch>
            <a:fillRect/>
          </a:stretch>
        </p:blipFill>
        <p:spPr>
          <a:xfrm>
            <a:off x="304165" y="1606550"/>
            <a:ext cx="3615055" cy="2063115"/>
          </a:xfrm>
          <a:prstGeom prst="rect">
            <a:avLst/>
          </a:prstGeom>
        </p:spPr>
      </p:pic>
      <p:pic>
        <p:nvPicPr>
          <p:cNvPr id="9" name="Picture 8"/>
          <p:cNvPicPr>
            <a:picLocks noChangeAspect="1"/>
          </p:cNvPicPr>
          <p:nvPr/>
        </p:nvPicPr>
        <p:blipFill>
          <a:blip r:embed="rId3"/>
          <a:stretch>
            <a:fillRect/>
          </a:stretch>
        </p:blipFill>
        <p:spPr>
          <a:xfrm>
            <a:off x="4451985" y="1663700"/>
            <a:ext cx="4014470" cy="2468245"/>
          </a:xfrm>
          <a:prstGeom prst="rect">
            <a:avLst/>
          </a:prstGeom>
        </p:spPr>
      </p:pic>
    </p:spTree>
  </p:cSld>
  <p:clrMapOvr>
    <a:masterClrMapping/>
  </p:clrMapOvr>
  <p:transition>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92*297"/>
  <p:tag name="TABLE_ENDDRAG_RECT" val="50*115*592*29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583*211"/>
  <p:tag name="TABLE_ENDDRAG_RECT" val="72*116*583*211"/>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42*124"/>
  <p:tag name="TABLE_ENDDRAG_RECT" val="69*107*542*124"/>
</p:tagLst>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1134</Words>
  <Application>Microsoft Office PowerPoint</Application>
  <PresentationFormat>On-screen Show (16:9)</PresentationFormat>
  <Paragraphs>172</Paragraphs>
  <Slides>29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Arvo</vt:lpstr>
      <vt:lpstr>Wingdings</vt:lpstr>
      <vt:lpstr>Roboto Condensed Light</vt:lpstr>
      <vt:lpstr>Arial</vt:lpstr>
      <vt:lpstr>Roboto Condensed</vt:lpstr>
      <vt:lpstr>Salerio template</vt:lpstr>
      <vt:lpstr>Design and Analysis of  8x1 Multiplexer Using CMOS and CNTFET Technologies</vt:lpstr>
      <vt:lpstr>PREVIOUS REVIEW COMMENTS</vt:lpstr>
      <vt:lpstr>PROBLEM STATEMENT</vt:lpstr>
      <vt:lpstr>ABSTRACT</vt:lpstr>
      <vt:lpstr>OBJECTIVES</vt:lpstr>
      <vt:lpstr>LITERATURE SURVEY</vt:lpstr>
      <vt:lpstr>LITERATURE SURVEY</vt:lpstr>
      <vt:lpstr>Conventional model of 8X1 multiplexer</vt:lpstr>
      <vt:lpstr>2x1 Multiplexer</vt:lpstr>
      <vt:lpstr>2X1 multiplexer using Static CMOS</vt:lpstr>
      <vt:lpstr>8x1 multiplexer with 2x1 multiplexer using static CMOS</vt:lpstr>
      <vt:lpstr>2x1 multiplexer using Transmission Gates</vt:lpstr>
      <vt:lpstr>8x1 multiplexer with 2x1 multiplexer using transmission gates</vt:lpstr>
      <vt:lpstr>Dynamic Logic</vt:lpstr>
      <vt:lpstr>2x1 multiplexer using Dynamic Logic</vt:lpstr>
      <vt:lpstr>8x1 multiplexer with 2x1 multiplexer using Dynamic Logic</vt:lpstr>
      <vt:lpstr>Domino logic</vt:lpstr>
      <vt:lpstr>2x1 multiplexer using Domino Logic</vt:lpstr>
      <vt:lpstr>8x1 multiplexer with 2x1 multiplexer using Domino Logic</vt:lpstr>
      <vt:lpstr>8x1 Multiplexer using CNTFET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code converters using memristors</dc:title>
  <dc:creator>Hemanth</dc:creator>
  <cp:lastModifiedBy>bhanu chandhar</cp:lastModifiedBy>
  <cp:revision>11</cp:revision>
  <dcterms:created xsi:type="dcterms:W3CDTF">2024-08-23T02:56:00Z</dcterms:created>
  <dcterms:modified xsi:type="dcterms:W3CDTF">2024-09-13T07:03:58Z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CE199103A3974F9C8EF68EE51023A562_13</vt:lpwstr>
  </property>
  <property fmtid="{D5CDD505-2E9C-101B-9397-08002B2CF9AE}" pid="3" name="KSOProductBuildVer">
    <vt:lpwstr>1033-12.2.0.18283</vt:lpwstr>
  </property>
</Properties>
</file>