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3"/>
    <p:restoredTop sz="94706"/>
  </p:normalViewPr>
  <p:slideViewPr>
    <p:cSldViewPr snapToGrid="0" snapToObjects="1">
      <p:cViewPr varScale="1">
        <p:scale>
          <a:sx n="74" d="100"/>
          <a:sy n="74" d="100"/>
        </p:scale>
        <p:origin x="1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EDDE92-D88C-4537-AE45-E7685704C2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6538294-6956-48ED-A80C-0E7EBB53F6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Athinarapu Raju Sagar</a:t>
          </a:r>
          <a:br>
            <a:rPr lang="en-US" dirty="0"/>
          </a:br>
          <a:r>
            <a:rPr lang="en-US" dirty="0"/>
            <a:t>Data collection and preprocessing. Managed the datasets from metropolitan intersections, ensuring data quality and consistency for model training.</a:t>
          </a:r>
        </a:p>
      </dgm:t>
    </dgm:pt>
    <dgm:pt modelId="{68AD2043-9BDA-439F-A0BA-CA7C9EFCC27F}" type="parTrans" cxnId="{1D0FDA0A-6378-417E-B2B9-14B32BE4019B}">
      <dgm:prSet/>
      <dgm:spPr/>
      <dgm:t>
        <a:bodyPr/>
        <a:lstStyle/>
        <a:p>
          <a:endParaRPr lang="en-US"/>
        </a:p>
      </dgm:t>
    </dgm:pt>
    <dgm:pt modelId="{67BFF256-9D4F-4365-8A65-05A3C493AF08}" type="sibTrans" cxnId="{1D0FDA0A-6378-417E-B2B9-14B32BE401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4D196FF-2518-4E38-98AF-D877BA3A90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Lakkimsetti Bhanu Chandrika</a:t>
          </a:r>
          <a:br>
            <a:rPr lang="en-US" dirty="0"/>
          </a:br>
          <a:r>
            <a:rPr lang="en-US" dirty="0"/>
            <a:t>Model development and training. Led the creation and training of the GRU model, implementing neural network algorithms to forecast traffic congestion.</a:t>
          </a:r>
        </a:p>
      </dgm:t>
    </dgm:pt>
    <dgm:pt modelId="{F1BA2CD7-9087-4DA4-8D06-9751D403BFE0}" type="parTrans" cxnId="{90870CE7-14DB-4972-A0A0-2CC08EC43AB7}">
      <dgm:prSet/>
      <dgm:spPr/>
      <dgm:t>
        <a:bodyPr/>
        <a:lstStyle/>
        <a:p>
          <a:endParaRPr lang="en-US"/>
        </a:p>
      </dgm:t>
    </dgm:pt>
    <dgm:pt modelId="{AEFE7E03-101E-4EFC-8F09-9EC6E80A416E}" type="sibTrans" cxnId="{90870CE7-14DB-4972-A0A0-2CC08EC43A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54C352-58CE-4848-8357-1956BED0E9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Manasa Vathumilli</a:t>
          </a:r>
          <a:br>
            <a:rPr lang="en-US" dirty="0"/>
          </a:br>
          <a:r>
            <a:rPr lang="en-US" dirty="0"/>
            <a:t>Analysis and validation. Focused on exploratory data analysis and validation of the model against new datasets to optimize prediction accuracy.</a:t>
          </a:r>
        </a:p>
      </dgm:t>
    </dgm:pt>
    <dgm:pt modelId="{1D3AA6AA-9708-4B25-8716-858ED885725B}" type="parTrans" cxnId="{29925B1F-4251-4028-B38F-B1F855BE1590}">
      <dgm:prSet/>
      <dgm:spPr/>
      <dgm:t>
        <a:bodyPr/>
        <a:lstStyle/>
        <a:p>
          <a:endParaRPr lang="en-US"/>
        </a:p>
      </dgm:t>
    </dgm:pt>
    <dgm:pt modelId="{9C47D196-188F-42A1-9EF1-A82D62D70050}" type="sibTrans" cxnId="{29925B1F-4251-4028-B38F-B1F855BE15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9D0B77-1F70-4935-9C0E-30E2BCF1E3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Eekshitha Gujjala</a:t>
          </a:r>
          <a:br>
            <a:rPr lang="en-US" dirty="0"/>
          </a:br>
          <a:r>
            <a:rPr lang="en-US" dirty="0"/>
            <a:t>Worked on integrating the trained model into existing traffic management systems and  visualization of data.</a:t>
          </a:r>
        </a:p>
      </dgm:t>
    </dgm:pt>
    <dgm:pt modelId="{7FB967CA-BEAF-4C78-A973-8AF045F7F964}" type="parTrans" cxnId="{1A6941FD-E5AB-4068-89C6-E72B9C14E5FF}">
      <dgm:prSet/>
      <dgm:spPr/>
      <dgm:t>
        <a:bodyPr/>
        <a:lstStyle/>
        <a:p>
          <a:endParaRPr lang="en-US"/>
        </a:p>
      </dgm:t>
    </dgm:pt>
    <dgm:pt modelId="{F6B3264B-DBD9-432E-BF0D-4500A3672854}" type="sibTrans" cxnId="{1A6941FD-E5AB-4068-89C6-E72B9C14E5FF}">
      <dgm:prSet/>
      <dgm:spPr/>
      <dgm:t>
        <a:bodyPr/>
        <a:lstStyle/>
        <a:p>
          <a:endParaRPr lang="en-US"/>
        </a:p>
      </dgm:t>
    </dgm:pt>
    <dgm:pt modelId="{DFE724E5-C3DF-4C3F-894F-584E857BFB11}" type="pres">
      <dgm:prSet presAssocID="{5CEDDE92-D88C-4537-AE45-E7685704C26B}" presName="root" presStyleCnt="0">
        <dgm:presLayoutVars>
          <dgm:dir/>
          <dgm:resizeHandles val="exact"/>
        </dgm:presLayoutVars>
      </dgm:prSet>
      <dgm:spPr/>
    </dgm:pt>
    <dgm:pt modelId="{8E248E38-225C-450A-AA11-39795EA32A79}" type="pres">
      <dgm:prSet presAssocID="{06538294-6956-48ED-A80C-0E7EBB53F63B}" presName="compNode" presStyleCnt="0"/>
      <dgm:spPr/>
    </dgm:pt>
    <dgm:pt modelId="{84B7D943-B1C9-4992-B0C2-B9FFA9FE4560}" type="pres">
      <dgm:prSet presAssocID="{06538294-6956-48ED-A80C-0E7EBB53F63B}" presName="bgRect" presStyleLbl="bgShp" presStyleIdx="0" presStyleCnt="4"/>
      <dgm:spPr/>
    </dgm:pt>
    <dgm:pt modelId="{B8FDC058-DCA1-4BCE-95B0-E9E416AC286F}" type="pres">
      <dgm:prSet presAssocID="{06538294-6956-48ED-A80C-0E7EBB53F6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B2E8729-53CA-44C1-97D2-0A310EB63116}" type="pres">
      <dgm:prSet presAssocID="{06538294-6956-48ED-A80C-0E7EBB53F63B}" presName="spaceRect" presStyleCnt="0"/>
      <dgm:spPr/>
    </dgm:pt>
    <dgm:pt modelId="{AB47379C-DF02-4216-9C16-6A4936AAE6CE}" type="pres">
      <dgm:prSet presAssocID="{06538294-6956-48ED-A80C-0E7EBB53F63B}" presName="parTx" presStyleLbl="revTx" presStyleIdx="0" presStyleCnt="4">
        <dgm:presLayoutVars>
          <dgm:chMax val="0"/>
          <dgm:chPref val="0"/>
        </dgm:presLayoutVars>
      </dgm:prSet>
      <dgm:spPr/>
    </dgm:pt>
    <dgm:pt modelId="{3FB27323-02B9-4A43-8597-00F0298D542E}" type="pres">
      <dgm:prSet presAssocID="{67BFF256-9D4F-4365-8A65-05A3C493AF08}" presName="sibTrans" presStyleCnt="0"/>
      <dgm:spPr/>
    </dgm:pt>
    <dgm:pt modelId="{59A678D2-8538-4288-83F1-6CDB67D8E4E0}" type="pres">
      <dgm:prSet presAssocID="{B4D196FF-2518-4E38-98AF-D877BA3A909F}" presName="compNode" presStyleCnt="0"/>
      <dgm:spPr/>
    </dgm:pt>
    <dgm:pt modelId="{ABCF30F2-F89A-4499-8179-42D5B8B243A6}" type="pres">
      <dgm:prSet presAssocID="{B4D196FF-2518-4E38-98AF-D877BA3A909F}" presName="bgRect" presStyleLbl="bgShp" presStyleIdx="1" presStyleCnt="4"/>
      <dgm:spPr/>
    </dgm:pt>
    <dgm:pt modelId="{A8065697-B798-4F3A-AE1F-1B7876862209}" type="pres">
      <dgm:prSet presAssocID="{B4D196FF-2518-4E38-98AF-D877BA3A909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3B4CBCA9-FD41-4983-BF23-47CBEE0B7EBE}" type="pres">
      <dgm:prSet presAssocID="{B4D196FF-2518-4E38-98AF-D877BA3A909F}" presName="spaceRect" presStyleCnt="0"/>
      <dgm:spPr/>
    </dgm:pt>
    <dgm:pt modelId="{DF93DE9C-F2F1-4387-BC14-9886CF4B848D}" type="pres">
      <dgm:prSet presAssocID="{B4D196FF-2518-4E38-98AF-D877BA3A909F}" presName="parTx" presStyleLbl="revTx" presStyleIdx="1" presStyleCnt="4">
        <dgm:presLayoutVars>
          <dgm:chMax val="0"/>
          <dgm:chPref val="0"/>
        </dgm:presLayoutVars>
      </dgm:prSet>
      <dgm:spPr/>
    </dgm:pt>
    <dgm:pt modelId="{B372A993-2C23-4AB8-BA09-9D6750998CDE}" type="pres">
      <dgm:prSet presAssocID="{AEFE7E03-101E-4EFC-8F09-9EC6E80A416E}" presName="sibTrans" presStyleCnt="0"/>
      <dgm:spPr/>
    </dgm:pt>
    <dgm:pt modelId="{59153D14-4135-45D1-A85F-384DF13FD571}" type="pres">
      <dgm:prSet presAssocID="{E554C352-58CE-4848-8357-1956BED0E9EF}" presName="compNode" presStyleCnt="0"/>
      <dgm:spPr/>
    </dgm:pt>
    <dgm:pt modelId="{424A16B3-8552-4F75-8CA1-A9324389C65F}" type="pres">
      <dgm:prSet presAssocID="{E554C352-58CE-4848-8357-1956BED0E9EF}" presName="bgRect" presStyleLbl="bgShp" presStyleIdx="2" presStyleCnt="4"/>
      <dgm:spPr/>
    </dgm:pt>
    <dgm:pt modelId="{3C3DAA31-3C0C-4806-AA31-8D39BF0E9E61}" type="pres">
      <dgm:prSet presAssocID="{E554C352-58CE-4848-8357-1956BED0E9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D9A5315-12BA-47DC-B9E5-06BFA229035F}" type="pres">
      <dgm:prSet presAssocID="{E554C352-58CE-4848-8357-1956BED0E9EF}" presName="spaceRect" presStyleCnt="0"/>
      <dgm:spPr/>
    </dgm:pt>
    <dgm:pt modelId="{04496D7F-D2E5-4756-A17C-2B01AE52567F}" type="pres">
      <dgm:prSet presAssocID="{E554C352-58CE-4848-8357-1956BED0E9EF}" presName="parTx" presStyleLbl="revTx" presStyleIdx="2" presStyleCnt="4">
        <dgm:presLayoutVars>
          <dgm:chMax val="0"/>
          <dgm:chPref val="0"/>
        </dgm:presLayoutVars>
      </dgm:prSet>
      <dgm:spPr/>
    </dgm:pt>
    <dgm:pt modelId="{3779FEC8-607F-4A79-8BF9-8CD19D0E2561}" type="pres">
      <dgm:prSet presAssocID="{9C47D196-188F-42A1-9EF1-A82D62D70050}" presName="sibTrans" presStyleCnt="0"/>
      <dgm:spPr/>
    </dgm:pt>
    <dgm:pt modelId="{3AEC8319-DB80-4465-B343-C4A37BF79E22}" type="pres">
      <dgm:prSet presAssocID="{FB9D0B77-1F70-4935-9C0E-30E2BCF1E3C4}" presName="compNode" presStyleCnt="0"/>
      <dgm:spPr/>
    </dgm:pt>
    <dgm:pt modelId="{5B99FE16-165D-4877-B5E7-9D3F5903EA3E}" type="pres">
      <dgm:prSet presAssocID="{FB9D0B77-1F70-4935-9C0E-30E2BCF1E3C4}" presName="bgRect" presStyleLbl="bgShp" presStyleIdx="3" presStyleCnt="4"/>
      <dgm:spPr/>
    </dgm:pt>
    <dgm:pt modelId="{A666E5EF-39D4-4956-94B1-AE1CC3932DFE}" type="pres">
      <dgm:prSet presAssocID="{FB9D0B77-1F70-4935-9C0E-30E2BCF1E3C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E60BF25-2A31-44D6-9E99-C6C60F2EFE04}" type="pres">
      <dgm:prSet presAssocID="{FB9D0B77-1F70-4935-9C0E-30E2BCF1E3C4}" presName="spaceRect" presStyleCnt="0"/>
      <dgm:spPr/>
    </dgm:pt>
    <dgm:pt modelId="{998C16EE-3C6B-4C21-A544-1F8B76E2F540}" type="pres">
      <dgm:prSet presAssocID="{FB9D0B77-1F70-4935-9C0E-30E2BCF1E3C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D0FDA0A-6378-417E-B2B9-14B32BE4019B}" srcId="{5CEDDE92-D88C-4537-AE45-E7685704C26B}" destId="{06538294-6956-48ED-A80C-0E7EBB53F63B}" srcOrd="0" destOrd="0" parTransId="{68AD2043-9BDA-439F-A0BA-CA7C9EFCC27F}" sibTransId="{67BFF256-9D4F-4365-8A65-05A3C493AF08}"/>
    <dgm:cxn modelId="{29925B1F-4251-4028-B38F-B1F855BE1590}" srcId="{5CEDDE92-D88C-4537-AE45-E7685704C26B}" destId="{E554C352-58CE-4848-8357-1956BED0E9EF}" srcOrd="2" destOrd="0" parTransId="{1D3AA6AA-9708-4B25-8716-858ED885725B}" sibTransId="{9C47D196-188F-42A1-9EF1-A82D62D70050}"/>
    <dgm:cxn modelId="{B5DC6345-0A66-8440-A9DE-08EDD42E4B1D}" type="presOf" srcId="{B4D196FF-2518-4E38-98AF-D877BA3A909F}" destId="{DF93DE9C-F2F1-4387-BC14-9886CF4B848D}" srcOrd="0" destOrd="0" presId="urn:microsoft.com/office/officeart/2018/2/layout/IconVerticalSolidList"/>
    <dgm:cxn modelId="{6AFC1446-27B9-D443-84CA-A34AD26A7DD1}" type="presOf" srcId="{E554C352-58CE-4848-8357-1956BED0E9EF}" destId="{04496D7F-D2E5-4756-A17C-2B01AE52567F}" srcOrd="0" destOrd="0" presId="urn:microsoft.com/office/officeart/2018/2/layout/IconVerticalSolidList"/>
    <dgm:cxn modelId="{EE956A73-CB65-E04D-A06B-A423E7264269}" type="presOf" srcId="{5CEDDE92-D88C-4537-AE45-E7685704C26B}" destId="{DFE724E5-C3DF-4C3F-894F-584E857BFB11}" srcOrd="0" destOrd="0" presId="urn:microsoft.com/office/officeart/2018/2/layout/IconVerticalSolidList"/>
    <dgm:cxn modelId="{01D01C79-3909-7F4E-95C4-D64600363F47}" type="presOf" srcId="{FB9D0B77-1F70-4935-9C0E-30E2BCF1E3C4}" destId="{998C16EE-3C6B-4C21-A544-1F8B76E2F540}" srcOrd="0" destOrd="0" presId="urn:microsoft.com/office/officeart/2018/2/layout/IconVerticalSolidList"/>
    <dgm:cxn modelId="{7BA89EE1-8987-2A4C-8085-A1309824A76A}" type="presOf" srcId="{06538294-6956-48ED-A80C-0E7EBB53F63B}" destId="{AB47379C-DF02-4216-9C16-6A4936AAE6CE}" srcOrd="0" destOrd="0" presId="urn:microsoft.com/office/officeart/2018/2/layout/IconVerticalSolidList"/>
    <dgm:cxn modelId="{90870CE7-14DB-4972-A0A0-2CC08EC43AB7}" srcId="{5CEDDE92-D88C-4537-AE45-E7685704C26B}" destId="{B4D196FF-2518-4E38-98AF-D877BA3A909F}" srcOrd="1" destOrd="0" parTransId="{F1BA2CD7-9087-4DA4-8D06-9751D403BFE0}" sibTransId="{AEFE7E03-101E-4EFC-8F09-9EC6E80A416E}"/>
    <dgm:cxn modelId="{1A6941FD-E5AB-4068-89C6-E72B9C14E5FF}" srcId="{5CEDDE92-D88C-4537-AE45-E7685704C26B}" destId="{FB9D0B77-1F70-4935-9C0E-30E2BCF1E3C4}" srcOrd="3" destOrd="0" parTransId="{7FB967CA-BEAF-4C78-A973-8AF045F7F964}" sibTransId="{F6B3264B-DBD9-432E-BF0D-4500A3672854}"/>
    <dgm:cxn modelId="{95D3C135-D0F3-4A49-80A8-1EA36DA62464}" type="presParOf" srcId="{DFE724E5-C3DF-4C3F-894F-584E857BFB11}" destId="{8E248E38-225C-450A-AA11-39795EA32A79}" srcOrd="0" destOrd="0" presId="urn:microsoft.com/office/officeart/2018/2/layout/IconVerticalSolidList"/>
    <dgm:cxn modelId="{F1E85678-44A6-EB4F-9FBC-FABEF6DDB6D6}" type="presParOf" srcId="{8E248E38-225C-450A-AA11-39795EA32A79}" destId="{84B7D943-B1C9-4992-B0C2-B9FFA9FE4560}" srcOrd="0" destOrd="0" presId="urn:microsoft.com/office/officeart/2018/2/layout/IconVerticalSolidList"/>
    <dgm:cxn modelId="{FAD898A9-8BE2-9443-8C16-DFE741838734}" type="presParOf" srcId="{8E248E38-225C-450A-AA11-39795EA32A79}" destId="{B8FDC058-DCA1-4BCE-95B0-E9E416AC286F}" srcOrd="1" destOrd="0" presId="urn:microsoft.com/office/officeart/2018/2/layout/IconVerticalSolidList"/>
    <dgm:cxn modelId="{B19224F9-61AD-7545-910F-5488A2BFE0CD}" type="presParOf" srcId="{8E248E38-225C-450A-AA11-39795EA32A79}" destId="{FB2E8729-53CA-44C1-97D2-0A310EB63116}" srcOrd="2" destOrd="0" presId="urn:microsoft.com/office/officeart/2018/2/layout/IconVerticalSolidList"/>
    <dgm:cxn modelId="{B55D38EF-FF8D-6F42-A9B1-8F3AEAD772CC}" type="presParOf" srcId="{8E248E38-225C-450A-AA11-39795EA32A79}" destId="{AB47379C-DF02-4216-9C16-6A4936AAE6CE}" srcOrd="3" destOrd="0" presId="urn:microsoft.com/office/officeart/2018/2/layout/IconVerticalSolidList"/>
    <dgm:cxn modelId="{B33798E6-D54A-F242-86D7-9826F39F80E2}" type="presParOf" srcId="{DFE724E5-C3DF-4C3F-894F-584E857BFB11}" destId="{3FB27323-02B9-4A43-8597-00F0298D542E}" srcOrd="1" destOrd="0" presId="urn:microsoft.com/office/officeart/2018/2/layout/IconVerticalSolidList"/>
    <dgm:cxn modelId="{B93474AA-E1F2-1540-A11D-22DB0AFD8FC3}" type="presParOf" srcId="{DFE724E5-C3DF-4C3F-894F-584E857BFB11}" destId="{59A678D2-8538-4288-83F1-6CDB67D8E4E0}" srcOrd="2" destOrd="0" presId="urn:microsoft.com/office/officeart/2018/2/layout/IconVerticalSolidList"/>
    <dgm:cxn modelId="{12A4B4CA-0511-4E43-A5E6-17B7FF42A920}" type="presParOf" srcId="{59A678D2-8538-4288-83F1-6CDB67D8E4E0}" destId="{ABCF30F2-F89A-4499-8179-42D5B8B243A6}" srcOrd="0" destOrd="0" presId="urn:microsoft.com/office/officeart/2018/2/layout/IconVerticalSolidList"/>
    <dgm:cxn modelId="{0890CF6B-1EA6-264D-B2D5-0C6823755648}" type="presParOf" srcId="{59A678D2-8538-4288-83F1-6CDB67D8E4E0}" destId="{A8065697-B798-4F3A-AE1F-1B7876862209}" srcOrd="1" destOrd="0" presId="urn:microsoft.com/office/officeart/2018/2/layout/IconVerticalSolidList"/>
    <dgm:cxn modelId="{98E48DC0-8808-A04F-BD62-40E66D7903B5}" type="presParOf" srcId="{59A678D2-8538-4288-83F1-6CDB67D8E4E0}" destId="{3B4CBCA9-FD41-4983-BF23-47CBEE0B7EBE}" srcOrd="2" destOrd="0" presId="urn:microsoft.com/office/officeart/2018/2/layout/IconVerticalSolidList"/>
    <dgm:cxn modelId="{E754D7B1-7736-9642-8618-D04B1AF9D620}" type="presParOf" srcId="{59A678D2-8538-4288-83F1-6CDB67D8E4E0}" destId="{DF93DE9C-F2F1-4387-BC14-9886CF4B848D}" srcOrd="3" destOrd="0" presId="urn:microsoft.com/office/officeart/2018/2/layout/IconVerticalSolidList"/>
    <dgm:cxn modelId="{B64E4C53-3B6B-3745-91F8-9C19491269BA}" type="presParOf" srcId="{DFE724E5-C3DF-4C3F-894F-584E857BFB11}" destId="{B372A993-2C23-4AB8-BA09-9D6750998CDE}" srcOrd="3" destOrd="0" presId="urn:microsoft.com/office/officeart/2018/2/layout/IconVerticalSolidList"/>
    <dgm:cxn modelId="{9FC03487-8799-6748-8772-241532534CD1}" type="presParOf" srcId="{DFE724E5-C3DF-4C3F-894F-584E857BFB11}" destId="{59153D14-4135-45D1-A85F-384DF13FD571}" srcOrd="4" destOrd="0" presId="urn:microsoft.com/office/officeart/2018/2/layout/IconVerticalSolidList"/>
    <dgm:cxn modelId="{A40C442D-127E-184D-94E1-F5BF3AD9EDA8}" type="presParOf" srcId="{59153D14-4135-45D1-A85F-384DF13FD571}" destId="{424A16B3-8552-4F75-8CA1-A9324389C65F}" srcOrd="0" destOrd="0" presId="urn:microsoft.com/office/officeart/2018/2/layout/IconVerticalSolidList"/>
    <dgm:cxn modelId="{5B708E75-D208-2A44-BD88-5CA9EC2CB5DC}" type="presParOf" srcId="{59153D14-4135-45D1-A85F-384DF13FD571}" destId="{3C3DAA31-3C0C-4806-AA31-8D39BF0E9E61}" srcOrd="1" destOrd="0" presId="urn:microsoft.com/office/officeart/2018/2/layout/IconVerticalSolidList"/>
    <dgm:cxn modelId="{E465365F-F10E-724C-97BA-6F377BE5AB6C}" type="presParOf" srcId="{59153D14-4135-45D1-A85F-384DF13FD571}" destId="{ED9A5315-12BA-47DC-B9E5-06BFA229035F}" srcOrd="2" destOrd="0" presId="urn:microsoft.com/office/officeart/2018/2/layout/IconVerticalSolidList"/>
    <dgm:cxn modelId="{213CB14C-DA97-BC4B-ADAA-A9B7441C39A4}" type="presParOf" srcId="{59153D14-4135-45D1-A85F-384DF13FD571}" destId="{04496D7F-D2E5-4756-A17C-2B01AE52567F}" srcOrd="3" destOrd="0" presId="urn:microsoft.com/office/officeart/2018/2/layout/IconVerticalSolidList"/>
    <dgm:cxn modelId="{36EBB180-B020-334A-AAC5-FC099EEA3038}" type="presParOf" srcId="{DFE724E5-C3DF-4C3F-894F-584E857BFB11}" destId="{3779FEC8-607F-4A79-8BF9-8CD19D0E2561}" srcOrd="5" destOrd="0" presId="urn:microsoft.com/office/officeart/2018/2/layout/IconVerticalSolidList"/>
    <dgm:cxn modelId="{93ADC10F-A745-9D49-B03A-ABEBC502996C}" type="presParOf" srcId="{DFE724E5-C3DF-4C3F-894F-584E857BFB11}" destId="{3AEC8319-DB80-4465-B343-C4A37BF79E22}" srcOrd="6" destOrd="0" presId="urn:microsoft.com/office/officeart/2018/2/layout/IconVerticalSolidList"/>
    <dgm:cxn modelId="{41C1A8EA-9F57-804F-B4CB-EC50B2F67AF5}" type="presParOf" srcId="{3AEC8319-DB80-4465-B343-C4A37BF79E22}" destId="{5B99FE16-165D-4877-B5E7-9D3F5903EA3E}" srcOrd="0" destOrd="0" presId="urn:microsoft.com/office/officeart/2018/2/layout/IconVerticalSolidList"/>
    <dgm:cxn modelId="{5A25AB43-67EA-5C44-8B7E-1DCBB4F3492A}" type="presParOf" srcId="{3AEC8319-DB80-4465-B343-C4A37BF79E22}" destId="{A666E5EF-39D4-4956-94B1-AE1CC3932DFE}" srcOrd="1" destOrd="0" presId="urn:microsoft.com/office/officeart/2018/2/layout/IconVerticalSolidList"/>
    <dgm:cxn modelId="{48C77A2F-8CC8-1848-9430-37AEE2C2EDF7}" type="presParOf" srcId="{3AEC8319-DB80-4465-B343-C4A37BF79E22}" destId="{EE60BF25-2A31-44D6-9E99-C6C60F2EFE04}" srcOrd="2" destOrd="0" presId="urn:microsoft.com/office/officeart/2018/2/layout/IconVerticalSolidList"/>
    <dgm:cxn modelId="{C5A9109D-032D-5243-9F04-28546A1F260A}" type="presParOf" srcId="{3AEC8319-DB80-4465-B343-C4A37BF79E22}" destId="{998C16EE-3C6B-4C21-A544-1F8B76E2F5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BC4CB6-2BD8-4653-8E9B-17FC7F7ABAE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A3F6E1-EE8A-4BE8-A7C3-572837F9D2C2}">
      <dgm:prSet/>
      <dgm:spPr/>
      <dgm:t>
        <a:bodyPr/>
        <a:lstStyle/>
        <a:p>
          <a:r>
            <a:rPr lang="en-US" b="1"/>
            <a:t>Comparative Analysis</a:t>
          </a:r>
          <a:endParaRPr lang="en-US"/>
        </a:p>
      </dgm:t>
    </dgm:pt>
    <dgm:pt modelId="{2D733AB4-96A4-4C88-8138-BA3CE9BC4254}" type="parTrans" cxnId="{9823902E-DE96-471D-B891-C8509036E3A6}">
      <dgm:prSet/>
      <dgm:spPr/>
      <dgm:t>
        <a:bodyPr/>
        <a:lstStyle/>
        <a:p>
          <a:endParaRPr lang="en-US"/>
        </a:p>
      </dgm:t>
    </dgm:pt>
    <dgm:pt modelId="{9A83DC29-6B17-4038-92E6-02C5A1B82CB6}" type="sibTrans" cxnId="{9823902E-DE96-471D-B891-C8509036E3A6}">
      <dgm:prSet/>
      <dgm:spPr/>
      <dgm:t>
        <a:bodyPr/>
        <a:lstStyle/>
        <a:p>
          <a:endParaRPr lang="en-US"/>
        </a:p>
      </dgm:t>
    </dgm:pt>
    <dgm:pt modelId="{FB7EA4C4-E017-4DD8-8514-08ACF2003F4B}">
      <dgm:prSet/>
      <dgm:spPr/>
      <dgm:t>
        <a:bodyPr/>
        <a:lstStyle/>
        <a:p>
          <a:r>
            <a:rPr lang="en-US" dirty="0"/>
            <a:t>GRUs noted for handling time-series data effectively, better suited for dynamic traffic patterns compared to models like CNNs and LSTMs.</a:t>
          </a:r>
        </a:p>
      </dgm:t>
    </dgm:pt>
    <dgm:pt modelId="{17739807-4CF6-4BD8-A561-B2B33764E246}" type="parTrans" cxnId="{2A5246EE-4E98-489F-BA1C-8B9B51F98883}">
      <dgm:prSet/>
      <dgm:spPr/>
      <dgm:t>
        <a:bodyPr/>
        <a:lstStyle/>
        <a:p>
          <a:endParaRPr lang="en-US"/>
        </a:p>
      </dgm:t>
    </dgm:pt>
    <dgm:pt modelId="{75196BEC-951D-4924-AB32-2CB68BF4B600}" type="sibTrans" cxnId="{2A5246EE-4E98-489F-BA1C-8B9B51F98883}">
      <dgm:prSet/>
      <dgm:spPr/>
      <dgm:t>
        <a:bodyPr/>
        <a:lstStyle/>
        <a:p>
          <a:endParaRPr lang="en-US"/>
        </a:p>
      </dgm:t>
    </dgm:pt>
    <dgm:pt modelId="{51C47C11-F5E7-43D7-A617-9680F9245A4F}">
      <dgm:prSet/>
      <dgm:spPr/>
      <dgm:t>
        <a:bodyPr/>
        <a:lstStyle/>
        <a:p>
          <a:r>
            <a:rPr lang="en-US" dirty="0"/>
            <a:t>Recent trends show promising results by combining neural network algorithms with traditional traffic management systems to improve accuracy and responsiveness.</a:t>
          </a:r>
        </a:p>
      </dgm:t>
    </dgm:pt>
    <dgm:pt modelId="{3249B5A0-05DC-4E73-9025-C90490E80746}" type="parTrans" cxnId="{338A72ED-489F-4906-BEBF-00F023139431}">
      <dgm:prSet/>
      <dgm:spPr/>
      <dgm:t>
        <a:bodyPr/>
        <a:lstStyle/>
        <a:p>
          <a:endParaRPr lang="en-US"/>
        </a:p>
      </dgm:t>
    </dgm:pt>
    <dgm:pt modelId="{AFE2EBE9-889E-475A-BDF6-4A509976AD87}" type="sibTrans" cxnId="{338A72ED-489F-4906-BEBF-00F023139431}">
      <dgm:prSet/>
      <dgm:spPr/>
      <dgm:t>
        <a:bodyPr/>
        <a:lstStyle/>
        <a:p>
          <a:endParaRPr lang="en-US"/>
        </a:p>
      </dgm:t>
    </dgm:pt>
    <dgm:pt modelId="{A97C8EC7-7737-4EBD-895D-6B4851447182}">
      <dgm:prSet/>
      <dgm:spPr/>
      <dgm:t>
        <a:bodyPr/>
        <a:lstStyle/>
        <a:p>
          <a:r>
            <a:rPr lang="en-US" b="1"/>
            <a:t>Review of Existing Approaches</a:t>
          </a:r>
          <a:endParaRPr lang="en-US"/>
        </a:p>
      </dgm:t>
    </dgm:pt>
    <dgm:pt modelId="{3B35AC26-C8D1-4589-B5F2-1C45380500B7}" type="parTrans" cxnId="{4310F48F-2903-4F98-9EF4-FBC64D8E4E8B}">
      <dgm:prSet/>
      <dgm:spPr/>
      <dgm:t>
        <a:bodyPr/>
        <a:lstStyle/>
        <a:p>
          <a:endParaRPr lang="en-US"/>
        </a:p>
      </dgm:t>
    </dgm:pt>
    <dgm:pt modelId="{DC472E3A-8B62-4473-A9AB-0682B34CDE22}" type="sibTrans" cxnId="{4310F48F-2903-4F98-9EF4-FBC64D8E4E8B}">
      <dgm:prSet/>
      <dgm:spPr/>
      <dgm:t>
        <a:bodyPr/>
        <a:lstStyle/>
        <a:p>
          <a:endParaRPr lang="en-US"/>
        </a:p>
      </dgm:t>
    </dgm:pt>
    <dgm:pt modelId="{5DB716B2-8C7D-415A-BF13-07ADB25C6977}">
      <dgm:prSet/>
      <dgm:spPr/>
      <dgm:t>
        <a:bodyPr/>
        <a:lstStyle/>
        <a:p>
          <a:r>
            <a:rPr lang="en-US" dirty="0"/>
            <a:t>For Traditional Methods fixed-time traffic signals, manual monitoring, and pre-determined route pricing. Generally inefficient due to lack of real-time responsiveness.</a:t>
          </a:r>
        </a:p>
      </dgm:t>
    </dgm:pt>
    <dgm:pt modelId="{F5959925-7738-45F7-962B-5B4BE58C759C}" type="parTrans" cxnId="{F03ACF0D-AAF2-4C14-BFB8-C12AB2741961}">
      <dgm:prSet/>
      <dgm:spPr/>
      <dgm:t>
        <a:bodyPr/>
        <a:lstStyle/>
        <a:p>
          <a:endParaRPr lang="en-US"/>
        </a:p>
      </dgm:t>
    </dgm:pt>
    <dgm:pt modelId="{15516CC1-BBF7-4403-BC1B-902C5694D4D2}" type="sibTrans" cxnId="{F03ACF0D-AAF2-4C14-BFB8-C12AB2741961}">
      <dgm:prSet/>
      <dgm:spPr/>
      <dgm:t>
        <a:bodyPr/>
        <a:lstStyle/>
        <a:p>
          <a:endParaRPr lang="en-US"/>
        </a:p>
      </dgm:t>
    </dgm:pt>
    <dgm:pt modelId="{5680DEC9-7D8C-4F88-B879-0987E8DD447B}">
      <dgm:prSet/>
      <dgm:spPr/>
      <dgm:t>
        <a:bodyPr/>
        <a:lstStyle/>
        <a:p>
          <a:r>
            <a:rPr lang="en-US" dirty="0"/>
            <a:t>Studies showing integration of neural network in traffic systems enhancing prediction accuracy and management flexibility.</a:t>
          </a:r>
        </a:p>
      </dgm:t>
    </dgm:pt>
    <dgm:pt modelId="{67F43E6A-ECD6-4142-B1B7-5BF1BD0321F6}" type="parTrans" cxnId="{94D2A282-CAE3-4308-A6CD-496428679F58}">
      <dgm:prSet/>
      <dgm:spPr/>
      <dgm:t>
        <a:bodyPr/>
        <a:lstStyle/>
        <a:p>
          <a:endParaRPr lang="en-US"/>
        </a:p>
      </dgm:t>
    </dgm:pt>
    <dgm:pt modelId="{A79CE80B-F7B9-418C-A2C8-5A57505DDDC3}" type="sibTrans" cxnId="{94D2A282-CAE3-4308-A6CD-496428679F58}">
      <dgm:prSet/>
      <dgm:spPr/>
      <dgm:t>
        <a:bodyPr/>
        <a:lstStyle/>
        <a:p>
          <a:endParaRPr lang="en-US"/>
        </a:p>
      </dgm:t>
    </dgm:pt>
    <dgm:pt modelId="{0CC11807-5D82-D045-89FF-8987137002CB}" type="pres">
      <dgm:prSet presAssocID="{98BC4CB6-2BD8-4653-8E9B-17FC7F7ABAE6}" presName="linear" presStyleCnt="0">
        <dgm:presLayoutVars>
          <dgm:dir/>
          <dgm:animLvl val="lvl"/>
          <dgm:resizeHandles val="exact"/>
        </dgm:presLayoutVars>
      </dgm:prSet>
      <dgm:spPr/>
    </dgm:pt>
    <dgm:pt modelId="{E66C0204-8BFD-4A40-9B18-8C132C776B23}" type="pres">
      <dgm:prSet presAssocID="{30A3F6E1-EE8A-4BE8-A7C3-572837F9D2C2}" presName="parentLin" presStyleCnt="0"/>
      <dgm:spPr/>
    </dgm:pt>
    <dgm:pt modelId="{2F297050-5E28-E74C-A08B-10DEC4E1CA49}" type="pres">
      <dgm:prSet presAssocID="{30A3F6E1-EE8A-4BE8-A7C3-572837F9D2C2}" presName="parentLeftMargin" presStyleLbl="node1" presStyleIdx="0" presStyleCnt="2"/>
      <dgm:spPr/>
    </dgm:pt>
    <dgm:pt modelId="{459B8B9F-F31E-EF4D-B816-1F51215DAC75}" type="pres">
      <dgm:prSet presAssocID="{30A3F6E1-EE8A-4BE8-A7C3-572837F9D2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F9A3370-B4D9-D047-8D86-2941D1FCDFCA}" type="pres">
      <dgm:prSet presAssocID="{30A3F6E1-EE8A-4BE8-A7C3-572837F9D2C2}" presName="negativeSpace" presStyleCnt="0"/>
      <dgm:spPr/>
    </dgm:pt>
    <dgm:pt modelId="{6654AC70-64D2-494F-8C5C-CE28D74066F2}" type="pres">
      <dgm:prSet presAssocID="{30A3F6E1-EE8A-4BE8-A7C3-572837F9D2C2}" presName="childText" presStyleLbl="conFgAcc1" presStyleIdx="0" presStyleCnt="2">
        <dgm:presLayoutVars>
          <dgm:bulletEnabled val="1"/>
        </dgm:presLayoutVars>
      </dgm:prSet>
      <dgm:spPr/>
    </dgm:pt>
    <dgm:pt modelId="{2269AED4-CA5A-2244-ADD0-5F8A6EC363C0}" type="pres">
      <dgm:prSet presAssocID="{9A83DC29-6B17-4038-92E6-02C5A1B82CB6}" presName="spaceBetweenRectangles" presStyleCnt="0"/>
      <dgm:spPr/>
    </dgm:pt>
    <dgm:pt modelId="{3FFF37CF-2F19-8041-A4A1-85680BB0775D}" type="pres">
      <dgm:prSet presAssocID="{A97C8EC7-7737-4EBD-895D-6B4851447182}" presName="parentLin" presStyleCnt="0"/>
      <dgm:spPr/>
    </dgm:pt>
    <dgm:pt modelId="{3B697522-787B-344F-95E8-4AC0FAB46449}" type="pres">
      <dgm:prSet presAssocID="{A97C8EC7-7737-4EBD-895D-6B4851447182}" presName="parentLeftMargin" presStyleLbl="node1" presStyleIdx="0" presStyleCnt="2"/>
      <dgm:spPr/>
    </dgm:pt>
    <dgm:pt modelId="{A091B632-E6CD-1047-81E8-F78E3DE39E6B}" type="pres">
      <dgm:prSet presAssocID="{A97C8EC7-7737-4EBD-895D-6B485144718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07272BE-6434-1240-9128-BFA84113BF06}" type="pres">
      <dgm:prSet presAssocID="{A97C8EC7-7737-4EBD-895D-6B4851447182}" presName="negativeSpace" presStyleCnt="0"/>
      <dgm:spPr/>
    </dgm:pt>
    <dgm:pt modelId="{DFAB1A7D-70BF-2B44-95B7-5D26B97889C4}" type="pres">
      <dgm:prSet presAssocID="{A97C8EC7-7737-4EBD-895D-6B485144718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03ACF0D-AAF2-4C14-BFB8-C12AB2741961}" srcId="{A97C8EC7-7737-4EBD-895D-6B4851447182}" destId="{5DB716B2-8C7D-415A-BF13-07ADB25C6977}" srcOrd="0" destOrd="0" parTransId="{F5959925-7738-45F7-962B-5B4BE58C759C}" sibTransId="{15516CC1-BBF7-4403-BC1B-902C5694D4D2}"/>
    <dgm:cxn modelId="{9823902E-DE96-471D-B891-C8509036E3A6}" srcId="{98BC4CB6-2BD8-4653-8E9B-17FC7F7ABAE6}" destId="{30A3F6E1-EE8A-4BE8-A7C3-572837F9D2C2}" srcOrd="0" destOrd="0" parTransId="{2D733AB4-96A4-4C88-8138-BA3CE9BC4254}" sibTransId="{9A83DC29-6B17-4038-92E6-02C5A1B82CB6}"/>
    <dgm:cxn modelId="{9DC42A5B-FBAD-0849-B82F-C0B62390F410}" type="presOf" srcId="{A97C8EC7-7737-4EBD-895D-6B4851447182}" destId="{A091B632-E6CD-1047-81E8-F78E3DE39E6B}" srcOrd="1" destOrd="0" presId="urn:microsoft.com/office/officeart/2005/8/layout/list1"/>
    <dgm:cxn modelId="{9B21C046-FF81-A14E-B18F-A12841C2294E}" type="presOf" srcId="{30A3F6E1-EE8A-4BE8-A7C3-572837F9D2C2}" destId="{2F297050-5E28-E74C-A08B-10DEC4E1CA49}" srcOrd="0" destOrd="0" presId="urn:microsoft.com/office/officeart/2005/8/layout/list1"/>
    <dgm:cxn modelId="{91A0DF73-1197-A248-8045-D5F36E950939}" type="presOf" srcId="{30A3F6E1-EE8A-4BE8-A7C3-572837F9D2C2}" destId="{459B8B9F-F31E-EF4D-B816-1F51215DAC75}" srcOrd="1" destOrd="0" presId="urn:microsoft.com/office/officeart/2005/8/layout/list1"/>
    <dgm:cxn modelId="{240CBA55-5358-CE45-923C-63B8A8CCE81F}" type="presOf" srcId="{5680DEC9-7D8C-4F88-B879-0987E8DD447B}" destId="{DFAB1A7D-70BF-2B44-95B7-5D26B97889C4}" srcOrd="0" destOrd="1" presId="urn:microsoft.com/office/officeart/2005/8/layout/list1"/>
    <dgm:cxn modelId="{94D2A282-CAE3-4308-A6CD-496428679F58}" srcId="{A97C8EC7-7737-4EBD-895D-6B4851447182}" destId="{5680DEC9-7D8C-4F88-B879-0987E8DD447B}" srcOrd="1" destOrd="0" parTransId="{67F43E6A-ECD6-4142-B1B7-5BF1BD0321F6}" sibTransId="{A79CE80B-F7B9-418C-A2C8-5A57505DDDC3}"/>
    <dgm:cxn modelId="{7A4F6488-B4E4-F543-93E9-465717FF0642}" type="presOf" srcId="{FB7EA4C4-E017-4DD8-8514-08ACF2003F4B}" destId="{6654AC70-64D2-494F-8C5C-CE28D74066F2}" srcOrd="0" destOrd="0" presId="urn:microsoft.com/office/officeart/2005/8/layout/list1"/>
    <dgm:cxn modelId="{4310F48F-2903-4F98-9EF4-FBC64D8E4E8B}" srcId="{98BC4CB6-2BD8-4653-8E9B-17FC7F7ABAE6}" destId="{A97C8EC7-7737-4EBD-895D-6B4851447182}" srcOrd="1" destOrd="0" parTransId="{3B35AC26-C8D1-4589-B5F2-1C45380500B7}" sibTransId="{DC472E3A-8B62-4473-A9AB-0682B34CDE22}"/>
    <dgm:cxn modelId="{6992A4CC-5F13-8F48-89DD-C1AD55426DCC}" type="presOf" srcId="{5DB716B2-8C7D-415A-BF13-07ADB25C6977}" destId="{DFAB1A7D-70BF-2B44-95B7-5D26B97889C4}" srcOrd="0" destOrd="0" presId="urn:microsoft.com/office/officeart/2005/8/layout/list1"/>
    <dgm:cxn modelId="{338A72ED-489F-4906-BEBF-00F023139431}" srcId="{30A3F6E1-EE8A-4BE8-A7C3-572837F9D2C2}" destId="{51C47C11-F5E7-43D7-A617-9680F9245A4F}" srcOrd="1" destOrd="0" parTransId="{3249B5A0-05DC-4E73-9025-C90490E80746}" sibTransId="{AFE2EBE9-889E-475A-BDF6-4A509976AD87}"/>
    <dgm:cxn modelId="{2A5246EE-4E98-489F-BA1C-8B9B51F98883}" srcId="{30A3F6E1-EE8A-4BE8-A7C3-572837F9D2C2}" destId="{FB7EA4C4-E017-4DD8-8514-08ACF2003F4B}" srcOrd="0" destOrd="0" parTransId="{17739807-4CF6-4BD8-A561-B2B33764E246}" sibTransId="{75196BEC-951D-4924-AB32-2CB68BF4B600}"/>
    <dgm:cxn modelId="{A36890F5-019F-E347-A356-343F2675A1DB}" type="presOf" srcId="{A97C8EC7-7737-4EBD-895D-6B4851447182}" destId="{3B697522-787B-344F-95E8-4AC0FAB46449}" srcOrd="0" destOrd="0" presId="urn:microsoft.com/office/officeart/2005/8/layout/list1"/>
    <dgm:cxn modelId="{B0B28CFA-EA96-BB42-810A-BB36107C4757}" type="presOf" srcId="{51C47C11-F5E7-43D7-A617-9680F9245A4F}" destId="{6654AC70-64D2-494F-8C5C-CE28D74066F2}" srcOrd="0" destOrd="1" presId="urn:microsoft.com/office/officeart/2005/8/layout/list1"/>
    <dgm:cxn modelId="{D259B7FF-FCBE-9944-B045-B3637074EB69}" type="presOf" srcId="{98BC4CB6-2BD8-4653-8E9B-17FC7F7ABAE6}" destId="{0CC11807-5D82-D045-89FF-8987137002CB}" srcOrd="0" destOrd="0" presId="urn:microsoft.com/office/officeart/2005/8/layout/list1"/>
    <dgm:cxn modelId="{4E1A206D-303F-EC40-A800-04E0618C4902}" type="presParOf" srcId="{0CC11807-5D82-D045-89FF-8987137002CB}" destId="{E66C0204-8BFD-4A40-9B18-8C132C776B23}" srcOrd="0" destOrd="0" presId="urn:microsoft.com/office/officeart/2005/8/layout/list1"/>
    <dgm:cxn modelId="{5CD823D2-B1AC-654C-AA94-4A4ED38D1356}" type="presParOf" srcId="{E66C0204-8BFD-4A40-9B18-8C132C776B23}" destId="{2F297050-5E28-E74C-A08B-10DEC4E1CA49}" srcOrd="0" destOrd="0" presId="urn:microsoft.com/office/officeart/2005/8/layout/list1"/>
    <dgm:cxn modelId="{1AFB3E63-5A32-8046-A5BC-263139C647F0}" type="presParOf" srcId="{E66C0204-8BFD-4A40-9B18-8C132C776B23}" destId="{459B8B9F-F31E-EF4D-B816-1F51215DAC75}" srcOrd="1" destOrd="0" presId="urn:microsoft.com/office/officeart/2005/8/layout/list1"/>
    <dgm:cxn modelId="{5EDCA753-B4BF-8544-8300-88B124E4AA98}" type="presParOf" srcId="{0CC11807-5D82-D045-89FF-8987137002CB}" destId="{9F9A3370-B4D9-D047-8D86-2941D1FCDFCA}" srcOrd="1" destOrd="0" presId="urn:microsoft.com/office/officeart/2005/8/layout/list1"/>
    <dgm:cxn modelId="{72699D6E-B542-BD4A-9408-FBE860BB7603}" type="presParOf" srcId="{0CC11807-5D82-D045-89FF-8987137002CB}" destId="{6654AC70-64D2-494F-8C5C-CE28D74066F2}" srcOrd="2" destOrd="0" presId="urn:microsoft.com/office/officeart/2005/8/layout/list1"/>
    <dgm:cxn modelId="{E65471FC-3C84-CE48-A5BF-C32C2FDF0B0A}" type="presParOf" srcId="{0CC11807-5D82-D045-89FF-8987137002CB}" destId="{2269AED4-CA5A-2244-ADD0-5F8A6EC363C0}" srcOrd="3" destOrd="0" presId="urn:microsoft.com/office/officeart/2005/8/layout/list1"/>
    <dgm:cxn modelId="{D98E0151-4EE9-0B49-B0E7-361EAAFD2BDA}" type="presParOf" srcId="{0CC11807-5D82-D045-89FF-8987137002CB}" destId="{3FFF37CF-2F19-8041-A4A1-85680BB0775D}" srcOrd="4" destOrd="0" presId="urn:microsoft.com/office/officeart/2005/8/layout/list1"/>
    <dgm:cxn modelId="{C475EC4C-26A8-044E-BE8E-76AC55404B83}" type="presParOf" srcId="{3FFF37CF-2F19-8041-A4A1-85680BB0775D}" destId="{3B697522-787B-344F-95E8-4AC0FAB46449}" srcOrd="0" destOrd="0" presId="urn:microsoft.com/office/officeart/2005/8/layout/list1"/>
    <dgm:cxn modelId="{DBE3EC04-9BD6-7240-BAF6-E381CB0D6C34}" type="presParOf" srcId="{3FFF37CF-2F19-8041-A4A1-85680BB0775D}" destId="{A091B632-E6CD-1047-81E8-F78E3DE39E6B}" srcOrd="1" destOrd="0" presId="urn:microsoft.com/office/officeart/2005/8/layout/list1"/>
    <dgm:cxn modelId="{8FC820AE-F096-2845-8E3D-4F54FC1380B6}" type="presParOf" srcId="{0CC11807-5D82-D045-89FF-8987137002CB}" destId="{607272BE-6434-1240-9128-BFA84113BF06}" srcOrd="5" destOrd="0" presId="urn:microsoft.com/office/officeart/2005/8/layout/list1"/>
    <dgm:cxn modelId="{4EC19D8E-A6D5-3A4E-AB7A-5D73F52E9A14}" type="presParOf" srcId="{0CC11807-5D82-D045-89FF-8987137002CB}" destId="{DFAB1A7D-70BF-2B44-95B7-5D26B97889C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1AA18C-883E-485A-9303-F4AE08B84F5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E372F9-C4E0-41EF-8BFA-08AC23DA203B}">
      <dgm:prSet/>
      <dgm:spPr/>
      <dgm:t>
        <a:bodyPr/>
        <a:lstStyle/>
        <a:p>
          <a:r>
            <a:rPr lang="en-US" b="1" i="0"/>
            <a:t>Challenges in Urban Traffic Management:</a:t>
          </a:r>
          <a:endParaRPr lang="en-US"/>
        </a:p>
      </dgm:t>
    </dgm:pt>
    <dgm:pt modelId="{D179633F-82B0-4F6B-AC72-58929E23FB63}" type="parTrans" cxnId="{7E194459-41B2-4AD8-A090-423E30247887}">
      <dgm:prSet/>
      <dgm:spPr/>
      <dgm:t>
        <a:bodyPr/>
        <a:lstStyle/>
        <a:p>
          <a:endParaRPr lang="en-US"/>
        </a:p>
      </dgm:t>
    </dgm:pt>
    <dgm:pt modelId="{65EB22F8-88ED-4042-8345-F5E4A41F2A10}" type="sibTrans" cxnId="{7E194459-41B2-4AD8-A090-423E30247887}">
      <dgm:prSet/>
      <dgm:spPr/>
      <dgm:t>
        <a:bodyPr/>
        <a:lstStyle/>
        <a:p>
          <a:endParaRPr lang="en-US"/>
        </a:p>
      </dgm:t>
    </dgm:pt>
    <dgm:pt modelId="{8D454FBB-DEA6-4EFF-87A4-0E3A079BF0AB}">
      <dgm:prSet/>
      <dgm:spPr/>
      <dgm:t>
        <a:bodyPr/>
        <a:lstStyle/>
        <a:p>
          <a:r>
            <a:rPr lang="en-US" i="0"/>
            <a:t>High variability and unpredictability in traffic patterns.</a:t>
          </a:r>
          <a:endParaRPr lang="en-US"/>
        </a:p>
      </dgm:t>
    </dgm:pt>
    <dgm:pt modelId="{4894E06C-7098-4110-928C-BD9F42E13634}" type="parTrans" cxnId="{F7C16443-BAE0-4D5A-9B5F-8733272BD2ED}">
      <dgm:prSet/>
      <dgm:spPr/>
      <dgm:t>
        <a:bodyPr/>
        <a:lstStyle/>
        <a:p>
          <a:endParaRPr lang="en-US"/>
        </a:p>
      </dgm:t>
    </dgm:pt>
    <dgm:pt modelId="{F5A1E106-21F5-4940-B23F-DD861C3149DD}" type="sibTrans" cxnId="{F7C16443-BAE0-4D5A-9B5F-8733272BD2ED}">
      <dgm:prSet/>
      <dgm:spPr/>
      <dgm:t>
        <a:bodyPr/>
        <a:lstStyle/>
        <a:p>
          <a:endParaRPr lang="en-US"/>
        </a:p>
      </dgm:t>
    </dgm:pt>
    <dgm:pt modelId="{DE4146D0-4709-43FA-96A6-11844D534A9D}">
      <dgm:prSet/>
      <dgm:spPr/>
      <dgm:t>
        <a:bodyPr/>
        <a:lstStyle/>
        <a:p>
          <a:r>
            <a:rPr lang="en-US" i="0"/>
            <a:t>Inefficiency of traditional models in real-time response and adaptation.</a:t>
          </a:r>
          <a:endParaRPr lang="en-US"/>
        </a:p>
      </dgm:t>
    </dgm:pt>
    <dgm:pt modelId="{79487495-BFAB-4871-8A4A-F03A73440063}" type="parTrans" cxnId="{44AED714-E7E9-4FF6-ACD8-C37BB22685BC}">
      <dgm:prSet/>
      <dgm:spPr/>
      <dgm:t>
        <a:bodyPr/>
        <a:lstStyle/>
        <a:p>
          <a:endParaRPr lang="en-US"/>
        </a:p>
      </dgm:t>
    </dgm:pt>
    <dgm:pt modelId="{F6B2ED24-5EBC-40D1-8E6B-5D71001681A6}" type="sibTrans" cxnId="{44AED714-E7E9-4FF6-ACD8-C37BB22685BC}">
      <dgm:prSet/>
      <dgm:spPr/>
      <dgm:t>
        <a:bodyPr/>
        <a:lstStyle/>
        <a:p>
          <a:endParaRPr lang="en-US"/>
        </a:p>
      </dgm:t>
    </dgm:pt>
    <dgm:pt modelId="{2D6CBA1F-C0EF-41D6-AC01-FB837FEF82B8}">
      <dgm:prSet/>
      <dgm:spPr/>
      <dgm:t>
        <a:bodyPr/>
        <a:lstStyle/>
        <a:p>
          <a:r>
            <a:rPr lang="en-US" i="0"/>
            <a:t>Economic and environmental impact of persistent congestion.</a:t>
          </a:r>
          <a:endParaRPr lang="en-US"/>
        </a:p>
      </dgm:t>
    </dgm:pt>
    <dgm:pt modelId="{5CC182D7-72FD-4080-BA3D-894558603C9D}" type="parTrans" cxnId="{123DCB35-98C5-413D-95AF-6C010169AB60}">
      <dgm:prSet/>
      <dgm:spPr/>
      <dgm:t>
        <a:bodyPr/>
        <a:lstStyle/>
        <a:p>
          <a:endParaRPr lang="en-US"/>
        </a:p>
      </dgm:t>
    </dgm:pt>
    <dgm:pt modelId="{B51A9CAA-E65B-41B4-9F2F-6C8EEF08261C}" type="sibTrans" cxnId="{123DCB35-98C5-413D-95AF-6C010169AB60}">
      <dgm:prSet/>
      <dgm:spPr/>
      <dgm:t>
        <a:bodyPr/>
        <a:lstStyle/>
        <a:p>
          <a:endParaRPr lang="en-US"/>
        </a:p>
      </dgm:t>
    </dgm:pt>
    <dgm:pt modelId="{2973A6EE-81DA-41F0-9A60-071F0A788E8C}">
      <dgm:prSet/>
      <dgm:spPr/>
      <dgm:t>
        <a:bodyPr/>
        <a:lstStyle/>
        <a:p>
          <a:r>
            <a:rPr lang="en-US" b="1" i="0"/>
            <a:t>Need for Improved Solutions:</a:t>
          </a:r>
          <a:endParaRPr lang="en-US"/>
        </a:p>
      </dgm:t>
    </dgm:pt>
    <dgm:pt modelId="{FC3CD047-CFB9-4948-9A60-E51D418DED10}" type="parTrans" cxnId="{32A4B14D-F432-47A0-ADCE-F9750A491BCF}">
      <dgm:prSet/>
      <dgm:spPr/>
      <dgm:t>
        <a:bodyPr/>
        <a:lstStyle/>
        <a:p>
          <a:endParaRPr lang="en-US"/>
        </a:p>
      </dgm:t>
    </dgm:pt>
    <dgm:pt modelId="{9AACC0DE-85CA-4CC8-9535-A090DFFB8E5F}" type="sibTrans" cxnId="{32A4B14D-F432-47A0-ADCE-F9750A491BCF}">
      <dgm:prSet/>
      <dgm:spPr/>
      <dgm:t>
        <a:bodyPr/>
        <a:lstStyle/>
        <a:p>
          <a:endParaRPr lang="en-US"/>
        </a:p>
      </dgm:t>
    </dgm:pt>
    <dgm:pt modelId="{346AFDAC-A2D1-495F-A400-3564085B5A9C}">
      <dgm:prSet/>
      <dgm:spPr/>
      <dgm:t>
        <a:bodyPr/>
        <a:lstStyle/>
        <a:p>
          <a:r>
            <a:rPr lang="en-US" i="0"/>
            <a:t>Existing systems fail to address rapid changes and complex dynamics of urban traffic.</a:t>
          </a:r>
          <a:endParaRPr lang="en-US"/>
        </a:p>
      </dgm:t>
    </dgm:pt>
    <dgm:pt modelId="{A1E7B359-D3A3-4C7E-80DF-7DFC36CBE670}" type="parTrans" cxnId="{D35FEC2E-1954-42AF-A73F-434F28B6DF94}">
      <dgm:prSet/>
      <dgm:spPr/>
      <dgm:t>
        <a:bodyPr/>
        <a:lstStyle/>
        <a:p>
          <a:endParaRPr lang="en-US"/>
        </a:p>
      </dgm:t>
    </dgm:pt>
    <dgm:pt modelId="{C0CAA502-C7C5-4D62-A31C-EC2F49A1CC3E}" type="sibTrans" cxnId="{D35FEC2E-1954-42AF-A73F-434F28B6DF94}">
      <dgm:prSet/>
      <dgm:spPr/>
      <dgm:t>
        <a:bodyPr/>
        <a:lstStyle/>
        <a:p>
          <a:endParaRPr lang="en-US"/>
        </a:p>
      </dgm:t>
    </dgm:pt>
    <dgm:pt modelId="{44DD3AF7-9160-43DD-AB95-D0704C41BFD3}">
      <dgm:prSet/>
      <dgm:spPr/>
      <dgm:t>
        <a:bodyPr/>
        <a:lstStyle/>
        <a:p>
          <a:r>
            <a:rPr lang="en-US" i="0"/>
            <a:t>Requirement for real-time, data-driven, and adaptive traffic management strategies.</a:t>
          </a:r>
          <a:endParaRPr lang="en-US"/>
        </a:p>
      </dgm:t>
    </dgm:pt>
    <dgm:pt modelId="{E9C922E3-E41E-4F2E-A3F9-39DA89EF16D2}" type="parTrans" cxnId="{CA172737-1B32-4287-BAC5-CF07AAAC8193}">
      <dgm:prSet/>
      <dgm:spPr/>
      <dgm:t>
        <a:bodyPr/>
        <a:lstStyle/>
        <a:p>
          <a:endParaRPr lang="en-US"/>
        </a:p>
      </dgm:t>
    </dgm:pt>
    <dgm:pt modelId="{2A4660F0-A58C-49E7-ABC5-5670DD42067A}" type="sibTrans" cxnId="{CA172737-1B32-4287-BAC5-CF07AAAC8193}">
      <dgm:prSet/>
      <dgm:spPr/>
      <dgm:t>
        <a:bodyPr/>
        <a:lstStyle/>
        <a:p>
          <a:endParaRPr lang="en-US"/>
        </a:p>
      </dgm:t>
    </dgm:pt>
    <dgm:pt modelId="{16E6F046-8B41-B048-B032-497A69C9DD15}" type="pres">
      <dgm:prSet presAssocID="{071AA18C-883E-485A-9303-F4AE08B84F5B}" presName="linear" presStyleCnt="0">
        <dgm:presLayoutVars>
          <dgm:animLvl val="lvl"/>
          <dgm:resizeHandles val="exact"/>
        </dgm:presLayoutVars>
      </dgm:prSet>
      <dgm:spPr/>
    </dgm:pt>
    <dgm:pt modelId="{EEEADF1C-E1BC-A249-B23F-C752E7A98D5C}" type="pres">
      <dgm:prSet presAssocID="{78E372F9-C4E0-41EF-8BFA-08AC23DA203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6C7F534-2022-994A-8BAE-C55FCDA360CD}" type="pres">
      <dgm:prSet presAssocID="{78E372F9-C4E0-41EF-8BFA-08AC23DA203B}" presName="childText" presStyleLbl="revTx" presStyleIdx="0" presStyleCnt="2">
        <dgm:presLayoutVars>
          <dgm:bulletEnabled val="1"/>
        </dgm:presLayoutVars>
      </dgm:prSet>
      <dgm:spPr/>
    </dgm:pt>
    <dgm:pt modelId="{79366C79-5EBC-EC4C-932A-A15D564A68D0}" type="pres">
      <dgm:prSet presAssocID="{2973A6EE-81DA-41F0-9A60-071F0A788E8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A249FD6-126A-7D42-B2F8-84E4CE4457D5}" type="pres">
      <dgm:prSet presAssocID="{2973A6EE-81DA-41F0-9A60-071F0A788E8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EEFE907-61AC-A340-9D98-EE9F433306D9}" type="presOf" srcId="{2973A6EE-81DA-41F0-9A60-071F0A788E8C}" destId="{79366C79-5EBC-EC4C-932A-A15D564A68D0}" srcOrd="0" destOrd="0" presId="urn:microsoft.com/office/officeart/2005/8/layout/vList2"/>
    <dgm:cxn modelId="{44AED714-E7E9-4FF6-ACD8-C37BB22685BC}" srcId="{78E372F9-C4E0-41EF-8BFA-08AC23DA203B}" destId="{DE4146D0-4709-43FA-96A6-11844D534A9D}" srcOrd="1" destOrd="0" parTransId="{79487495-BFAB-4871-8A4A-F03A73440063}" sibTransId="{F6B2ED24-5EBC-40D1-8E6B-5D71001681A6}"/>
    <dgm:cxn modelId="{1A168C15-7685-E048-B556-9670324A3C33}" type="presOf" srcId="{44DD3AF7-9160-43DD-AB95-D0704C41BFD3}" destId="{CA249FD6-126A-7D42-B2F8-84E4CE4457D5}" srcOrd="0" destOrd="1" presId="urn:microsoft.com/office/officeart/2005/8/layout/vList2"/>
    <dgm:cxn modelId="{774B3C26-6068-2746-B4E2-38489E2870EC}" type="presOf" srcId="{2D6CBA1F-C0EF-41D6-AC01-FB837FEF82B8}" destId="{56C7F534-2022-994A-8BAE-C55FCDA360CD}" srcOrd="0" destOrd="2" presId="urn:microsoft.com/office/officeart/2005/8/layout/vList2"/>
    <dgm:cxn modelId="{D35FEC2E-1954-42AF-A73F-434F28B6DF94}" srcId="{2973A6EE-81DA-41F0-9A60-071F0A788E8C}" destId="{346AFDAC-A2D1-495F-A400-3564085B5A9C}" srcOrd="0" destOrd="0" parTransId="{A1E7B359-D3A3-4C7E-80DF-7DFC36CBE670}" sibTransId="{C0CAA502-C7C5-4D62-A31C-EC2F49A1CC3E}"/>
    <dgm:cxn modelId="{123DCB35-98C5-413D-95AF-6C010169AB60}" srcId="{78E372F9-C4E0-41EF-8BFA-08AC23DA203B}" destId="{2D6CBA1F-C0EF-41D6-AC01-FB837FEF82B8}" srcOrd="2" destOrd="0" parTransId="{5CC182D7-72FD-4080-BA3D-894558603C9D}" sibTransId="{B51A9CAA-E65B-41B4-9F2F-6C8EEF08261C}"/>
    <dgm:cxn modelId="{CA172737-1B32-4287-BAC5-CF07AAAC8193}" srcId="{2973A6EE-81DA-41F0-9A60-071F0A788E8C}" destId="{44DD3AF7-9160-43DD-AB95-D0704C41BFD3}" srcOrd="1" destOrd="0" parTransId="{E9C922E3-E41E-4F2E-A3F9-39DA89EF16D2}" sibTransId="{2A4660F0-A58C-49E7-ABC5-5670DD42067A}"/>
    <dgm:cxn modelId="{D89FD761-6133-2445-90EF-F3DE4AA45BA0}" type="presOf" srcId="{071AA18C-883E-485A-9303-F4AE08B84F5B}" destId="{16E6F046-8B41-B048-B032-497A69C9DD15}" srcOrd="0" destOrd="0" presId="urn:microsoft.com/office/officeart/2005/8/layout/vList2"/>
    <dgm:cxn modelId="{F7C16443-BAE0-4D5A-9B5F-8733272BD2ED}" srcId="{78E372F9-C4E0-41EF-8BFA-08AC23DA203B}" destId="{8D454FBB-DEA6-4EFF-87A4-0E3A079BF0AB}" srcOrd="0" destOrd="0" parTransId="{4894E06C-7098-4110-928C-BD9F42E13634}" sibTransId="{F5A1E106-21F5-4940-B23F-DD861C3149DD}"/>
    <dgm:cxn modelId="{32A4B14D-F432-47A0-ADCE-F9750A491BCF}" srcId="{071AA18C-883E-485A-9303-F4AE08B84F5B}" destId="{2973A6EE-81DA-41F0-9A60-071F0A788E8C}" srcOrd="1" destOrd="0" parTransId="{FC3CD047-CFB9-4948-9A60-E51D418DED10}" sibTransId="{9AACC0DE-85CA-4CC8-9535-A090DFFB8E5F}"/>
    <dgm:cxn modelId="{7E194459-41B2-4AD8-A090-423E30247887}" srcId="{071AA18C-883E-485A-9303-F4AE08B84F5B}" destId="{78E372F9-C4E0-41EF-8BFA-08AC23DA203B}" srcOrd="0" destOrd="0" parTransId="{D179633F-82B0-4F6B-AC72-58929E23FB63}" sibTransId="{65EB22F8-88ED-4042-8345-F5E4A41F2A10}"/>
    <dgm:cxn modelId="{DCBBA4A5-42AB-F945-86CB-E5FFB75E2100}" type="presOf" srcId="{8D454FBB-DEA6-4EFF-87A4-0E3A079BF0AB}" destId="{56C7F534-2022-994A-8BAE-C55FCDA360CD}" srcOrd="0" destOrd="0" presId="urn:microsoft.com/office/officeart/2005/8/layout/vList2"/>
    <dgm:cxn modelId="{8B0436E6-83CF-6B44-8A63-3EA0D201DEDD}" type="presOf" srcId="{346AFDAC-A2D1-495F-A400-3564085B5A9C}" destId="{CA249FD6-126A-7D42-B2F8-84E4CE4457D5}" srcOrd="0" destOrd="0" presId="urn:microsoft.com/office/officeart/2005/8/layout/vList2"/>
    <dgm:cxn modelId="{88162BF5-45CA-0148-95B3-1037FEF341B4}" type="presOf" srcId="{DE4146D0-4709-43FA-96A6-11844D534A9D}" destId="{56C7F534-2022-994A-8BAE-C55FCDA360CD}" srcOrd="0" destOrd="1" presId="urn:microsoft.com/office/officeart/2005/8/layout/vList2"/>
    <dgm:cxn modelId="{EB026AF6-4181-914D-9E18-264F97AE1217}" type="presOf" srcId="{78E372F9-C4E0-41EF-8BFA-08AC23DA203B}" destId="{EEEADF1C-E1BC-A249-B23F-C752E7A98D5C}" srcOrd="0" destOrd="0" presId="urn:microsoft.com/office/officeart/2005/8/layout/vList2"/>
    <dgm:cxn modelId="{F26568FA-F85C-7446-9E94-D08734BDCBAA}" type="presParOf" srcId="{16E6F046-8B41-B048-B032-497A69C9DD15}" destId="{EEEADF1C-E1BC-A249-B23F-C752E7A98D5C}" srcOrd="0" destOrd="0" presId="urn:microsoft.com/office/officeart/2005/8/layout/vList2"/>
    <dgm:cxn modelId="{D2A2E6B5-C7E7-D84A-B3BC-6D1E09578A5A}" type="presParOf" srcId="{16E6F046-8B41-B048-B032-497A69C9DD15}" destId="{56C7F534-2022-994A-8BAE-C55FCDA360CD}" srcOrd="1" destOrd="0" presId="urn:microsoft.com/office/officeart/2005/8/layout/vList2"/>
    <dgm:cxn modelId="{3570F9E3-66BC-B449-8928-1EAD0A8FCBCD}" type="presParOf" srcId="{16E6F046-8B41-B048-B032-497A69C9DD15}" destId="{79366C79-5EBC-EC4C-932A-A15D564A68D0}" srcOrd="2" destOrd="0" presId="urn:microsoft.com/office/officeart/2005/8/layout/vList2"/>
    <dgm:cxn modelId="{0716AD1D-6132-B74A-A29A-A69D3724C137}" type="presParOf" srcId="{16E6F046-8B41-B048-B032-497A69C9DD15}" destId="{CA249FD6-126A-7D42-B2F8-84E4CE4457D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7D943-B1C9-4992-B0C2-B9FFA9FE4560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DC058-DCA1-4BCE-95B0-E9E416AC286F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7379C-DF02-4216-9C16-6A4936AAE6CE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Athinarapu Raju Sagar</a:t>
          </a:r>
          <a:br>
            <a:rPr lang="en-US" sz="1400" kern="1200" dirty="0"/>
          </a:br>
          <a:r>
            <a:rPr lang="en-US" sz="1400" kern="1200" dirty="0"/>
            <a:t>Data collection and preprocessing. Managed the datasets from metropolitan intersections, ensuring data quality and consistency for model training.</a:t>
          </a:r>
        </a:p>
      </dsp:txBody>
      <dsp:txXfrm>
        <a:off x="1337397" y="2284"/>
        <a:ext cx="4926242" cy="1157919"/>
      </dsp:txXfrm>
    </dsp:sp>
    <dsp:sp modelId="{ABCF30F2-F89A-4499-8179-42D5B8B243A6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65697-B798-4F3A-AE1F-1B7876862209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3DE9C-F2F1-4387-BC14-9886CF4B848D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Lakkimsetti Bhanu Chandrika</a:t>
          </a:r>
          <a:br>
            <a:rPr lang="en-US" sz="1400" kern="1200" dirty="0"/>
          </a:br>
          <a:r>
            <a:rPr lang="en-US" sz="1400" kern="1200" dirty="0"/>
            <a:t>Model development and training. Led the creation and training of the GRU model, implementing neural network algorithms to forecast traffic congestion.</a:t>
          </a:r>
        </a:p>
      </dsp:txBody>
      <dsp:txXfrm>
        <a:off x="1337397" y="1449684"/>
        <a:ext cx="4926242" cy="1157919"/>
      </dsp:txXfrm>
    </dsp:sp>
    <dsp:sp modelId="{424A16B3-8552-4F75-8CA1-A9324389C65F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DAA31-3C0C-4806-AA31-8D39BF0E9E61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96D7F-D2E5-4756-A17C-2B01AE52567F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Manasa Vathumilli</a:t>
          </a:r>
          <a:br>
            <a:rPr lang="en-US" sz="1400" kern="1200" dirty="0"/>
          </a:br>
          <a:r>
            <a:rPr lang="en-US" sz="1400" kern="1200" dirty="0"/>
            <a:t>Analysis and validation. Focused on exploratory data analysis and validation of the model against new datasets to optimize prediction accuracy.</a:t>
          </a:r>
        </a:p>
      </dsp:txBody>
      <dsp:txXfrm>
        <a:off x="1337397" y="2897083"/>
        <a:ext cx="4926242" cy="1157919"/>
      </dsp:txXfrm>
    </dsp:sp>
    <dsp:sp modelId="{5B99FE16-165D-4877-B5E7-9D3F5903EA3E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6E5EF-39D4-4956-94B1-AE1CC3932DFE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C16EE-3C6B-4C21-A544-1F8B76E2F540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Eekshitha Gujjala</a:t>
          </a:r>
          <a:br>
            <a:rPr lang="en-US" sz="1400" kern="1200" dirty="0"/>
          </a:br>
          <a:r>
            <a:rPr lang="en-US" sz="1400" kern="1200" dirty="0"/>
            <a:t>Worked on integrating the trained model into existing traffic management systems and  visualization of data.</a:t>
          </a:r>
        </a:p>
      </dsp:txBody>
      <dsp:txXfrm>
        <a:off x="1337397" y="4344483"/>
        <a:ext cx="4926242" cy="1157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4AC70-64D2-494F-8C5C-CE28D74066F2}">
      <dsp:nvSpPr>
        <dsp:cNvPr id="0" name=""/>
        <dsp:cNvSpPr/>
      </dsp:nvSpPr>
      <dsp:spPr>
        <a:xfrm>
          <a:off x="0" y="478494"/>
          <a:ext cx="10515600" cy="1645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GRUs noted for handling time-series data effectively, better suited for dynamic traffic patterns compared to models like CNNs and LSTMs.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Recent trends show promising results by combining neural network algorithms with traditional traffic management systems to improve accuracy and responsiveness.</a:t>
          </a:r>
        </a:p>
      </dsp:txBody>
      <dsp:txXfrm>
        <a:off x="0" y="478494"/>
        <a:ext cx="10515600" cy="1645875"/>
      </dsp:txXfrm>
    </dsp:sp>
    <dsp:sp modelId="{459B8B9F-F31E-EF4D-B816-1F51215DAC75}">
      <dsp:nvSpPr>
        <dsp:cNvPr id="0" name=""/>
        <dsp:cNvSpPr/>
      </dsp:nvSpPr>
      <dsp:spPr>
        <a:xfrm>
          <a:off x="525780" y="198054"/>
          <a:ext cx="7360920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Comparative Analysis</a:t>
          </a:r>
          <a:endParaRPr lang="en-US" sz="1900" kern="1200"/>
        </a:p>
      </dsp:txBody>
      <dsp:txXfrm>
        <a:off x="553160" y="225434"/>
        <a:ext cx="7306160" cy="506120"/>
      </dsp:txXfrm>
    </dsp:sp>
    <dsp:sp modelId="{DFAB1A7D-70BF-2B44-95B7-5D26B97889C4}">
      <dsp:nvSpPr>
        <dsp:cNvPr id="0" name=""/>
        <dsp:cNvSpPr/>
      </dsp:nvSpPr>
      <dsp:spPr>
        <a:xfrm>
          <a:off x="0" y="2507409"/>
          <a:ext cx="10515600" cy="1645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For Traditional Methods fixed-time traffic signals, manual monitoring, and pre-determined route pricing. Generally inefficient due to lack of real-time responsiveness.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Studies showing integration of neural network in traffic systems enhancing prediction accuracy and management flexibility.</a:t>
          </a:r>
        </a:p>
      </dsp:txBody>
      <dsp:txXfrm>
        <a:off x="0" y="2507409"/>
        <a:ext cx="10515600" cy="1645875"/>
      </dsp:txXfrm>
    </dsp:sp>
    <dsp:sp modelId="{A091B632-E6CD-1047-81E8-F78E3DE39E6B}">
      <dsp:nvSpPr>
        <dsp:cNvPr id="0" name=""/>
        <dsp:cNvSpPr/>
      </dsp:nvSpPr>
      <dsp:spPr>
        <a:xfrm>
          <a:off x="525780" y="2226969"/>
          <a:ext cx="7360920" cy="5608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Review of Existing Approaches</a:t>
          </a:r>
          <a:endParaRPr lang="en-US" sz="1900" kern="1200"/>
        </a:p>
      </dsp:txBody>
      <dsp:txXfrm>
        <a:off x="553160" y="2254349"/>
        <a:ext cx="7306160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ADF1C-E1BC-A249-B23F-C752E7A98D5C}">
      <dsp:nvSpPr>
        <dsp:cNvPr id="0" name=""/>
        <dsp:cNvSpPr/>
      </dsp:nvSpPr>
      <dsp:spPr>
        <a:xfrm>
          <a:off x="0" y="52479"/>
          <a:ext cx="10515600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/>
            <a:t>Challenges in Urban Traffic Management:</a:t>
          </a:r>
          <a:endParaRPr lang="en-US" sz="3100" kern="1200"/>
        </a:p>
      </dsp:txBody>
      <dsp:txXfrm>
        <a:off x="36296" y="88775"/>
        <a:ext cx="10443008" cy="670943"/>
      </dsp:txXfrm>
    </dsp:sp>
    <dsp:sp modelId="{56C7F534-2022-994A-8BAE-C55FCDA360CD}">
      <dsp:nvSpPr>
        <dsp:cNvPr id="0" name=""/>
        <dsp:cNvSpPr/>
      </dsp:nvSpPr>
      <dsp:spPr>
        <a:xfrm>
          <a:off x="0" y="796014"/>
          <a:ext cx="10515600" cy="1251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i="0" kern="1200"/>
            <a:t>High variability and unpredictability in traffic patterns.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i="0" kern="1200"/>
            <a:t>Inefficiency of traditional models in real-time response and adaptation.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i="0" kern="1200"/>
            <a:t>Economic and environmental impact of persistent congestion.</a:t>
          </a:r>
          <a:endParaRPr lang="en-US" sz="2400" kern="1200"/>
        </a:p>
      </dsp:txBody>
      <dsp:txXfrm>
        <a:off x="0" y="796014"/>
        <a:ext cx="10515600" cy="1251315"/>
      </dsp:txXfrm>
    </dsp:sp>
    <dsp:sp modelId="{79366C79-5EBC-EC4C-932A-A15D564A68D0}">
      <dsp:nvSpPr>
        <dsp:cNvPr id="0" name=""/>
        <dsp:cNvSpPr/>
      </dsp:nvSpPr>
      <dsp:spPr>
        <a:xfrm>
          <a:off x="0" y="2047329"/>
          <a:ext cx="10515600" cy="74353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/>
            <a:t>Need for Improved Solutions:</a:t>
          </a:r>
          <a:endParaRPr lang="en-US" sz="3100" kern="1200"/>
        </a:p>
      </dsp:txBody>
      <dsp:txXfrm>
        <a:off x="36296" y="2083625"/>
        <a:ext cx="10443008" cy="670943"/>
      </dsp:txXfrm>
    </dsp:sp>
    <dsp:sp modelId="{CA249FD6-126A-7D42-B2F8-84E4CE4457D5}">
      <dsp:nvSpPr>
        <dsp:cNvPr id="0" name=""/>
        <dsp:cNvSpPr/>
      </dsp:nvSpPr>
      <dsp:spPr>
        <a:xfrm>
          <a:off x="0" y="2790864"/>
          <a:ext cx="10515600" cy="150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i="0" kern="1200"/>
            <a:t>Existing systems fail to address rapid changes and complex dynamics of urban traffic.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i="0" kern="1200"/>
            <a:t>Requirement for real-time, data-driven, and adaptive traffic management strategies.</a:t>
          </a:r>
          <a:endParaRPr lang="en-US" sz="2400" kern="1200"/>
        </a:p>
      </dsp:txBody>
      <dsp:txXfrm>
        <a:off x="0" y="2790864"/>
        <a:ext cx="10515600" cy="1507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F3EF-25A1-58B2-A75E-2C466C130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A4F6F-A925-92ED-8661-3394AC84A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02E3E-0AEE-C888-5CE5-0E2F887E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4/20/2024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107DE-4AE5-D8D3-8849-F38E7893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32C7-1F9A-412C-E852-92EFE3F1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6BEF-DD7A-53AF-7147-65D17678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5A0FA-DD4D-4340-4EAF-C3D4E5B2E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F3EF1-DD8B-6626-B029-F3BE1A54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AB8DA-D4A4-0B45-AB19-BD14BB45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5EC96-5F0E-ECB7-D0D8-08C89CAE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7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C87CD-6D78-E598-9720-01FC741AF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4946C-835D-5741-4D4B-C6E0A889C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97F64-9DD1-C2FC-C154-272FA1C4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6B645-DD71-9727-94EA-94143236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D710D-006D-3616-F044-5637B3FC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0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9ABC-7D47-84D5-C3C6-0F1F8FAF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F1D7-F091-9944-52C7-045F2C67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D97E4-C5A3-B9B9-4AE2-17B7675D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92A1F-F65F-80EC-FCDF-BEFF2BD3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CB5FB-B013-CFAC-3002-23DBDE95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6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93A-C0D8-3DD1-1531-8CF6F154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660E6-4DCA-0189-E4C2-ABF4CE582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A39E-CADD-7139-1CE2-E1C54E08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78781-DD7D-5ED0-05E4-52B9E22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FE35D-7A10-3D91-2C63-5524A68F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7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6B60-09F0-58B0-3740-886AF998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64E2-BD66-5BD9-E396-B9A7767AB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E2B4F-D0AB-167F-8BD0-7047F4FEE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A22B7-9C57-F8DC-6078-8B430A65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00343-96C2-0944-4996-ADD21083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81B4C-C845-99BA-3EE4-E0876F91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5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1C73-B56E-F302-8BDB-EFB05BCB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B42FF-5731-D51C-53C8-BC94B92C7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BF8E8-DFDF-0261-31D4-90125DA09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E00CC-0E06-3260-D6F0-70AE61376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92FEE-F3E9-84FC-B6BE-8A911332B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BE0FC-68D2-F3CE-79C5-5E28C481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C0AE6-059B-FD22-F0C3-74467FE2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14F47-BEFF-BFB2-7A12-623C611B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3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BCC4-7943-22A0-33FA-12271AED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E842C-DBB8-039C-103C-22CAEFF0D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B664E-71D7-EC7E-1F83-A3E898D8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6E174-C64E-181F-A4DA-E16E5FE5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4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A3199-2165-5E24-FA42-FFBF2C22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0C718-D800-4CF8-C9AC-1C491F8E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DDED8-F9EB-9C66-4250-D1276388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1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9271-6C43-01AD-FE70-77AAECBA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1D6A9-F3AF-E267-470D-7A4ED1C5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C5849-5403-1CE8-56AD-7C8AA2533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B4F8C-4262-1F0A-3F9E-DD98BE28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A92F6-5727-9018-ACE4-9FE9FCDB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B765D-0C73-3F76-61F3-8142B13B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9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B298-1704-FFC0-2151-FCE06674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1D50E-6C38-6A29-55CD-9B8918F07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993E7-5823-790A-97D8-C510A8C30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245BF-EAF8-8AED-2405-E6D3F22B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B628E-5D77-F797-DB86-DE3FEC68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95356-A93D-07C6-AC05-CADFFFC6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D91749-21D1-A41B-40E9-5C449DDC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56AE1-22DF-4D03-A1B1-4BE9F94B1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2163B-2EEB-AF17-6F3A-F85F3B436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D21B6-4DE8-9949-B6ED-CD0836A59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7E544-8C4E-C511-451D-76B517B03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6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rial shot of a city flyover">
            <a:extLst>
              <a:ext uri="{FF2B5EF4-FFF2-40B4-BE49-F238E27FC236}">
                <a16:creationId xmlns:a16="http://schemas.microsoft.com/office/drawing/2014/main" id="{7E083767-40B2-B588-DC42-22F4A9C420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05" b="6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C6910-2497-8374-5042-0D0BA54EB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527" y="2299176"/>
            <a:ext cx="4327689" cy="1968024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/>
              <a:t>Predicting Congestion at Key Junctions using Recurrent Neural Network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08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BF0369-2E4B-A6D5-E2FC-7AD88838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C3FC644-D0E7-A83D-3E15-4B74EE770328}"/>
              </a:ext>
            </a:extLst>
          </p:cNvPr>
          <p:cNvSpPr txBox="1">
            <a:spLocks/>
          </p:cNvSpPr>
          <p:nvPr/>
        </p:nvSpPr>
        <p:spPr>
          <a:xfrm>
            <a:off x="964615" y="1686757"/>
            <a:ext cx="5347379" cy="46788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773C2A-D928-79BB-41F7-BBF0A8542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91289"/>
              </p:ext>
            </p:extLst>
          </p:nvPr>
        </p:nvGraphicFramePr>
        <p:xfrm>
          <a:off x="4777316" y="885208"/>
          <a:ext cx="6780702" cy="5085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6802">
                  <a:extLst>
                    <a:ext uri="{9D8B030D-6E8A-4147-A177-3AD203B41FA5}">
                      <a16:colId xmlns:a16="http://schemas.microsoft.com/office/drawing/2014/main" val="3065153792"/>
                    </a:ext>
                  </a:extLst>
                </a:gridCol>
                <a:gridCol w="2248506">
                  <a:extLst>
                    <a:ext uri="{9D8B030D-6E8A-4147-A177-3AD203B41FA5}">
                      <a16:colId xmlns:a16="http://schemas.microsoft.com/office/drawing/2014/main" val="1303825622"/>
                    </a:ext>
                  </a:extLst>
                </a:gridCol>
                <a:gridCol w="2265394">
                  <a:extLst>
                    <a:ext uri="{9D8B030D-6E8A-4147-A177-3AD203B41FA5}">
                      <a16:colId xmlns:a16="http://schemas.microsoft.com/office/drawing/2014/main" val="3983604425"/>
                    </a:ext>
                  </a:extLst>
                </a:gridCol>
              </a:tblGrid>
              <a:tr h="1675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Paper (Year)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Author(s)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Contribution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extLst>
                  <a:ext uri="{0D108BD9-81ED-4DB2-BD59-A6C34878D82A}">
                    <a16:rowId xmlns:a16="http://schemas.microsoft.com/office/drawing/2014/main" val="2850812063"/>
                  </a:ext>
                </a:extLst>
              </a:tr>
              <a:tr h="7079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Management of Landslides in a Rural–Urban Transition Zone Using Machine Learning Algorithms—A Case Study of a National Highway (NH-44), India, in the Rugged Himalayan Terrains (2022)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F. M., G. </a:t>
                      </a:r>
                      <a:r>
                        <a:rPr lang="en-US" sz="900" dirty="0" err="1">
                          <a:effectLst/>
                        </a:rPr>
                        <a:t>Meraj</a:t>
                      </a:r>
                      <a:r>
                        <a:rPr lang="en-US" sz="900" dirty="0">
                          <a:effectLst/>
                        </a:rPr>
                        <a:t>, S. A. Khader, M. Farooq, S. Kanga, S. K. Singh, P. Kumar, N. </a:t>
                      </a:r>
                      <a:r>
                        <a:rPr lang="en-US" sz="900" dirty="0" err="1">
                          <a:effectLst/>
                        </a:rPr>
                        <a:t>Sahu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Utilized machine learning to manage landslide risks on NH-44, enhancing safety in Himalayan terrains.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extLst>
                  <a:ext uri="{0D108BD9-81ED-4DB2-BD59-A6C34878D82A}">
                    <a16:rowId xmlns:a16="http://schemas.microsoft.com/office/drawing/2014/main" val="3305671099"/>
                  </a:ext>
                </a:extLst>
              </a:tr>
              <a:tr h="4377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 Hybrid Univariate Traffic Congestion Prediction Model for IoT-Enabled Smart City (2023)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Chahal, P. Gulia, N. S. Gill, I. Priyadarshini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Developed a univariate prediction model for traffic congestion in smart cities, leveraging IoT technologies.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extLst>
                  <a:ext uri="{0D108BD9-81ED-4DB2-BD59-A6C34878D82A}">
                    <a16:rowId xmlns:a16="http://schemas.microsoft.com/office/drawing/2014/main" val="409474114"/>
                  </a:ext>
                </a:extLst>
              </a:tr>
              <a:tr h="4377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GRU-CNN Neural Network Method for Regional Traffic Congestion Prediction Serving Traffic Diversion Demand (2022)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K. Lakshmanna, X. Xing, X. Li, Y. Zhai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Introduced a GRU-CNN based approach for predicting regional traffic congestion to aid in traffic management.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extLst>
                  <a:ext uri="{0D108BD9-81ED-4DB2-BD59-A6C34878D82A}">
                    <a16:rowId xmlns:a16="http://schemas.microsoft.com/office/drawing/2014/main" val="1773183532"/>
                  </a:ext>
                </a:extLst>
              </a:tr>
              <a:tr h="4377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Machine Learning-Based Dynamic Signal Switching: A Promising Solution to Traffic Congestion (2023)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M. Kanchana, G. PV, M. B, B. V. Nirmala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Proposed a dynamic signal switching system powered by machine learning to alleviate traffic congestion.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extLst>
                  <a:ext uri="{0D108BD9-81ED-4DB2-BD59-A6C34878D82A}">
                    <a16:rowId xmlns:a16="http://schemas.microsoft.com/office/drawing/2014/main" val="431455329"/>
                  </a:ext>
                </a:extLst>
              </a:tr>
              <a:tr h="4377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Combination Predicting Model of Traffic Congestion Index in Weekdays Based on LightGBM-GRU (2022)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W. Cheng, J. L. Li, H. C. Xiao, L. N. Ji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Developed a combination model using LightGBM and GRU for predicting weekday traffic congestion indexes.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extLst>
                  <a:ext uri="{0D108BD9-81ED-4DB2-BD59-A6C34878D82A}">
                    <a16:rowId xmlns:a16="http://schemas.microsoft.com/office/drawing/2014/main" val="2970342766"/>
                  </a:ext>
                </a:extLst>
              </a:tr>
              <a:tr h="4377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Predictive System of Traffic Congestion Based on Machine Learning (2022)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C. Chaoura, H. Lazar, Z. Jarir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Implemented a machine learning system to predict traffic congestion, enhancing traffic management.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extLst>
                  <a:ext uri="{0D108BD9-81ED-4DB2-BD59-A6C34878D82A}">
                    <a16:rowId xmlns:a16="http://schemas.microsoft.com/office/drawing/2014/main" val="42557557"/>
                  </a:ext>
                </a:extLst>
              </a:tr>
              <a:tr h="5728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Large-Scale Traffic Congestion Prediction Based on the Symmetric Extreme Learning Machine Cluster Fast Learning Method (2019)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Y. Xing, X. Ban, X. Liu, Q. Shen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Employed an extreme learning machine for large-scale traffic congestion prediction, improving efficiency.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extLst>
                  <a:ext uri="{0D108BD9-81ED-4DB2-BD59-A6C34878D82A}">
                    <a16:rowId xmlns:a16="http://schemas.microsoft.com/office/drawing/2014/main" val="1399328162"/>
                  </a:ext>
                </a:extLst>
              </a:tr>
              <a:tr h="4377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Traffic Congestion Prediction Based on GPS Trajectory Data (2019)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S. Sun, J. Chen, J. Sun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Utilized GPS trajectory data to predict traffic congestion, offering a data-driven approach to traffic analysis.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extLst>
                  <a:ext uri="{0D108BD9-81ED-4DB2-BD59-A6C34878D82A}">
                    <a16:rowId xmlns:a16="http://schemas.microsoft.com/office/drawing/2014/main" val="2622049766"/>
                  </a:ext>
                </a:extLst>
              </a:tr>
              <a:tr h="5728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Urban Traffic Flow Estimation System Based on Gated Recurrent Unit Deep Learning Methodology for Internet of Vehicles (2023)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Hussain, M. Taher, O. Mahmood, Y. Hammadi, R. Alkanhel, A. Muthanna, A. Koucheryavy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Developed a GRU-based system for estimating urban traffic flow, optimizing traffic management for IoT vehicles.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extLst>
                  <a:ext uri="{0D108BD9-81ED-4DB2-BD59-A6C34878D82A}">
                    <a16:rowId xmlns:a16="http://schemas.microsoft.com/office/drawing/2014/main" val="1826288189"/>
                  </a:ext>
                </a:extLst>
              </a:tr>
              <a:tr h="4377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Predicting Cycle-Level Traffic Movements at Signalized Intersections Using Machine Learning Models (2021)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N. Mahmoud, M. Abdel-Aty, Q. Cai, J. Yuan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Created machine learning models to predict traffic movements at signalized intersections, enhancing flow and safety.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218" marR="48218" marT="0" marB="0"/>
                </a:tc>
                <a:extLst>
                  <a:ext uri="{0D108BD9-81ED-4DB2-BD59-A6C34878D82A}">
                    <a16:rowId xmlns:a16="http://schemas.microsoft.com/office/drawing/2014/main" val="960715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243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BF0369-2E4B-A6D5-E2FC-7AD88838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C3FC644-D0E7-A83D-3E15-4B74EE770328}"/>
              </a:ext>
            </a:extLst>
          </p:cNvPr>
          <p:cNvSpPr txBox="1">
            <a:spLocks/>
          </p:cNvSpPr>
          <p:nvPr/>
        </p:nvSpPr>
        <p:spPr>
          <a:xfrm>
            <a:off x="964615" y="1686757"/>
            <a:ext cx="5347379" cy="46788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19BCCB-5560-D317-6D4A-0240280B2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56580"/>
              </p:ext>
            </p:extLst>
          </p:nvPr>
        </p:nvGraphicFramePr>
        <p:xfrm>
          <a:off x="4777316" y="1237054"/>
          <a:ext cx="6780701" cy="43815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6406">
                  <a:extLst>
                    <a:ext uri="{9D8B030D-6E8A-4147-A177-3AD203B41FA5}">
                      <a16:colId xmlns:a16="http://schemas.microsoft.com/office/drawing/2014/main" val="397567098"/>
                    </a:ext>
                  </a:extLst>
                </a:gridCol>
                <a:gridCol w="1490953">
                  <a:extLst>
                    <a:ext uri="{9D8B030D-6E8A-4147-A177-3AD203B41FA5}">
                      <a16:colId xmlns:a16="http://schemas.microsoft.com/office/drawing/2014/main" val="4198467592"/>
                    </a:ext>
                  </a:extLst>
                </a:gridCol>
                <a:gridCol w="2633342">
                  <a:extLst>
                    <a:ext uri="{9D8B030D-6E8A-4147-A177-3AD203B41FA5}">
                      <a16:colId xmlns:a16="http://schemas.microsoft.com/office/drawing/2014/main" val="2416943623"/>
                    </a:ext>
                  </a:extLst>
                </a:gridCol>
              </a:tblGrid>
              <a:tr h="161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Paper (Year)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Author(s)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Contribution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extLst>
                  <a:ext uri="{0D108BD9-81ED-4DB2-BD59-A6C34878D82A}">
                    <a16:rowId xmlns:a16="http://schemas.microsoft.com/office/drawing/2014/main" val="1540886018"/>
                  </a:ext>
                </a:extLst>
              </a:tr>
              <a:tr h="4220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 Key Path-Based Deep Learning Approach for Urban Traffic Speed Prediction (2021)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W. Chen, J. Fang, Z. Liu, M. Xu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Introduced a deep learning approach based on key path analysis to predict urban traffic speeds, enhancing traffic flow management.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extLst>
                  <a:ext uri="{0D108BD9-81ED-4DB2-BD59-A6C34878D82A}">
                    <a16:rowId xmlns:a16="http://schemas.microsoft.com/office/drawing/2014/main" val="107549800"/>
                  </a:ext>
                </a:extLst>
              </a:tr>
              <a:tr h="4220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Predicting On-road Traffic Congestion from Public Transport GPS Data (2020)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T. Kyaw, N. Oo, W. Zaw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Utilized public transport GPS data to predict on-road traffic congestion, providing data for better traffic planning.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extLst>
                  <a:ext uri="{0D108BD9-81ED-4DB2-BD59-A6C34878D82A}">
                    <a16:rowId xmlns:a16="http://schemas.microsoft.com/office/drawing/2014/main" val="1371937062"/>
                  </a:ext>
                </a:extLst>
              </a:tr>
              <a:tr h="4220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SSGRU: A Novel Hybrid Stacked GRU-based Traffic Volume Prediction Approach in a Road Network (2020)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P. Sun, A. Boukerche, Y. Tao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Developed a stacked GRU model to predict traffic volume in road networks, aiming to improve traffic control systems.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extLst>
                  <a:ext uri="{0D108BD9-81ED-4DB2-BD59-A6C34878D82A}">
                    <a16:rowId xmlns:a16="http://schemas.microsoft.com/office/drawing/2014/main" val="1011521969"/>
                  </a:ext>
                </a:extLst>
              </a:tr>
              <a:tr h="4220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Traffic Speed Forecast in Adjacent Region between Highway and Urban Expressway: Based on MFD and GRU Model (2020)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Y. Gao, J. Zhao, Z. Qin, Y. Feng, Z. Yang, B. Jia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Employed MFD and GRU models to forecast traffic speed between highways and urban expressways, optimizing traffic management.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extLst>
                  <a:ext uri="{0D108BD9-81ED-4DB2-BD59-A6C34878D82A}">
                    <a16:rowId xmlns:a16="http://schemas.microsoft.com/office/drawing/2014/main" val="2280314747"/>
                  </a:ext>
                </a:extLst>
              </a:tr>
              <a:tr h="4220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Traffic Prediction in Smart Cities Based on Hybrid Feature Space (2022)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N. Zafar, I. Haq, H. Sohail, J. Chughtai, M. Muneeb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Developed a hybrid feature space model for traffic prediction in smart cities, enhancing traffic control and urban planning.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extLst>
                  <a:ext uri="{0D108BD9-81ED-4DB2-BD59-A6C34878D82A}">
                    <a16:rowId xmlns:a16="http://schemas.microsoft.com/office/drawing/2014/main" val="1530224310"/>
                  </a:ext>
                </a:extLst>
              </a:tr>
              <a:tr h="4220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Short-Term Traffic Flow Prediction Method for Urban Road Sections Based on Space–Time Analysis and GRU (2019)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G. Dai, C. Ma, X. Xu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Proposed a short-term traffic flow prediction method using space-time analysis and GRU for urban roads, improving traffic responsiveness.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extLst>
                  <a:ext uri="{0D108BD9-81ED-4DB2-BD59-A6C34878D82A}">
                    <a16:rowId xmlns:a16="http://schemas.microsoft.com/office/drawing/2014/main" val="1081471287"/>
                  </a:ext>
                </a:extLst>
              </a:tr>
              <a:tr h="4220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 Hybrid Model Integrating Local and Global Spatial Correlation for Traffic Prediction (2022)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S. Feng, J. Huang, Q. Shen, Q. Shi, Z. Shi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Introduced a hybrid model that integrates local and global spatial correlations for more accurate traffic predictions.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extLst>
                  <a:ext uri="{0D108BD9-81ED-4DB2-BD59-A6C34878D82A}">
                    <a16:rowId xmlns:a16="http://schemas.microsoft.com/office/drawing/2014/main" val="3060603628"/>
                  </a:ext>
                </a:extLst>
              </a:tr>
              <a:tr h="4220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GCN Model Combined with Bi-GRU for Traffic Prediction (2022)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M. Bin, Z. Lin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Combined GCN and Bi-GRU models to enhance the accuracy of traffic prediction, facilitating more effective traffic management.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extLst>
                  <a:ext uri="{0D108BD9-81ED-4DB2-BD59-A6C34878D82A}">
                    <a16:rowId xmlns:a16="http://schemas.microsoft.com/office/drawing/2014/main" val="3408485740"/>
                  </a:ext>
                </a:extLst>
              </a:tr>
              <a:tr h="4220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Truck Traffic Speed Prediction Under Non-Recurrent Congestion: Based on Optimized Deep Learning Algorithms and GPS Data (2019)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J. Zhao, Y. Gao, Z. Yang, J. Li, Y. Feng, Z. Qin, Z. Bai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Used optimized deep learning algorithms and GPS data to predict truck traffic speed under non-recurrent congestion conditions.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extLst>
                  <a:ext uri="{0D108BD9-81ED-4DB2-BD59-A6C34878D82A}">
                    <a16:rowId xmlns:a16="http://schemas.microsoft.com/office/drawing/2014/main" val="3475021002"/>
                  </a:ext>
                </a:extLst>
              </a:tr>
              <a:tr h="4220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Region-Level Traffic Prediction Based on Temporal Multi-Spatial Dependence Graph Convolutional Network from GPS Data (2022)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H. Yang, X. Zhang, Z. Li, J. Cui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Developed a graph convolutional network model to predict traffic at a regional level using GPS data, aiming to enhance traffic management systems.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4903" marR="24903" marT="0" marB="0"/>
                </a:tc>
                <a:extLst>
                  <a:ext uri="{0D108BD9-81ED-4DB2-BD59-A6C34878D82A}">
                    <a16:rowId xmlns:a16="http://schemas.microsoft.com/office/drawing/2014/main" val="2686697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42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One in a crowd">
            <a:extLst>
              <a:ext uri="{FF2B5EF4-FFF2-40B4-BE49-F238E27FC236}">
                <a16:creationId xmlns:a16="http://schemas.microsoft.com/office/drawing/2014/main" id="{E36512D6-B7C7-39CD-AE41-0FFF71333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12" r="1632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B878A-AD88-59A1-AC50-CEDD91D6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Group Member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7A123-BADA-162B-9AFA-8E3D5F081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Athinarapu Raju Sagar - </a:t>
            </a:r>
            <a:r>
              <a:rPr lang="uz-Latn-UZ" sz="20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700760049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Lakkimsetti Bhanu Chandrika - 700747439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Manasa Vathumilli - </a:t>
            </a:r>
            <a:r>
              <a:rPr lang="uz-Latn-UZ" sz="20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700745467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Eekshitha Gujjala - </a:t>
            </a:r>
            <a:r>
              <a:rPr lang="uz-Latn-UZ" sz="20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700741491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63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900" kern="1200">
                <a:latin typeface="+mj-lt"/>
                <a:ea typeface="+mj-ea"/>
                <a:cs typeface="+mj-cs"/>
              </a:rPr>
              <a:t>Role/Responsibilities and Contribution in project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85CE77B0-233B-B4E2-76A6-8A836AE092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174162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238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r>
              <a:rPr lang="en-US" sz="4000"/>
              <a:t>Motivation</a:t>
            </a:r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00CC1C58-7303-A1C0-8C37-7BDEE3681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FD8E-0F13-C9B1-099C-5C1E8D43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847849"/>
            <a:ext cx="9994900" cy="42545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i="0" dirty="0">
                <a:effectLst/>
                <a:latin typeface="__tiempos_b6f14e"/>
              </a:rPr>
              <a:t>Key Issues Addressed:</a:t>
            </a:r>
          </a:p>
          <a:p>
            <a:pPr lvl="1"/>
            <a:r>
              <a:rPr lang="en-US" sz="2000" i="0" dirty="0">
                <a:effectLst/>
                <a:latin typeface="__tiempos_b6f14e"/>
              </a:rPr>
              <a:t>Escalating urban traffic congestion causing economic and environmental concerns.</a:t>
            </a:r>
          </a:p>
          <a:p>
            <a:pPr lvl="1"/>
            <a:r>
              <a:rPr lang="en-US" sz="2000" i="0" dirty="0">
                <a:effectLst/>
                <a:latin typeface="__tiempos_b6f14e"/>
              </a:rPr>
              <a:t>Inefficiencies in traditional traffic management systems due to reliance on fixed and outdated data.</a:t>
            </a:r>
          </a:p>
          <a:p>
            <a:pPr lvl="1"/>
            <a:r>
              <a:rPr lang="en-US" sz="2000" i="0" dirty="0">
                <a:effectLst/>
                <a:latin typeface="__tiempos_b6f14e"/>
              </a:rPr>
              <a:t>Lack of adaptability in existing systems to handle dynamic and complex urban traffic patterns.</a:t>
            </a:r>
          </a:p>
          <a:p>
            <a:pPr marL="457200" lvl="1" indent="0">
              <a:buNone/>
            </a:pPr>
            <a:endParaRPr lang="en-US" sz="2000" i="0" dirty="0">
              <a:effectLst/>
              <a:latin typeface="__tiempos_b6f14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i="0" dirty="0">
                <a:effectLst/>
                <a:latin typeface="__tiempos_b6f14e"/>
              </a:rPr>
              <a:t>Why Recurrent Neural Network?</a:t>
            </a:r>
          </a:p>
          <a:p>
            <a:pPr lvl="1"/>
            <a:r>
              <a:rPr lang="en-US" sz="2000" i="0" dirty="0">
                <a:effectLst/>
                <a:latin typeface="__tiempos_b6f14e"/>
              </a:rPr>
              <a:t>Potential to utilize real-time data for dynamic traffic management.</a:t>
            </a:r>
          </a:p>
          <a:p>
            <a:pPr lvl="1"/>
            <a:r>
              <a:rPr lang="en-US" sz="2000" i="0" dirty="0">
                <a:effectLst/>
                <a:latin typeface="__tiempos_b6f14e"/>
              </a:rPr>
              <a:t>Ability to learn and adapt to changing traffic conditions over time.</a:t>
            </a:r>
          </a:p>
          <a:p>
            <a:pPr lvl="1"/>
            <a:r>
              <a:rPr lang="en-US" sz="2000" i="0" dirty="0">
                <a:effectLst/>
                <a:latin typeface="__tiempos_b6f14e"/>
              </a:rPr>
              <a:t>Enhances traffic flow and reduces environmental impact by predicting congestion levels more accurately.</a:t>
            </a:r>
          </a:p>
        </p:txBody>
      </p:sp>
    </p:spTree>
    <p:extLst>
      <p:ext uri="{BB962C8B-B14F-4D97-AF65-F5344CB8AC3E}">
        <p14:creationId xmlns:p14="http://schemas.microsoft.com/office/powerpoint/2010/main" val="393628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3B8F97AA-10F6-9031-FD2B-240AC2415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62" b="44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FD8E-0F13-C9B1-099C-5C1E8D43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i="0" dirty="0">
                <a:effectLst/>
                <a:latin typeface="__tiempos_b6f14e"/>
              </a:rPr>
              <a:t>Develop a Predictive Model</a:t>
            </a:r>
            <a:r>
              <a:rPr lang="en-US" sz="1800" i="0" dirty="0">
                <a:effectLst/>
                <a:latin typeface="__tiempos_b6f14e"/>
              </a:rPr>
              <a:t>:</a:t>
            </a:r>
            <a:br>
              <a:rPr lang="en-US" sz="1800" i="0" dirty="0">
                <a:effectLst/>
                <a:latin typeface="__tiempos_b6f14e"/>
              </a:rPr>
            </a:br>
            <a:r>
              <a:rPr lang="en-US" sz="1800" i="0" dirty="0">
                <a:effectLst/>
                <a:latin typeface="__tiempos_b6f14e"/>
              </a:rPr>
              <a:t>Use neural network, specifically Gated Recurrent Units (GRUs), to accurately predict traffic congestion at key urban intersections.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0" dirty="0">
                <a:effectLst/>
                <a:latin typeface="__tiempos_b6f14e"/>
              </a:rPr>
              <a:t>Enhance Traffic Management</a:t>
            </a:r>
            <a:r>
              <a:rPr lang="en-US" sz="1800" i="0" dirty="0">
                <a:effectLst/>
                <a:latin typeface="__tiempos_b6f14e"/>
              </a:rPr>
              <a:t>:</a:t>
            </a:r>
            <a:br>
              <a:rPr lang="en-US" sz="1800" i="0" dirty="0">
                <a:effectLst/>
                <a:latin typeface="__tiempos_b6f14e"/>
              </a:rPr>
            </a:br>
            <a:r>
              <a:rPr lang="en-US" sz="1800" i="0" dirty="0">
                <a:effectLst/>
                <a:latin typeface="__tiempos_b6f14e"/>
              </a:rPr>
              <a:t>Apply model insights to improve real-time traffic control strategies, such as adaptive traffic signal timings and lane management.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0" dirty="0">
                <a:effectLst/>
                <a:latin typeface="__tiempos_b6f14e"/>
              </a:rPr>
              <a:t>Environmental Impact Reduction</a:t>
            </a:r>
            <a:r>
              <a:rPr lang="en-US" sz="1800" i="0" dirty="0">
                <a:effectLst/>
                <a:latin typeface="__tiempos_b6f14e"/>
              </a:rPr>
              <a:t>:</a:t>
            </a:r>
            <a:br>
              <a:rPr lang="en-US" sz="1800" i="0" dirty="0">
                <a:effectLst/>
                <a:latin typeface="__tiempos_b6f14e"/>
              </a:rPr>
            </a:br>
            <a:r>
              <a:rPr lang="en-US" sz="1800" i="0" dirty="0">
                <a:effectLst/>
                <a:latin typeface="__tiempos_b6f14e"/>
              </a:rPr>
              <a:t>Reduce idle times and emissions by improving traffic flow through advanced predictive analytics.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0" dirty="0">
                <a:effectLst/>
                <a:latin typeface="__tiempos_b6f14e"/>
              </a:rPr>
              <a:t>Scalability and Adaptation</a:t>
            </a:r>
            <a:r>
              <a:rPr lang="en-US" sz="1800" i="0" dirty="0">
                <a:effectLst/>
                <a:latin typeface="__tiempos_b6f14e"/>
              </a:rPr>
              <a:t>:</a:t>
            </a:r>
            <a:br>
              <a:rPr lang="en-US" sz="1800" i="0" dirty="0">
                <a:effectLst/>
                <a:latin typeface="__tiempos_b6f14e"/>
              </a:rPr>
            </a:br>
            <a:r>
              <a:rPr lang="en-US" sz="1800" i="0" dirty="0">
                <a:effectLst/>
                <a:latin typeface="__tiempos_b6f14e"/>
              </a:rPr>
              <a:t>Create a model that can be easily adapted and scaled to various urban environments and integrated with existing traffic management systems.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0" dirty="0">
                <a:effectLst/>
                <a:latin typeface="__tiempos_b6f14e"/>
              </a:rPr>
              <a:t>Data-Driven Decision Maki</a:t>
            </a:r>
            <a:r>
              <a:rPr lang="en-US" sz="1800" i="0" dirty="0">
                <a:effectLst/>
                <a:latin typeface="__tiempos_b6f14e"/>
              </a:rPr>
              <a:t>ng:</a:t>
            </a:r>
            <a:br>
              <a:rPr lang="en-US" sz="1800" i="0" dirty="0">
                <a:effectLst/>
                <a:latin typeface="__tiempos_b6f14e"/>
              </a:rPr>
            </a:br>
            <a:r>
              <a:rPr lang="en-US" sz="1800" i="0" dirty="0">
                <a:effectLst/>
                <a:latin typeface="__tiempos_b6f14e"/>
              </a:rPr>
              <a:t>Enable urban planners and traffic authorities to make informed decisions based on robust data analysis and predictions.</a:t>
            </a:r>
          </a:p>
        </p:txBody>
      </p:sp>
    </p:spTree>
    <p:extLst>
      <p:ext uri="{BB962C8B-B14F-4D97-AF65-F5344CB8AC3E}">
        <p14:creationId xmlns:p14="http://schemas.microsoft.com/office/powerpoint/2010/main" val="351051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87873D7-CEC2-C7EE-91B9-03CCB784A6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Related Work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7BC3DF6-3837-3654-B63A-4AF17E601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99477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797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B8DED0-3BF9-A35B-D2E8-A72A4325B0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2153" b="35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33CA9A-904B-05D0-EC82-7745E8891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5698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08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 dirty="0"/>
              <a:t>Proposed Solution</a:t>
            </a:r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9D969AA5-241F-767E-6974-A49F3311F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36" r="23206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FD8E-0F13-C9B1-099C-5C1E8D43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000" b="1" i="0">
                <a:effectLst/>
                <a:latin typeface="__tiempos_b6f14e"/>
              </a:rPr>
              <a:t>Utilization of Gated Recurrent Units (GRUs):</a:t>
            </a:r>
          </a:p>
          <a:p>
            <a:r>
              <a:rPr lang="en-US" sz="1000" i="0">
                <a:effectLst/>
                <a:latin typeface="__tiempos_b6f14e"/>
              </a:rPr>
              <a:t>Model Architecture: Implementing GRUs to handle time-series data effectively, capturing temporal dependencies in traffic patterns.</a:t>
            </a:r>
          </a:p>
          <a:p>
            <a:r>
              <a:rPr lang="en-US" sz="1000" i="0">
                <a:effectLst/>
                <a:latin typeface="__tiempos_b6f14e"/>
              </a:rPr>
              <a:t>Data Handling: Comprehensive data collection from selected urban intersections, followed by meticulous preprocessing to ensure quality inputs for the model.</a:t>
            </a:r>
          </a:p>
          <a:p>
            <a:endParaRPr lang="en-US" sz="1000" i="0">
              <a:effectLst/>
              <a:latin typeface="__tiempos_b6f14e"/>
            </a:endParaRPr>
          </a:p>
          <a:p>
            <a:pPr marL="0" indent="0">
              <a:buNone/>
            </a:pPr>
            <a:r>
              <a:rPr lang="en-US" sz="1000" b="1" i="0">
                <a:effectLst/>
                <a:latin typeface="__tiempos_b6f14e"/>
              </a:rPr>
              <a:t>Integration into Traffic Systems:</a:t>
            </a:r>
          </a:p>
          <a:p>
            <a:r>
              <a:rPr lang="en-US" sz="1000" i="0">
                <a:effectLst/>
                <a:latin typeface="__tiempos_b6f14e"/>
              </a:rPr>
              <a:t>Real-Time Application: Deploying the model in real-time traffic management systems to adjust traffic controls based on predictive insights.</a:t>
            </a:r>
          </a:p>
          <a:p>
            <a:r>
              <a:rPr lang="en-US" sz="1000" i="0">
                <a:effectLst/>
                <a:latin typeface="__tiempos_b6f14e"/>
              </a:rPr>
              <a:t>Adaptive Controls: Utilizing predictions to dynamically manage traffic light timings and lane usage, reducing congestion peaks.</a:t>
            </a:r>
          </a:p>
          <a:p>
            <a:endParaRPr lang="en-US" sz="1000" i="0">
              <a:effectLst/>
              <a:latin typeface="__tiempos_b6f14e"/>
            </a:endParaRPr>
          </a:p>
          <a:p>
            <a:pPr marL="0" indent="0">
              <a:buNone/>
            </a:pPr>
            <a:r>
              <a:rPr lang="en-US" sz="1000" b="1" i="0">
                <a:effectLst/>
                <a:latin typeface="__tiempos_b6f14e"/>
              </a:rPr>
              <a:t>Environmental and Economic Benefits:</a:t>
            </a:r>
          </a:p>
          <a:p>
            <a:r>
              <a:rPr lang="en-US" sz="1000" i="0">
                <a:effectLst/>
                <a:latin typeface="__tiempos_b6f14e"/>
              </a:rPr>
              <a:t>Reduction in Idle Times: By improving traffic flow, reducing the time vehicles spend idling, leading to lower emissions.</a:t>
            </a:r>
          </a:p>
          <a:p>
            <a:r>
              <a:rPr lang="en-US" sz="1000" i="0">
                <a:effectLst/>
                <a:latin typeface="__tiempos_b6f14e"/>
              </a:rPr>
              <a:t>Economic Efficiency: Enhancing traffic management to reduce time lost in traffic, boosting productivity and reducing fuel consumption.</a:t>
            </a:r>
          </a:p>
        </p:txBody>
      </p:sp>
    </p:spTree>
    <p:extLst>
      <p:ext uri="{BB962C8B-B14F-4D97-AF65-F5344CB8AC3E}">
        <p14:creationId xmlns:p14="http://schemas.microsoft.com/office/powerpoint/2010/main" val="364456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B53AB1-10EE-4094-BAA1-C7C140976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371" y="560173"/>
            <a:ext cx="6337427" cy="16640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Results/Simulations</a:t>
            </a:r>
          </a:p>
        </p:txBody>
      </p:sp>
      <p:pic>
        <p:nvPicPr>
          <p:cNvPr id="5" name="Picture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6F7F5DE-4D0F-F2BC-0F51-3F8780F19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30" y="168168"/>
            <a:ext cx="3549753" cy="3168155"/>
          </a:xfrm>
          <a:prstGeom prst="rect">
            <a:avLst/>
          </a:prstGeom>
        </p:spPr>
      </p:pic>
      <p:pic>
        <p:nvPicPr>
          <p:cNvPr id="9" name="Picture 8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1B5D2F4E-2510-F7EC-F621-FA528FC57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39" y="3504492"/>
            <a:ext cx="3225135" cy="281393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8B001E-B001-EFC2-965D-7B4986AAEF15}"/>
              </a:ext>
            </a:extLst>
          </p:cNvPr>
          <p:cNvSpPr txBox="1">
            <a:spLocks/>
          </p:cNvSpPr>
          <p:nvPr/>
        </p:nvSpPr>
        <p:spPr>
          <a:xfrm>
            <a:off x="5016371" y="2405448"/>
            <a:ext cx="6337427" cy="371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/>
              <a:t>Model Training and Validation: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Accuracy Metrics: Employing RMSE, MAE, and MAPE to evaluate model performance, ensuring robustness in predictions.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Performance Over Time: Analysis of model's ability to learn and adapt to new data, maintaining accuracy across different traffic scenarios.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/>
          </a:p>
          <a:p>
            <a:pPr mar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/>
              <a:t>Real-World Implementation Insights:</a:t>
            </a:r>
            <a:endParaRPr lang="en-US" sz="110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Case Studies: Demonstrating successful deployment in selected intersections, noting improvements in traffic flow and reduction in congestion.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Feedback for Refinement: Collecting user and system feedback post-deployment to refine and optimize the model continuously.</a:t>
            </a:r>
          </a:p>
          <a:p>
            <a:pPr marL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b="1"/>
          </a:p>
          <a:p>
            <a:pPr mar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/>
              <a:t>Future Prospects and Scalability:</a:t>
            </a:r>
            <a:endParaRPr lang="en-US" sz="110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Expansion Plans: Potential to scale the model to additional intersections and broader geographic areas.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Continuous Improvement: Ongoing development to integrate more comprehensive data sets and advanced machine learning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3397420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1813</Words>
  <Application>Microsoft Office PowerPoint</Application>
  <PresentationFormat>Widescreen</PresentationFormat>
  <Paragraphs>137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__tiempos_b6f14e</vt:lpstr>
      <vt:lpstr>Arial</vt:lpstr>
      <vt:lpstr>Calibri</vt:lpstr>
      <vt:lpstr>Calibri Light</vt:lpstr>
      <vt:lpstr>Office Theme</vt:lpstr>
      <vt:lpstr>Predicting Congestion at Key Junctions using Recurrent Neural Network</vt:lpstr>
      <vt:lpstr>Group Member Information</vt:lpstr>
      <vt:lpstr>Role/Responsibilities and Contribution in project</vt:lpstr>
      <vt:lpstr>Motivation</vt:lpstr>
      <vt:lpstr>Objectives</vt:lpstr>
      <vt:lpstr>Related Work</vt:lpstr>
      <vt:lpstr>Problem Statement</vt:lpstr>
      <vt:lpstr>Proposed Solution</vt:lpstr>
      <vt:lpstr>Results/Simulations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Comprehensive Driver Drowsiness Detection</dc:title>
  <dc:creator>LNU Kunwar Gautam</dc:creator>
  <cp:lastModifiedBy>Bhanu Chandrika</cp:lastModifiedBy>
  <cp:revision>7</cp:revision>
  <dcterms:created xsi:type="dcterms:W3CDTF">2024-04-17T01:44:43Z</dcterms:created>
  <dcterms:modified xsi:type="dcterms:W3CDTF">2024-04-21T00:49:17Z</dcterms:modified>
</cp:coreProperties>
</file>