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72" r:id="rId3"/>
    <p:sldId id="259" r:id="rId4"/>
    <p:sldId id="260" r:id="rId5"/>
    <p:sldId id="258" r:id="rId6"/>
    <p:sldId id="278" r:id="rId7"/>
    <p:sldId id="274" r:id="rId8"/>
    <p:sldId id="267" r:id="rId9"/>
    <p:sldId id="265" r:id="rId10"/>
    <p:sldId id="275" r:id="rId11"/>
    <p:sldId id="263" r:id="rId12"/>
    <p:sldId id="268" r:id="rId13"/>
    <p:sldId id="264" r:id="rId14"/>
    <p:sldId id="266" r:id="rId15"/>
    <p:sldId id="262" r:id="rId16"/>
    <p:sldId id="269" r:id="rId17"/>
    <p:sldId id="273" r:id="rId18"/>
    <p:sldId id="270" r:id="rId19"/>
    <p:sldId id="271" r:id="rId20"/>
    <p:sldId id="276" r:id="rId21"/>
    <p:sldId id="277" r:id="rId22"/>
  </p:sldIdLst>
  <p:sldSz cx="12192000" cy="6858000"/>
  <p:notesSz cx="6858000" cy="9144000"/>
  <p:embeddedFontLst>
    <p:embeddedFont>
      <p:font typeface="Garamond" panose="02020404030301010803" pitchFamily="18"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936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7194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ong_short-term_memory#cite_note-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315851" y="2367436"/>
            <a:ext cx="7560298" cy="79710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200"/>
              <a:buFont typeface="Times New Roman"/>
              <a:buNone/>
            </a:pPr>
            <a:r>
              <a:rPr lang="en-IN" sz="2200" b="1" dirty="0">
                <a:latin typeface="Times New Roman"/>
                <a:ea typeface="Times New Roman"/>
                <a:cs typeface="Times New Roman"/>
                <a:sym typeface="Times New Roman"/>
              </a:rPr>
              <a:t>Tweets Classification for Disaster Management using</a:t>
            </a:r>
            <a:br>
              <a:rPr lang="en-IN" sz="2200" b="1" dirty="0">
                <a:latin typeface="Times New Roman"/>
                <a:ea typeface="Times New Roman"/>
                <a:cs typeface="Times New Roman"/>
                <a:sym typeface="Times New Roman"/>
              </a:rPr>
            </a:br>
            <a:r>
              <a:rPr lang="en-IN" sz="2200" b="1" dirty="0">
                <a:latin typeface="Times New Roman"/>
                <a:ea typeface="Times New Roman"/>
                <a:cs typeface="Times New Roman"/>
                <a:sym typeface="Times New Roman"/>
              </a:rPr>
              <a:t>LSTM AND ANN</a:t>
            </a:r>
            <a:endParaRPr dirty="0"/>
          </a:p>
        </p:txBody>
      </p:sp>
      <p:sp>
        <p:nvSpPr>
          <p:cNvPr id="152" name="Google Shape;152;p19"/>
          <p:cNvSpPr txBox="1">
            <a:spLocks noGrp="1"/>
          </p:cNvSpPr>
          <p:nvPr>
            <p:ph type="subTitle" idx="1"/>
          </p:nvPr>
        </p:nvSpPr>
        <p:spPr>
          <a:xfrm>
            <a:off x="1423255" y="3507304"/>
            <a:ext cx="9144000" cy="207152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BHANU CHANDU RAVIPATI 70072988</a:t>
            </a:r>
            <a:endParaRPr dirty="0"/>
          </a:p>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PAVAN KALYAN RAO YELAMATI 700729168</a:t>
            </a:r>
            <a:endParaRPr dirty="0"/>
          </a:p>
          <a:p>
            <a:pPr marL="0" lvl="0" indent="0" algn="ctr" rtl="0">
              <a:lnSpc>
                <a:spcPct val="80000"/>
              </a:lnSpc>
              <a:spcBef>
                <a:spcPts val="850"/>
              </a:spcBef>
              <a:spcAft>
                <a:spcPts val="0"/>
              </a:spcAft>
              <a:buSzPts val="1438"/>
              <a:buNone/>
            </a:pPr>
            <a:r>
              <a:rPr lang="en-IN" sz="1250" dirty="0">
                <a:latin typeface="Times New Roman"/>
                <a:ea typeface="Times New Roman"/>
                <a:cs typeface="Times New Roman"/>
                <a:sym typeface="Times New Roman"/>
              </a:rPr>
              <a:t>HARI CHANDANA GADDAMPALLY 700726882</a:t>
            </a:r>
          </a:p>
          <a:p>
            <a:pPr marL="0" lvl="0" indent="0" algn="ctr" rtl="0">
              <a:lnSpc>
                <a:spcPct val="80000"/>
              </a:lnSpc>
              <a:spcBef>
                <a:spcPts val="850"/>
              </a:spcBef>
              <a:spcAft>
                <a:spcPts val="0"/>
              </a:spcAft>
              <a:buSzPts val="1438"/>
              <a:buNone/>
            </a:pPr>
            <a:endParaRPr dirty="0"/>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790-10F9-0B99-856D-6F8F38609B90}"/>
              </a:ext>
            </a:extLst>
          </p:cNvPr>
          <p:cNvSpPr>
            <a:spLocks noGrp="1"/>
          </p:cNvSpPr>
          <p:nvPr>
            <p:ph type="title"/>
          </p:nvPr>
        </p:nvSpPr>
        <p:spPr/>
        <p:txBody>
          <a:bodyPr/>
          <a:lstStyle/>
          <a:p>
            <a:r>
              <a:rPr lang="en-IN" b="1" dirty="0"/>
              <a:t>WHY LSTM IS BETTER THAN ANN?</a:t>
            </a:r>
          </a:p>
        </p:txBody>
      </p:sp>
      <p:sp>
        <p:nvSpPr>
          <p:cNvPr id="3" name="Text Placeholder 2">
            <a:extLst>
              <a:ext uri="{FF2B5EF4-FFF2-40B4-BE49-F238E27FC236}">
                <a16:creationId xmlns:a16="http://schemas.microsoft.com/office/drawing/2014/main" id="{6E694D53-CB20-BAB0-9443-E6F838E99A2B}"/>
              </a:ext>
            </a:extLst>
          </p:cNvPr>
          <p:cNvSpPr>
            <a:spLocks noGrp="1"/>
          </p:cNvSpPr>
          <p:nvPr>
            <p:ph type="body" idx="1"/>
          </p:nvPr>
        </p:nvSpPr>
        <p:spPr/>
        <p:txBody>
          <a:bodyPr/>
          <a:lstStyle/>
          <a:p>
            <a:r>
              <a:rPr lang="en-US" dirty="0"/>
              <a:t>In the end, it is believed that the LSTM model may have the best predictive ability, but it is greatly affected by the data processing. The ANN model performs better than that of the ARIMA model. The combination of time series and external factors may be a worthy research direction</a:t>
            </a:r>
            <a:endParaRPr lang="en-IN" dirty="0"/>
          </a:p>
        </p:txBody>
      </p:sp>
    </p:spTree>
    <p:extLst>
      <p:ext uri="{BB962C8B-B14F-4D97-AF65-F5344CB8AC3E}">
        <p14:creationId xmlns:p14="http://schemas.microsoft.com/office/powerpoint/2010/main" val="366669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DE87-A549-4D54-963E-8A1D913399EB}"/>
              </a:ext>
            </a:extLst>
          </p:cNvPr>
          <p:cNvSpPr>
            <a:spLocks noGrp="1"/>
          </p:cNvSpPr>
          <p:nvPr>
            <p:ph type="title"/>
          </p:nvPr>
        </p:nvSpPr>
        <p:spPr/>
        <p:txBody>
          <a:bodyPr/>
          <a:lstStyle/>
          <a:p>
            <a:r>
              <a:rPr lang="en-US" b="1" dirty="0"/>
              <a:t>Gradient Descent</a:t>
            </a:r>
            <a:endParaRPr lang="en-IN" dirty="0"/>
          </a:p>
        </p:txBody>
      </p:sp>
      <p:sp>
        <p:nvSpPr>
          <p:cNvPr id="3" name="Text Placeholder 2">
            <a:extLst>
              <a:ext uri="{FF2B5EF4-FFF2-40B4-BE49-F238E27FC236}">
                <a16:creationId xmlns:a16="http://schemas.microsoft.com/office/drawing/2014/main" id="{B43B060E-B169-4C94-B21F-81C4565B34C8}"/>
              </a:ext>
            </a:extLst>
          </p:cNvPr>
          <p:cNvSpPr>
            <a:spLocks noGrp="1"/>
          </p:cNvSpPr>
          <p:nvPr>
            <p:ph type="body" idx="1"/>
          </p:nvPr>
        </p:nvSpPr>
        <p:spPr/>
        <p:txBody>
          <a:bodyPr/>
          <a:lstStyle/>
          <a:p>
            <a:pPr lvl="0"/>
            <a:r>
              <a:rPr lang="en-US" dirty="0"/>
              <a:t>Training of neural network on large data using gradient descent.</a:t>
            </a:r>
            <a:endParaRPr lang="en-IN" dirty="0"/>
          </a:p>
          <a:p>
            <a:pPr lvl="0"/>
            <a:r>
              <a:rPr lang="en-US" dirty="0"/>
              <a:t>In this there are 3 Steps:</a:t>
            </a:r>
            <a:endParaRPr lang="en-IN" dirty="0"/>
          </a:p>
          <a:p>
            <a:pPr lvl="0"/>
            <a:r>
              <a:rPr lang="en-US" dirty="0"/>
              <a:t>Processing Data.</a:t>
            </a:r>
            <a:endParaRPr lang="en-IN" dirty="0"/>
          </a:p>
          <a:p>
            <a:pPr lvl="0"/>
            <a:r>
              <a:rPr lang="en-US" dirty="0"/>
              <a:t>Loss function and evaluating, Back propagation.</a:t>
            </a:r>
            <a:endParaRPr lang="en-IN" dirty="0"/>
          </a:p>
          <a:p>
            <a:pPr lvl="0"/>
            <a:r>
              <a:rPr lang="en-US" dirty="0"/>
              <a:t>Optimization using </a:t>
            </a:r>
            <a:r>
              <a:rPr lang="en-IN" dirty="0"/>
              <a:t>Stochastic Gradient Descent(</a:t>
            </a:r>
            <a:r>
              <a:rPr lang="en-US" dirty="0"/>
              <a:t>SGD) and build a perfect model.</a:t>
            </a:r>
            <a:endParaRPr lang="en-IN" dirty="0"/>
          </a:p>
          <a:p>
            <a:endParaRPr lang="en-IN" dirty="0"/>
          </a:p>
        </p:txBody>
      </p:sp>
    </p:spTree>
    <p:extLst>
      <p:ext uri="{BB962C8B-B14F-4D97-AF65-F5344CB8AC3E}">
        <p14:creationId xmlns:p14="http://schemas.microsoft.com/office/powerpoint/2010/main" val="392119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58333"/>
            <a:ext cx="9601196" cy="1303867"/>
          </a:xfrm>
        </p:spPr>
        <p:txBody>
          <a:bodyPr/>
          <a:lstStyle/>
          <a:p>
            <a:r>
              <a:rPr lang="en-IN" b="1" dirty="0"/>
              <a:t>Gradient Descent</a:t>
            </a:r>
          </a:p>
        </p:txBody>
      </p:sp>
      <p:sp>
        <p:nvSpPr>
          <p:cNvPr id="3" name="Text Placeholder 2"/>
          <p:cNvSpPr>
            <a:spLocks noGrp="1"/>
          </p:cNvSpPr>
          <p:nvPr>
            <p:ph type="body" idx="1"/>
          </p:nvPr>
        </p:nvSpPr>
        <p:spPr/>
        <p:txBody>
          <a:bodyPr/>
          <a:lstStyle/>
          <a:p>
            <a:r>
              <a:rPr lang="en-IN" dirty="0"/>
              <a:t>Gradient descent is one of ways to circumvent it. Basically it involves making optimizer steps after several batches thus increasing effective batch size.</a:t>
            </a:r>
          </a:p>
          <a:p>
            <a:pPr fontAlgn="base"/>
            <a:r>
              <a:rPr lang="en-IN" dirty="0"/>
              <a:t>Gradient descent is an optimization algorithm used to find the values of parameters (coefficients) of a function (f) that minimizes a cost function (cost).</a:t>
            </a:r>
          </a:p>
          <a:p>
            <a:pPr fontAlgn="base"/>
            <a:r>
              <a:rPr lang="en-IN" dirty="0"/>
              <a:t>Gradient descent is best used when the parameters cannot be calculated analytically (e.g. using linear algebra) and must be searched for by an optimization algorithm.</a:t>
            </a:r>
          </a:p>
          <a:p>
            <a:endParaRPr lang="en-IN" dirty="0"/>
          </a:p>
        </p:txBody>
      </p:sp>
    </p:spTree>
    <p:extLst>
      <p:ext uri="{BB962C8B-B14F-4D97-AF65-F5344CB8AC3E}">
        <p14:creationId xmlns:p14="http://schemas.microsoft.com/office/powerpoint/2010/main" val="377767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9724-096E-4B8D-8C15-FA23E1629CED}"/>
              </a:ext>
            </a:extLst>
          </p:cNvPr>
          <p:cNvSpPr>
            <a:spLocks noGrp="1"/>
          </p:cNvSpPr>
          <p:nvPr>
            <p:ph type="title"/>
          </p:nvPr>
        </p:nvSpPr>
        <p:spPr/>
        <p:txBody>
          <a:bodyPr/>
          <a:lstStyle/>
          <a:p>
            <a:r>
              <a:rPr lang="en-IN" b="1" dirty="0"/>
              <a:t>Block Diagram</a:t>
            </a:r>
          </a:p>
        </p:txBody>
      </p:sp>
      <p:pic>
        <p:nvPicPr>
          <p:cNvPr id="4" name="Picture 3">
            <a:extLst>
              <a:ext uri="{FF2B5EF4-FFF2-40B4-BE49-F238E27FC236}">
                <a16:creationId xmlns:a16="http://schemas.microsoft.com/office/drawing/2014/main" id="{EC925190-3514-4724-B8CF-64893F63B084}"/>
              </a:ext>
            </a:extLst>
          </p:cNvPr>
          <p:cNvPicPr>
            <a:picLocks noChangeAspect="1"/>
          </p:cNvPicPr>
          <p:nvPr/>
        </p:nvPicPr>
        <p:blipFill>
          <a:blip r:embed="rId2"/>
          <a:stretch>
            <a:fillRect/>
          </a:stretch>
        </p:blipFill>
        <p:spPr>
          <a:xfrm>
            <a:off x="1295401" y="2556931"/>
            <a:ext cx="9601196" cy="3234269"/>
          </a:xfrm>
          <a:prstGeom prst="rect">
            <a:avLst/>
          </a:prstGeom>
        </p:spPr>
      </p:pic>
      <p:sp>
        <p:nvSpPr>
          <p:cNvPr id="3" name="Text Placeholder 2">
            <a:extLst>
              <a:ext uri="{FF2B5EF4-FFF2-40B4-BE49-F238E27FC236}">
                <a16:creationId xmlns:a16="http://schemas.microsoft.com/office/drawing/2014/main" id="{E23B12BC-A7FA-44AD-A6F0-DEBA8C58179A}"/>
              </a:ext>
            </a:extLst>
          </p:cNvPr>
          <p:cNvSpPr>
            <a:spLocks noGrp="1"/>
          </p:cNvSpPr>
          <p:nvPr>
            <p:ph type="body" idx="1"/>
          </p:nvPr>
        </p:nvSpPr>
        <p:spPr/>
        <p:txBody>
          <a:bodyPr/>
          <a:lstStyle/>
          <a:p>
            <a:pPr marL="97155" indent="0">
              <a:buNone/>
            </a:pPr>
            <a:r>
              <a:rPr lang="en-IN" dirty="0"/>
              <a:t> </a:t>
            </a:r>
          </a:p>
        </p:txBody>
      </p:sp>
    </p:spTree>
    <p:extLst>
      <p:ext uri="{BB962C8B-B14F-4D97-AF65-F5344CB8AC3E}">
        <p14:creationId xmlns:p14="http://schemas.microsoft.com/office/powerpoint/2010/main" val="410198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D7BB-6881-40DC-95D1-24A2A314DCA8}"/>
              </a:ext>
            </a:extLst>
          </p:cNvPr>
          <p:cNvSpPr>
            <a:spLocks noGrp="1"/>
          </p:cNvSpPr>
          <p:nvPr>
            <p:ph type="title"/>
          </p:nvPr>
        </p:nvSpPr>
        <p:spPr>
          <a:xfrm>
            <a:off x="1295402" y="762000"/>
            <a:ext cx="9601196" cy="1303867"/>
          </a:xfrm>
        </p:spPr>
        <p:txBody>
          <a:bodyPr/>
          <a:lstStyle/>
          <a:p>
            <a:r>
              <a:rPr lang="en-IN" b="1" dirty="0"/>
              <a:t>Advantages of gradient Decent</a:t>
            </a:r>
          </a:p>
        </p:txBody>
      </p:sp>
      <p:sp>
        <p:nvSpPr>
          <p:cNvPr id="3" name="Text Placeholder 2">
            <a:extLst>
              <a:ext uri="{FF2B5EF4-FFF2-40B4-BE49-F238E27FC236}">
                <a16:creationId xmlns:a16="http://schemas.microsoft.com/office/drawing/2014/main" id="{9ECC47AE-F863-4AAD-8C8D-93BFCFFBB45F}"/>
              </a:ext>
            </a:extLst>
          </p:cNvPr>
          <p:cNvSpPr>
            <a:spLocks noGrp="1"/>
          </p:cNvSpPr>
          <p:nvPr>
            <p:ph type="body" idx="1"/>
          </p:nvPr>
        </p:nvSpPr>
        <p:spPr>
          <a:xfrm>
            <a:off x="1286658" y="2362200"/>
            <a:ext cx="10143342" cy="3200400"/>
          </a:xfrm>
        </p:spPr>
        <p:txBody>
          <a:bodyPr/>
          <a:lstStyle/>
          <a:p>
            <a:r>
              <a:rPr lang="en-IN" dirty="0"/>
              <a:t>It is easier to fit into memory due to a single training sample being processed by the network</a:t>
            </a:r>
          </a:p>
          <a:p>
            <a:r>
              <a:rPr lang="en-IN" dirty="0"/>
              <a:t>It is computationally fast as only one sample is processed at a time</a:t>
            </a:r>
          </a:p>
          <a:p>
            <a:r>
              <a:rPr lang="en-IN" dirty="0"/>
              <a:t>For larger datasets it can converge faster as it causes updates to the parameters more frequently</a:t>
            </a:r>
          </a:p>
          <a:p>
            <a:r>
              <a:rPr lang="en-IN" dirty="0"/>
              <a:t>Due to frequent updates the steps taken towards the minima of the loss function have oscillations which can help getting out of local minimums of the loss function (in case the computed position turns out to be the local minimum)</a:t>
            </a:r>
          </a:p>
          <a:p>
            <a:endParaRPr lang="en-IN" dirty="0"/>
          </a:p>
        </p:txBody>
      </p:sp>
    </p:spTree>
    <p:extLst>
      <p:ext uri="{BB962C8B-B14F-4D97-AF65-F5344CB8AC3E}">
        <p14:creationId xmlns:p14="http://schemas.microsoft.com/office/powerpoint/2010/main" val="243906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9001-3F31-46AD-A237-BAF2438F041D}"/>
              </a:ext>
            </a:extLst>
          </p:cNvPr>
          <p:cNvSpPr>
            <a:spLocks noGrp="1"/>
          </p:cNvSpPr>
          <p:nvPr>
            <p:ph type="title"/>
          </p:nvPr>
        </p:nvSpPr>
        <p:spPr/>
        <p:txBody>
          <a:bodyPr/>
          <a:lstStyle/>
          <a:p>
            <a:r>
              <a:rPr lang="en-IN" b="1" dirty="0"/>
              <a:t>Evaluation metrics</a:t>
            </a:r>
            <a:endParaRPr lang="en-IN" dirty="0"/>
          </a:p>
        </p:txBody>
      </p:sp>
      <p:sp>
        <p:nvSpPr>
          <p:cNvPr id="3" name="Text Placeholder 2">
            <a:extLst>
              <a:ext uri="{FF2B5EF4-FFF2-40B4-BE49-F238E27FC236}">
                <a16:creationId xmlns:a16="http://schemas.microsoft.com/office/drawing/2014/main" id="{B5EC1E8F-E018-436A-917D-D07115A5C7B5}"/>
              </a:ext>
            </a:extLst>
          </p:cNvPr>
          <p:cNvSpPr>
            <a:spLocks noGrp="1"/>
          </p:cNvSpPr>
          <p:nvPr>
            <p:ph type="body" idx="1"/>
          </p:nvPr>
        </p:nvSpPr>
        <p:spPr/>
        <p:txBody>
          <a:bodyPr/>
          <a:lstStyle/>
          <a:p>
            <a:r>
              <a:rPr lang="en-IN" b="1" dirty="0"/>
              <a:t>Classification Accuracy </a:t>
            </a:r>
            <a:r>
              <a:rPr lang="en-IN" dirty="0"/>
              <a:t>: The proportion of the total number of predictions that were correct.</a:t>
            </a:r>
          </a:p>
          <a:p>
            <a:r>
              <a:rPr lang="en-IN" b="1" dirty="0"/>
              <a:t>F1 Score </a:t>
            </a:r>
            <a:r>
              <a:rPr lang="en-IN" dirty="0"/>
              <a:t>: F1-Score is the harmonic mean of precision and recall values for a classification problem.</a:t>
            </a:r>
          </a:p>
          <a:p>
            <a:r>
              <a:rPr lang="en-IN" b="1" dirty="0"/>
              <a:t>Recall</a:t>
            </a:r>
            <a:r>
              <a:rPr lang="en-IN" dirty="0"/>
              <a:t> : The proportion of actual positive cases which are correctly identified.</a:t>
            </a:r>
          </a:p>
          <a:p>
            <a:r>
              <a:rPr lang="en-IN" b="1" dirty="0"/>
              <a:t>Precision </a:t>
            </a:r>
            <a:r>
              <a:rPr lang="en-IN" dirty="0"/>
              <a:t>: The proportion of positive cases that were correctly identified</a:t>
            </a:r>
          </a:p>
        </p:txBody>
      </p:sp>
    </p:spTree>
    <p:extLst>
      <p:ext uri="{BB962C8B-B14F-4D97-AF65-F5344CB8AC3E}">
        <p14:creationId xmlns:p14="http://schemas.microsoft.com/office/powerpoint/2010/main" val="230551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 Results</a:t>
            </a:r>
          </a:p>
        </p:txBody>
      </p:sp>
      <p:pic>
        <p:nvPicPr>
          <p:cNvPr id="1026" name="Picture 2" descr="C:\Users\My Laptop\Desktop\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7772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115-AA8E-4ADD-9D46-509FB1255518}"/>
              </a:ext>
            </a:extLst>
          </p:cNvPr>
          <p:cNvSpPr>
            <a:spLocks noGrp="1"/>
          </p:cNvSpPr>
          <p:nvPr>
            <p:ph type="title"/>
          </p:nvPr>
        </p:nvSpPr>
        <p:spPr/>
        <p:txBody>
          <a:bodyPr/>
          <a:lstStyle/>
          <a:p>
            <a:r>
              <a:rPr lang="en-IN" dirty="0"/>
              <a:t> </a:t>
            </a:r>
            <a:r>
              <a:rPr lang="en-IN" b="1" dirty="0"/>
              <a:t>LSTM Results</a:t>
            </a:r>
          </a:p>
        </p:txBody>
      </p:sp>
      <p:sp>
        <p:nvSpPr>
          <p:cNvPr id="3" name="Text Placeholder 2">
            <a:extLst>
              <a:ext uri="{FF2B5EF4-FFF2-40B4-BE49-F238E27FC236}">
                <a16:creationId xmlns:a16="http://schemas.microsoft.com/office/drawing/2014/main" id="{4ABFDA35-A7CE-442E-AFAA-68B38C2C36C0}"/>
              </a:ext>
            </a:extLst>
          </p:cNvPr>
          <p:cNvSpPr>
            <a:spLocks noGrp="1"/>
          </p:cNvSpPr>
          <p:nvPr>
            <p:ph type="body" idx="1"/>
          </p:nvPr>
        </p:nvSpPr>
        <p:spPr/>
        <p:txBody>
          <a:bodyPr/>
          <a:lstStyle/>
          <a:p>
            <a:endParaRPr lang="en-IN" dirty="0"/>
          </a:p>
        </p:txBody>
      </p:sp>
      <p:pic>
        <p:nvPicPr>
          <p:cNvPr id="5" name="Picture 4" descr="A screenshot of a cell phone&#10;&#10;Description automatically generated">
            <a:extLst>
              <a:ext uri="{FF2B5EF4-FFF2-40B4-BE49-F238E27FC236}">
                <a16:creationId xmlns:a16="http://schemas.microsoft.com/office/drawing/2014/main" id="{17838EE3-28F1-4D94-8E08-707BB214A842}"/>
              </a:ext>
            </a:extLst>
          </p:cNvPr>
          <p:cNvPicPr>
            <a:picLocks noChangeAspect="1"/>
          </p:cNvPicPr>
          <p:nvPr/>
        </p:nvPicPr>
        <p:blipFill>
          <a:blip r:embed="rId2"/>
          <a:stretch>
            <a:fillRect/>
          </a:stretch>
        </p:blipFill>
        <p:spPr>
          <a:xfrm>
            <a:off x="1066800" y="2556932"/>
            <a:ext cx="10439399" cy="3589869"/>
          </a:xfrm>
          <a:prstGeom prst="rect">
            <a:avLst/>
          </a:prstGeom>
        </p:spPr>
      </p:pic>
    </p:spTree>
    <p:extLst>
      <p:ext uri="{BB962C8B-B14F-4D97-AF65-F5344CB8AC3E}">
        <p14:creationId xmlns:p14="http://schemas.microsoft.com/office/powerpoint/2010/main" val="111998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My Laptop\Desktop\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4725987" cy="314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My Laptop\Desktop\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75" y="2743200"/>
            <a:ext cx="4802187"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02A05-CB8F-45BF-9396-39A2EC682821}"/>
              </a:ext>
            </a:extLst>
          </p:cNvPr>
          <p:cNvSpPr txBox="1"/>
          <p:nvPr/>
        </p:nvSpPr>
        <p:spPr>
          <a:xfrm>
            <a:off x="3886200" y="1371600"/>
            <a:ext cx="4343400" cy="769441"/>
          </a:xfrm>
          <a:prstGeom prst="rect">
            <a:avLst/>
          </a:prstGeom>
          <a:noFill/>
        </p:spPr>
        <p:txBody>
          <a:bodyPr wrap="square" rtlCol="0">
            <a:spAutoFit/>
          </a:bodyPr>
          <a:lstStyle/>
          <a:p>
            <a:pPr lvl="1"/>
            <a:r>
              <a:rPr lang="en-IN" sz="4400" b="1" dirty="0">
                <a:latin typeface="Garamond" panose="02020404030301010803" pitchFamily="18" charset="0"/>
                <a:cs typeface="Times New Roman" panose="02020603050405020304" pitchFamily="18" charset="0"/>
              </a:rPr>
              <a:t>LSTM Results</a:t>
            </a:r>
          </a:p>
        </p:txBody>
      </p:sp>
    </p:spTree>
    <p:extLst>
      <p:ext uri="{BB962C8B-B14F-4D97-AF65-F5344CB8AC3E}">
        <p14:creationId xmlns:p14="http://schemas.microsoft.com/office/powerpoint/2010/main" val="353947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My Laptop\Desktop\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90800"/>
            <a:ext cx="7010400"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D0F011-B5E0-4BCA-9D5B-D47F1D8FC1A0}"/>
              </a:ext>
            </a:extLst>
          </p:cNvPr>
          <p:cNvSpPr txBox="1"/>
          <p:nvPr/>
        </p:nvSpPr>
        <p:spPr>
          <a:xfrm>
            <a:off x="5029200" y="1447800"/>
            <a:ext cx="4038600" cy="1446550"/>
          </a:xfrm>
          <a:prstGeom prst="rect">
            <a:avLst/>
          </a:prstGeom>
          <a:noFill/>
        </p:spPr>
        <p:txBody>
          <a:bodyPr wrap="square" rtlCol="0">
            <a:spAutoFit/>
          </a:bodyPr>
          <a:lstStyle/>
          <a:p>
            <a:r>
              <a:rPr lang="en-IN" sz="4400" b="1" dirty="0">
                <a:latin typeface="Garamond" panose="02020404030301010803" pitchFamily="18" charset="0"/>
                <a:cs typeface="Times New Roman" panose="02020603050405020304" pitchFamily="18" charset="0"/>
              </a:rPr>
              <a:t>LSTM Results</a:t>
            </a:r>
          </a:p>
          <a:p>
            <a:endParaRPr lang="en-IN" sz="4400" dirty="0"/>
          </a:p>
        </p:txBody>
      </p:sp>
    </p:spTree>
    <p:extLst>
      <p:ext uri="{BB962C8B-B14F-4D97-AF65-F5344CB8AC3E}">
        <p14:creationId xmlns:p14="http://schemas.microsoft.com/office/powerpoint/2010/main" val="205175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Text Placeholder 2"/>
          <p:cNvSpPr>
            <a:spLocks noGrp="1"/>
          </p:cNvSpPr>
          <p:nvPr>
            <p:ph type="body" idx="1"/>
          </p:nvPr>
        </p:nvSpPr>
        <p:spPr>
          <a:xfrm>
            <a:off x="1219200" y="2362200"/>
            <a:ext cx="9677397" cy="3513668"/>
          </a:xfrm>
        </p:spPr>
        <p:txBody>
          <a:bodyPr/>
          <a:lstStyle/>
          <a:p>
            <a:r>
              <a:rPr lang="en-US" dirty="0"/>
              <a:t>Microblogging stages, for example, Twitter give dynamic correspondence channels during mass intermingling and crisis occasions such as quakes, tropical storms.</a:t>
            </a:r>
          </a:p>
          <a:p>
            <a:r>
              <a:rPr lang="en-US" dirty="0"/>
              <a:t>Preparing social media data represent numerous difficulties, for example, parsing uproarious, brief and casual messages, taking in data classifications from the approaching stream of messages and arranging them into various classes among others.</a:t>
            </a:r>
          </a:p>
          <a:p>
            <a:r>
              <a:rPr lang="en-US" dirty="0"/>
              <a:t>One of the fundamental necessities of huge numbers of these assignments is the accessibility of information, specifically human-commented on information.</a:t>
            </a:r>
            <a:endParaRPr lang="en-IN" dirty="0"/>
          </a:p>
        </p:txBody>
      </p:sp>
    </p:spTree>
    <p:extLst>
      <p:ext uri="{BB962C8B-B14F-4D97-AF65-F5344CB8AC3E}">
        <p14:creationId xmlns:p14="http://schemas.microsoft.com/office/powerpoint/2010/main" val="295744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F5C-B6EC-AAED-373B-50011A4FE9E1}"/>
              </a:ext>
            </a:extLst>
          </p:cNvPr>
          <p:cNvSpPr>
            <a:spLocks noGrp="1"/>
          </p:cNvSpPr>
          <p:nvPr>
            <p:ph type="title"/>
          </p:nvPr>
        </p:nvSpPr>
        <p:spPr/>
        <p:txBody>
          <a:bodyPr/>
          <a:lstStyle/>
          <a:p>
            <a:r>
              <a:rPr lang="en-IN" b="1" dirty="0"/>
              <a:t>ANN RESULTS</a:t>
            </a:r>
          </a:p>
        </p:txBody>
      </p:sp>
      <p:sp>
        <p:nvSpPr>
          <p:cNvPr id="3" name="Text Placeholder 2">
            <a:extLst>
              <a:ext uri="{FF2B5EF4-FFF2-40B4-BE49-F238E27FC236}">
                <a16:creationId xmlns:a16="http://schemas.microsoft.com/office/drawing/2014/main" id="{EA908096-CCA1-966E-FE80-5D8F289DE0A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C99DEE-C87E-962D-1DD6-718CBD1C5F29}"/>
              </a:ext>
            </a:extLst>
          </p:cNvPr>
          <p:cNvPicPr>
            <a:picLocks noChangeAspect="1"/>
          </p:cNvPicPr>
          <p:nvPr/>
        </p:nvPicPr>
        <p:blipFill>
          <a:blip r:embed="rId2"/>
          <a:stretch>
            <a:fillRect/>
          </a:stretch>
        </p:blipFill>
        <p:spPr>
          <a:xfrm>
            <a:off x="1180847" y="2667000"/>
            <a:ext cx="9830305" cy="3146547"/>
          </a:xfrm>
          <a:prstGeom prst="rect">
            <a:avLst/>
          </a:prstGeom>
        </p:spPr>
      </p:pic>
    </p:spTree>
    <p:extLst>
      <p:ext uri="{BB962C8B-B14F-4D97-AF65-F5344CB8AC3E}">
        <p14:creationId xmlns:p14="http://schemas.microsoft.com/office/powerpoint/2010/main" val="3907825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DAED-E06B-79BF-A8E2-5FD605832FF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020F886-C8E4-7D68-47A6-DAD98F920D1E}"/>
              </a:ext>
            </a:extLst>
          </p:cNvPr>
          <p:cNvSpPr>
            <a:spLocks noGrp="1"/>
          </p:cNvSpPr>
          <p:nvPr>
            <p:ph type="body" idx="1"/>
          </p:nvPr>
        </p:nvSpPr>
        <p:spPr>
          <a:xfrm>
            <a:off x="-3505197" y="2556932"/>
            <a:ext cx="17862690" cy="4751082"/>
          </a:xfrm>
        </p:spPr>
        <p:txBody>
          <a:bodyPr/>
          <a:lstStyle/>
          <a:p>
            <a:endParaRPr lang="en-IN" dirty="0"/>
          </a:p>
        </p:txBody>
      </p:sp>
      <p:pic>
        <p:nvPicPr>
          <p:cNvPr id="2050" name="Picture 2" descr="Thank You Images – Browse 207,517 Stock Photos, Vectors, and Video | Adobe  Stock">
            <a:extLst>
              <a:ext uri="{FF2B5EF4-FFF2-40B4-BE49-F238E27FC236}">
                <a16:creationId xmlns:a16="http://schemas.microsoft.com/office/drawing/2014/main" id="{8A2FFFE4-D52C-26DB-7958-C1760578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33674"/>
            <a:ext cx="6096000" cy="29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BDF-F0AC-4950-86BF-E776B79C4F49}"/>
              </a:ext>
            </a:extLst>
          </p:cNvPr>
          <p:cNvSpPr>
            <a:spLocks noGrp="1"/>
          </p:cNvSpPr>
          <p:nvPr>
            <p:ph type="title"/>
          </p:nvPr>
        </p:nvSpPr>
        <p:spPr/>
        <p:txBody>
          <a:bodyPr/>
          <a:lstStyle/>
          <a:p>
            <a:r>
              <a:rPr lang="en-IN" b="1" dirty="0"/>
              <a:t>BLOCK DIAGRAM</a:t>
            </a:r>
          </a:p>
        </p:txBody>
      </p:sp>
      <p:pic>
        <p:nvPicPr>
          <p:cNvPr id="4" name="Picture 3" descr="A screenshot of a cell phone&#10;&#10;Description automatically generated">
            <a:extLst>
              <a:ext uri="{FF2B5EF4-FFF2-40B4-BE49-F238E27FC236}">
                <a16:creationId xmlns:a16="http://schemas.microsoft.com/office/drawing/2014/main" id="{02C1E3DC-1909-4FAE-96D5-1760F5FDFD9C}"/>
              </a:ext>
            </a:extLst>
          </p:cNvPr>
          <p:cNvPicPr>
            <a:picLocks noChangeAspect="1"/>
          </p:cNvPicPr>
          <p:nvPr/>
        </p:nvPicPr>
        <p:blipFill>
          <a:blip r:embed="rId2"/>
          <a:stretch>
            <a:fillRect/>
          </a:stretch>
        </p:blipFill>
        <p:spPr>
          <a:xfrm>
            <a:off x="838200" y="2285999"/>
            <a:ext cx="10748962" cy="3962401"/>
          </a:xfrm>
          <a:prstGeom prst="rect">
            <a:avLst/>
          </a:prstGeom>
        </p:spPr>
      </p:pic>
    </p:spTree>
    <p:extLst>
      <p:ext uri="{BB962C8B-B14F-4D97-AF65-F5344CB8AC3E}">
        <p14:creationId xmlns:p14="http://schemas.microsoft.com/office/powerpoint/2010/main" val="58002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8E49-4AC4-4AEE-A317-CF84D99E4626}"/>
              </a:ext>
            </a:extLst>
          </p:cNvPr>
          <p:cNvSpPr>
            <a:spLocks noGrp="1"/>
          </p:cNvSpPr>
          <p:nvPr>
            <p:ph type="title"/>
          </p:nvPr>
        </p:nvSpPr>
        <p:spPr/>
        <p:txBody>
          <a:bodyPr/>
          <a:lstStyle/>
          <a:p>
            <a:r>
              <a:rPr lang="en-IN" b="1" dirty="0"/>
              <a:t>ANN(ARTIFICIAL NUERAL NETWORK)</a:t>
            </a:r>
            <a:endParaRPr lang="en-IN" dirty="0"/>
          </a:p>
        </p:txBody>
      </p:sp>
      <p:sp>
        <p:nvSpPr>
          <p:cNvPr id="3" name="Text Placeholder 2">
            <a:extLst>
              <a:ext uri="{FF2B5EF4-FFF2-40B4-BE49-F238E27FC236}">
                <a16:creationId xmlns:a16="http://schemas.microsoft.com/office/drawing/2014/main" id="{610C8C6A-AE6B-4062-A3BC-5B39DCE06EE3}"/>
              </a:ext>
            </a:extLst>
          </p:cNvPr>
          <p:cNvSpPr>
            <a:spLocks noGrp="1"/>
          </p:cNvSpPr>
          <p:nvPr>
            <p:ph type="body" idx="1"/>
          </p:nvPr>
        </p:nvSpPr>
        <p:spPr>
          <a:xfrm>
            <a:off x="1295401" y="2556932"/>
            <a:ext cx="9601196" cy="3691468"/>
          </a:xfrm>
        </p:spPr>
        <p:txBody>
          <a:bodyPr/>
          <a:lstStyle/>
          <a:p>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dirty="0"/>
              <a:t>Neural networks can help computers make intelligent decisions with limited human assistance. This is because they can learn and model the relationships between input and output data that are nonlinear and complex. For instance, they can do the following tasks</a:t>
            </a:r>
          </a:p>
          <a:p>
            <a:endParaRPr lang="en-IN" dirty="0"/>
          </a:p>
        </p:txBody>
      </p:sp>
    </p:spTree>
    <p:extLst>
      <p:ext uri="{BB962C8B-B14F-4D97-AF65-F5344CB8AC3E}">
        <p14:creationId xmlns:p14="http://schemas.microsoft.com/office/powerpoint/2010/main" val="228284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1295402" y="982132"/>
            <a:ext cx="9601196" cy="79100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Times New Roman"/>
              <a:buNone/>
            </a:pPr>
            <a:r>
              <a:rPr lang="en-IN" b="1" dirty="0"/>
              <a:t>ADVANTAGES OF ANN</a:t>
            </a:r>
            <a:endParaRPr b="1" dirty="0"/>
          </a:p>
        </p:txBody>
      </p:sp>
      <p:sp>
        <p:nvSpPr>
          <p:cNvPr id="165" name="Google Shape;165;p2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110490" algn="l" rtl="0">
              <a:spcBef>
                <a:spcPts val="0"/>
              </a:spcBef>
              <a:spcAft>
                <a:spcPts val="0"/>
              </a:spcAft>
              <a:buSzPts val="2760"/>
              <a:buNone/>
            </a:pPr>
            <a:r>
              <a:rPr lang="en-US" dirty="0"/>
              <a:t>1)Medical diagnosis by medical image classification.</a:t>
            </a:r>
          </a:p>
          <a:p>
            <a:pPr marL="285750" lvl="0" indent="-110490" algn="l" rtl="0">
              <a:spcBef>
                <a:spcPts val="0"/>
              </a:spcBef>
              <a:spcAft>
                <a:spcPts val="0"/>
              </a:spcAft>
              <a:buSzPts val="2760"/>
              <a:buNone/>
            </a:pPr>
            <a:r>
              <a:rPr lang="en-US" dirty="0"/>
              <a:t>2)Targeted marketing by social network filtering and behavioral data analysis.</a:t>
            </a:r>
          </a:p>
          <a:p>
            <a:pPr marL="285750" lvl="0" indent="-110490" algn="l" rtl="0">
              <a:spcBef>
                <a:spcPts val="0"/>
              </a:spcBef>
              <a:spcAft>
                <a:spcPts val="0"/>
              </a:spcAft>
              <a:buSzPts val="2760"/>
              <a:buNone/>
            </a:pPr>
            <a:r>
              <a:rPr lang="en-US" dirty="0"/>
              <a:t>3) Financial predictions by processing historical data of financial instruments.</a:t>
            </a:r>
          </a:p>
          <a:p>
            <a:pPr marL="285750" lvl="0" indent="-110490" algn="l" rtl="0">
              <a:spcBef>
                <a:spcPts val="0"/>
              </a:spcBef>
              <a:spcAft>
                <a:spcPts val="0"/>
              </a:spcAft>
              <a:buSzPts val="2760"/>
              <a:buNone/>
            </a:pPr>
            <a:r>
              <a:rPr lang="en-US" dirty="0"/>
              <a:t>4) Electrical load and energy demand forecasting.</a:t>
            </a:r>
          </a:p>
          <a:p>
            <a:pPr marL="285750" lvl="0" indent="-110490" algn="l" rtl="0">
              <a:spcBef>
                <a:spcPts val="0"/>
              </a:spcBef>
              <a:spcAft>
                <a:spcPts val="0"/>
              </a:spcAft>
              <a:buSzPts val="2760"/>
              <a:buNone/>
            </a:pPr>
            <a:r>
              <a:rPr lang="en-US" dirty="0"/>
              <a:t>5) Process and quality control.</a:t>
            </a:r>
          </a:p>
          <a:p>
            <a:pPr marL="285750" lvl="0" indent="-110490" algn="l" rtl="0">
              <a:spcBef>
                <a:spcPts val="0"/>
              </a:spcBef>
              <a:spcAft>
                <a:spcPts val="0"/>
              </a:spcAft>
              <a:buSzPts val="2760"/>
              <a:buNone/>
            </a:pPr>
            <a:r>
              <a:rPr lang="en-US" dirty="0"/>
              <a:t>6) Chemical compound identification</a:t>
            </a:r>
          </a:p>
          <a:p>
            <a:pPr marL="285750" lvl="0" indent="-110490" algn="l" rtl="0">
              <a:spcBef>
                <a:spcPts val="0"/>
              </a:spcBef>
              <a:spcAft>
                <a:spcPts val="0"/>
              </a:spcAft>
              <a:buSzPts val="276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0CD7-81F3-78E6-C0F1-3259A3DFDF0F}"/>
              </a:ext>
            </a:extLst>
          </p:cNvPr>
          <p:cNvSpPr>
            <a:spLocks noGrp="1"/>
          </p:cNvSpPr>
          <p:nvPr>
            <p:ph type="title"/>
          </p:nvPr>
        </p:nvSpPr>
        <p:spPr/>
        <p:txBody>
          <a:bodyPr/>
          <a:lstStyle/>
          <a:p>
            <a:r>
              <a:rPr lang="en-IN" b="1" dirty="0"/>
              <a:t>DISADVANTAGES OF ANN</a:t>
            </a:r>
          </a:p>
        </p:txBody>
      </p:sp>
      <p:sp>
        <p:nvSpPr>
          <p:cNvPr id="3" name="Text Placeholder 2">
            <a:extLst>
              <a:ext uri="{FF2B5EF4-FFF2-40B4-BE49-F238E27FC236}">
                <a16:creationId xmlns:a16="http://schemas.microsoft.com/office/drawing/2014/main" id="{B154E5CE-45F8-EABB-B773-EBC55C81EEAB}"/>
              </a:ext>
            </a:extLst>
          </p:cNvPr>
          <p:cNvSpPr>
            <a:spLocks noGrp="1"/>
          </p:cNvSpPr>
          <p:nvPr>
            <p:ph type="body" idx="1"/>
          </p:nvPr>
        </p:nvSpPr>
        <p:spPr/>
        <p:txBody>
          <a:bodyPr/>
          <a:lstStyle/>
          <a:p>
            <a:r>
              <a:rPr lang="en-US" dirty="0"/>
              <a:t>Artificial Neural Networks require lots of computational power.</a:t>
            </a:r>
          </a:p>
          <a:p>
            <a:r>
              <a:rPr lang="en-US" dirty="0"/>
              <a:t>Neural network models are hard to explain.</a:t>
            </a:r>
          </a:p>
          <a:p>
            <a:r>
              <a:rPr lang="en-US" dirty="0"/>
              <a:t>Neural network training requires lots of data.</a:t>
            </a:r>
          </a:p>
          <a:p>
            <a:r>
              <a:rPr lang="en-US" dirty="0"/>
              <a:t>Data preparation for neural network models needs careful attention.</a:t>
            </a:r>
          </a:p>
          <a:p>
            <a:r>
              <a:rPr lang="en-US" dirty="0"/>
              <a:t>Optimizing neural network models for production can be challenging.</a:t>
            </a:r>
          </a:p>
          <a:p>
            <a:endParaRPr lang="en-IN" dirty="0"/>
          </a:p>
        </p:txBody>
      </p:sp>
    </p:spTree>
    <p:extLst>
      <p:ext uri="{BB962C8B-B14F-4D97-AF65-F5344CB8AC3E}">
        <p14:creationId xmlns:p14="http://schemas.microsoft.com/office/powerpoint/2010/main" val="328975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B2E9-E42F-E5B3-F374-43085A5779FD}"/>
              </a:ext>
            </a:extLst>
          </p:cNvPr>
          <p:cNvSpPr>
            <a:spLocks noGrp="1"/>
          </p:cNvSpPr>
          <p:nvPr>
            <p:ph type="title"/>
          </p:nvPr>
        </p:nvSpPr>
        <p:spPr/>
        <p:txBody>
          <a:bodyPr/>
          <a:lstStyle/>
          <a:p>
            <a:r>
              <a:rPr lang="en-IN" b="1" dirty="0"/>
              <a:t>ANN MODEL</a:t>
            </a:r>
          </a:p>
        </p:txBody>
      </p:sp>
      <p:sp>
        <p:nvSpPr>
          <p:cNvPr id="3" name="Text Placeholder 2">
            <a:extLst>
              <a:ext uri="{FF2B5EF4-FFF2-40B4-BE49-F238E27FC236}">
                <a16:creationId xmlns:a16="http://schemas.microsoft.com/office/drawing/2014/main" id="{B083FF95-3A83-CB60-33C1-B1A252780D6F}"/>
              </a:ext>
            </a:extLst>
          </p:cNvPr>
          <p:cNvSpPr>
            <a:spLocks noGrp="1"/>
          </p:cNvSpPr>
          <p:nvPr>
            <p:ph type="body" idx="1"/>
          </p:nvPr>
        </p:nvSpPr>
        <p:spPr>
          <a:xfrm>
            <a:off x="1295401" y="3921382"/>
            <a:ext cx="9601196" cy="1548837"/>
          </a:xfrm>
        </p:spPr>
        <p:txBody>
          <a:bodyPr/>
          <a:lstStyle/>
          <a:p>
            <a:endParaRPr lang="en-IN" b="1" dirty="0"/>
          </a:p>
        </p:txBody>
      </p:sp>
      <p:pic>
        <p:nvPicPr>
          <p:cNvPr id="1026" name="Picture 2" descr="Applied Deep Learning - Part 1: Artificial Neural Networks ...">
            <a:extLst>
              <a:ext uri="{FF2B5EF4-FFF2-40B4-BE49-F238E27FC236}">
                <a16:creationId xmlns:a16="http://schemas.microsoft.com/office/drawing/2014/main" id="{A4DA8627-822D-1091-6EF4-8A0CD3508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514600"/>
            <a:ext cx="104854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03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a:t>
            </a:r>
          </a:p>
        </p:txBody>
      </p:sp>
      <p:sp>
        <p:nvSpPr>
          <p:cNvPr id="3" name="Text Placeholder 2"/>
          <p:cNvSpPr>
            <a:spLocks noGrp="1"/>
          </p:cNvSpPr>
          <p:nvPr>
            <p:ph type="body" idx="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For example, LSTM is applicable to tasks such as unsegmented, connected handwriting recognition</a:t>
            </a:r>
            <a:r>
              <a:rPr lang="en-IN" sz="2000" baseline="30000" dirty="0">
                <a:solidFill>
                  <a:schemeClr val="tx1"/>
                </a:solidFill>
                <a:latin typeface="Times New Roman" panose="02020603050405020304" pitchFamily="18" charset="0"/>
                <a:cs typeface="Times New Roman" panose="02020603050405020304" pitchFamily="18" charset="0"/>
                <a:hlinkClick r:id="rId2"/>
              </a:rPr>
              <a:t>]</a:t>
            </a:r>
            <a:r>
              <a:rPr lang="en-IN" sz="2000" dirty="0">
                <a:solidFill>
                  <a:schemeClr val="tx1"/>
                </a:solidFill>
                <a:latin typeface="Times New Roman" panose="02020603050405020304" pitchFamily="18" charset="0"/>
                <a:cs typeface="Times New Roman" panose="02020603050405020304" pitchFamily="18" charset="0"/>
              </a:rPr>
              <a:t>, speech recognition and anomaly detection in network traffic or IDS's (intrusion detection systems).</a:t>
            </a:r>
          </a:p>
          <a:p>
            <a:r>
              <a:rPr lang="en-IN" sz="2000" dirty="0">
                <a:solidFill>
                  <a:schemeClr val="tx1"/>
                </a:solidFill>
                <a:latin typeface="Times New Roman" panose="02020603050405020304" pitchFamily="18" charset="0"/>
                <a:cs typeface="Times New Roman" panose="02020603050405020304" pitchFamily="18" charset="0"/>
              </a:rPr>
              <a:t>A common LSTM unit is composed of a cell, an input gate, an output gate and a forget gate. The cell remembers values over arbitrary time intervals and the three gates regulate the flow of information into and out of the cell.</a:t>
            </a:r>
          </a:p>
          <a:p>
            <a:endParaRPr lang="en-IN" dirty="0"/>
          </a:p>
        </p:txBody>
      </p:sp>
    </p:spTree>
    <p:extLst>
      <p:ext uri="{BB962C8B-B14F-4D97-AF65-F5344CB8AC3E}">
        <p14:creationId xmlns:p14="http://schemas.microsoft.com/office/powerpoint/2010/main" val="162499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446D-7DA5-48C7-AC4F-DBB5EBC19448}"/>
              </a:ext>
            </a:extLst>
          </p:cNvPr>
          <p:cNvSpPr>
            <a:spLocks noGrp="1"/>
          </p:cNvSpPr>
          <p:nvPr>
            <p:ph type="title"/>
          </p:nvPr>
        </p:nvSpPr>
        <p:spPr/>
        <p:txBody>
          <a:bodyPr/>
          <a:lstStyle/>
          <a:p>
            <a:r>
              <a:rPr lang="en-IN" b="1" dirty="0"/>
              <a:t>Disadvantages of LSTM</a:t>
            </a:r>
          </a:p>
        </p:txBody>
      </p:sp>
      <p:sp>
        <p:nvSpPr>
          <p:cNvPr id="3" name="Text Placeholder 2">
            <a:extLst>
              <a:ext uri="{FF2B5EF4-FFF2-40B4-BE49-F238E27FC236}">
                <a16:creationId xmlns:a16="http://schemas.microsoft.com/office/drawing/2014/main" id="{56D75175-65C2-4E60-9EAC-DB87D5D953CB}"/>
              </a:ext>
            </a:extLst>
          </p:cNvPr>
          <p:cNvSpPr>
            <a:spLocks noGrp="1"/>
          </p:cNvSpPr>
          <p:nvPr>
            <p:ph type="body" idx="1"/>
          </p:nvPr>
        </p:nvSpPr>
        <p:spPr/>
        <p:txBody>
          <a:bodyPr/>
          <a:lstStyle/>
          <a:p>
            <a:r>
              <a:rPr lang="en-IN" sz="3000" dirty="0">
                <a:latin typeface="Times New Roman" panose="02020603050405020304" pitchFamily="18" charset="0"/>
                <a:cs typeface="Times New Roman" panose="02020603050405020304" pitchFamily="18" charset="0"/>
              </a:rPr>
              <a:t>It cannot process very long sequences if it uses tanh as its activation function.</a:t>
            </a:r>
          </a:p>
          <a:p>
            <a:r>
              <a:rPr lang="en-IN" sz="3000" dirty="0">
                <a:latin typeface="Times New Roman" panose="02020603050405020304" pitchFamily="18" charset="0"/>
                <a:cs typeface="Times New Roman" panose="02020603050405020304" pitchFamily="18" charset="0"/>
              </a:rPr>
              <a:t>It is very unstable if we use ReLu as its activation function.</a:t>
            </a:r>
          </a:p>
          <a:p>
            <a:r>
              <a:rPr lang="en-IN" sz="3000" dirty="0">
                <a:latin typeface="Times New Roman" panose="02020603050405020304" pitchFamily="18" charset="0"/>
                <a:cs typeface="Times New Roman" panose="02020603050405020304" pitchFamily="18" charset="0"/>
              </a:rPr>
              <a:t>It cannot be stacked into very deep models.</a:t>
            </a:r>
          </a:p>
          <a:p>
            <a:r>
              <a:rPr lang="en-IN" sz="3000" dirty="0">
                <a:latin typeface="Times New Roman" panose="02020603050405020304" pitchFamily="18" charset="0"/>
                <a:cs typeface="Times New Roman" panose="02020603050405020304" pitchFamily="18" charset="0"/>
              </a:rPr>
              <a:t>This are not able to keep track of long-term dependencies.</a:t>
            </a:r>
          </a:p>
          <a:p>
            <a:endParaRPr lang="en-IN" dirty="0"/>
          </a:p>
        </p:txBody>
      </p:sp>
    </p:spTree>
    <p:extLst>
      <p:ext uri="{BB962C8B-B14F-4D97-AF65-F5344CB8AC3E}">
        <p14:creationId xmlns:p14="http://schemas.microsoft.com/office/powerpoint/2010/main" val="196370037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872</Words>
  <Application>Microsoft Office PowerPoint</Application>
  <PresentationFormat>Widescreen</PresentationFormat>
  <Paragraphs>65</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Garamond</vt:lpstr>
      <vt:lpstr>Arial</vt:lpstr>
      <vt:lpstr>Organic</vt:lpstr>
      <vt:lpstr>Tweets Classification for Disaster Management using LSTM AND ANN</vt:lpstr>
      <vt:lpstr>Introduction</vt:lpstr>
      <vt:lpstr>BLOCK DIAGRAM</vt:lpstr>
      <vt:lpstr>ANN(ARTIFICIAL NUERAL NETWORK)</vt:lpstr>
      <vt:lpstr>ADVANTAGES OF ANN</vt:lpstr>
      <vt:lpstr>DISADVANTAGES OF ANN</vt:lpstr>
      <vt:lpstr>ANN MODEL</vt:lpstr>
      <vt:lpstr>LSTM</vt:lpstr>
      <vt:lpstr>Disadvantages of LSTM</vt:lpstr>
      <vt:lpstr>WHY LSTM IS BETTER THAN ANN?</vt:lpstr>
      <vt:lpstr>Gradient Descent</vt:lpstr>
      <vt:lpstr>Gradient Descent</vt:lpstr>
      <vt:lpstr>Block Diagram</vt:lpstr>
      <vt:lpstr>Advantages of gradient Decent</vt:lpstr>
      <vt:lpstr>Evaluation metrics</vt:lpstr>
      <vt:lpstr>LSTM Results</vt:lpstr>
      <vt:lpstr> LSTM Results</vt:lpstr>
      <vt:lpstr>PowerPoint Presentation</vt:lpstr>
      <vt:lpstr>PowerPoint Presentation</vt:lpstr>
      <vt:lpstr>ANN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in with BERT  the Field of Disaster Management </dc:title>
  <cp:lastModifiedBy>Ravi Teja Ravipati</cp:lastModifiedBy>
  <cp:revision>40</cp:revision>
  <dcterms:modified xsi:type="dcterms:W3CDTF">2022-12-05T21:09:09Z</dcterms:modified>
</cp:coreProperties>
</file>