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98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67000" y="334762"/>
            <a:ext cx="3505200" cy="479241"/>
          </a:xfrm>
        </p:spPr>
        <p:txBody>
          <a:bodyPr>
            <a:normAutofit fontScale="90000"/>
          </a:bodyPr>
          <a:lstStyle/>
          <a:p>
            <a:r>
              <a:rPr lang="en-US" sz="3200" u="sng" dirty="0"/>
              <a:t>Hamiltonian Cycle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75163" y="930398"/>
            <a:ext cx="2971800" cy="351038"/>
          </a:xfrm>
        </p:spPr>
        <p:txBody>
          <a:bodyPr>
            <a:normAutofit/>
          </a:bodyPr>
          <a:lstStyle/>
          <a:p>
            <a:r>
              <a:rPr lang="en-US" sz="1600" dirty="0"/>
              <a:t>Bhanu Dobriyal B00770427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283888" y="164068"/>
            <a:ext cx="1707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CS575 Fall 2019 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89144" y="1348481"/>
            <a:ext cx="8565712" cy="26901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>
              <a:buFont typeface="Wingdings" panose="05000000000000000000" pitchFamily="2" charset="2"/>
              <a:buChar char="v"/>
            </a:pPr>
            <a:endParaRPr lang="en-US" sz="1800" b="1" dirty="0"/>
          </a:p>
          <a:p>
            <a:pPr marL="571500" indent="-571500" algn="l">
              <a:buFont typeface="Wingdings" panose="05000000000000000000" pitchFamily="2" charset="2"/>
              <a:buChar char="v"/>
            </a:pPr>
            <a:r>
              <a:rPr lang="en-US" sz="1800" dirty="0"/>
              <a:t>“Hamiltonian Path” in an undirected graph is a path that visits each vertex exactly once. </a:t>
            </a:r>
          </a:p>
          <a:p>
            <a:pPr marL="571500" indent="-571500" algn="l">
              <a:buFont typeface="Wingdings" panose="05000000000000000000" pitchFamily="2" charset="2"/>
              <a:buChar char="v"/>
            </a:pPr>
            <a:r>
              <a:rPr lang="en-US" sz="1800" dirty="0"/>
              <a:t>A Hamiltonian cycle (or Hamiltonian circuit) is a Hamiltonian Path such that there is an edge (in the graph) from the last vertex to the first vertex of the Hamiltonian Path.</a:t>
            </a:r>
          </a:p>
          <a:p>
            <a:pPr marL="571500" indent="-571500" algn="l">
              <a:buFont typeface="Wingdings" panose="05000000000000000000" pitchFamily="2" charset="2"/>
              <a:buChar char="v"/>
            </a:pPr>
            <a:r>
              <a:rPr lang="en-US" sz="1800" u="sng" dirty="0"/>
              <a:t>Problem Statement </a:t>
            </a:r>
            <a:r>
              <a:rPr lang="en-US" sz="1800" dirty="0"/>
              <a:t>: Determine whether a given graph contains Hamiltonian Cycle or not. If it contains such cycle , then to print the path. </a:t>
            </a:r>
          </a:p>
          <a:p>
            <a:pPr marL="571500" indent="-571500" algn="l">
              <a:buFont typeface="Wingdings" panose="05000000000000000000" pitchFamily="2" charset="2"/>
              <a:buChar char="v"/>
            </a:pPr>
            <a:endParaRPr lang="en-US" sz="1800" dirty="0"/>
          </a:p>
          <a:p>
            <a:pPr algn="l"/>
            <a:endParaRPr lang="en-US" sz="1800" dirty="0"/>
          </a:p>
          <a:p>
            <a:pPr marL="571500" indent="-571500" algn="l">
              <a:buFont typeface="Wingdings" panose="05000000000000000000" pitchFamily="2" charset="2"/>
              <a:buChar char="v"/>
            </a:pPr>
            <a:endParaRPr lang="en-US" sz="1800" dirty="0"/>
          </a:p>
          <a:p>
            <a:pPr marL="571500" indent="-571500" algn="l">
              <a:buFont typeface="Wingdings" panose="05000000000000000000" pitchFamily="2" charset="2"/>
              <a:buChar char="v"/>
            </a:pPr>
            <a:endParaRPr lang="en-US" sz="180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F844D0B-C7D5-419E-BA17-6EE4E686380C}"/>
              </a:ext>
            </a:extLst>
          </p:cNvPr>
          <p:cNvSpPr/>
          <p:nvPr/>
        </p:nvSpPr>
        <p:spPr>
          <a:xfrm>
            <a:off x="873061" y="3836742"/>
            <a:ext cx="304800" cy="304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A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C3225D4-6E49-4833-978E-9BD124BE8FFC}"/>
              </a:ext>
            </a:extLst>
          </p:cNvPr>
          <p:cNvCxnSpPr>
            <a:cxnSpLocks/>
            <a:stCxn id="7" idx="6"/>
          </p:cNvCxnSpPr>
          <p:nvPr/>
        </p:nvCxnSpPr>
        <p:spPr>
          <a:xfrm>
            <a:off x="1177861" y="3989142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7A5B69F0-802A-439E-B276-4415050B1731}"/>
              </a:ext>
            </a:extLst>
          </p:cNvPr>
          <p:cNvSpPr/>
          <p:nvPr/>
        </p:nvSpPr>
        <p:spPr>
          <a:xfrm>
            <a:off x="1635061" y="3836742"/>
            <a:ext cx="304800" cy="304800"/>
          </a:xfrm>
          <a:prstGeom prst="ellipse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B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FF07B03-A95B-4599-A1A7-75D434F9B5D6}"/>
              </a:ext>
            </a:extLst>
          </p:cNvPr>
          <p:cNvSpPr/>
          <p:nvPr/>
        </p:nvSpPr>
        <p:spPr>
          <a:xfrm>
            <a:off x="873061" y="4626115"/>
            <a:ext cx="304800" cy="304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C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C76D56C-45CC-4CA8-8BFC-920767A5CE4E}"/>
              </a:ext>
            </a:extLst>
          </p:cNvPr>
          <p:cNvCxnSpPr>
            <a:stCxn id="14" idx="6"/>
          </p:cNvCxnSpPr>
          <p:nvPr/>
        </p:nvCxnSpPr>
        <p:spPr>
          <a:xfrm>
            <a:off x="1177861" y="4778515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D2EABAB3-C48B-4708-8E92-E00ED770CBE9}"/>
              </a:ext>
            </a:extLst>
          </p:cNvPr>
          <p:cNvSpPr/>
          <p:nvPr/>
        </p:nvSpPr>
        <p:spPr>
          <a:xfrm>
            <a:off x="1635061" y="4626115"/>
            <a:ext cx="304800" cy="304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D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ECB4F65-AFF3-4029-9F5E-5C580198A7E6}"/>
              </a:ext>
            </a:extLst>
          </p:cNvPr>
          <p:cNvSpPr/>
          <p:nvPr/>
        </p:nvSpPr>
        <p:spPr>
          <a:xfrm>
            <a:off x="1177861" y="5235715"/>
            <a:ext cx="304800" cy="304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828CC08-967E-4EFE-9CE9-232E32A93160}"/>
              </a:ext>
            </a:extLst>
          </p:cNvPr>
          <p:cNvCxnSpPr>
            <a:stCxn id="7" idx="4"/>
            <a:endCxn id="14" idx="0"/>
          </p:cNvCxnSpPr>
          <p:nvPr/>
        </p:nvCxnSpPr>
        <p:spPr>
          <a:xfrm>
            <a:off x="1025461" y="4141542"/>
            <a:ext cx="0" cy="4845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4168BD1-01D8-461C-A9B6-94693C9D617C}"/>
              </a:ext>
            </a:extLst>
          </p:cNvPr>
          <p:cNvCxnSpPr>
            <a:stCxn id="10" idx="4"/>
            <a:endCxn id="16" idx="0"/>
          </p:cNvCxnSpPr>
          <p:nvPr/>
        </p:nvCxnSpPr>
        <p:spPr>
          <a:xfrm>
            <a:off x="1787461" y="4141542"/>
            <a:ext cx="0" cy="4845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CA0DFA1-07BC-47CD-A6CD-E61C3AF1BCAB}"/>
              </a:ext>
            </a:extLst>
          </p:cNvPr>
          <p:cNvCxnSpPr>
            <a:cxnSpLocks/>
            <a:stCxn id="14" idx="4"/>
            <a:endCxn id="17" idx="1"/>
          </p:cNvCxnSpPr>
          <p:nvPr/>
        </p:nvCxnSpPr>
        <p:spPr>
          <a:xfrm>
            <a:off x="1025461" y="4930915"/>
            <a:ext cx="197037" cy="3494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515C62C-8691-466D-82F2-6F267413B71F}"/>
              </a:ext>
            </a:extLst>
          </p:cNvPr>
          <p:cNvCxnSpPr>
            <a:cxnSpLocks/>
          </p:cNvCxnSpPr>
          <p:nvPr/>
        </p:nvCxnSpPr>
        <p:spPr>
          <a:xfrm flipH="1">
            <a:off x="1467865" y="4930915"/>
            <a:ext cx="273237" cy="376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F93CEC1-29C0-483C-A00F-8CAFE1147C05}"/>
              </a:ext>
            </a:extLst>
          </p:cNvPr>
          <p:cNvCxnSpPr>
            <a:stCxn id="7" idx="5"/>
            <a:endCxn id="16" idx="1"/>
          </p:cNvCxnSpPr>
          <p:nvPr/>
        </p:nvCxnSpPr>
        <p:spPr>
          <a:xfrm>
            <a:off x="1133224" y="4096905"/>
            <a:ext cx="546474" cy="5738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E183FB0-EB6B-46A8-AE12-2B47C8D96A3A}"/>
              </a:ext>
            </a:extLst>
          </p:cNvPr>
          <p:cNvCxnSpPr>
            <a:stCxn id="10" idx="3"/>
            <a:endCxn id="14" idx="7"/>
          </p:cNvCxnSpPr>
          <p:nvPr/>
        </p:nvCxnSpPr>
        <p:spPr>
          <a:xfrm flipH="1">
            <a:off x="1133224" y="4096905"/>
            <a:ext cx="546474" cy="5738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86ED8731-A830-4065-BF80-7A17DA0B387B}"/>
              </a:ext>
            </a:extLst>
          </p:cNvPr>
          <p:cNvSpPr/>
          <p:nvPr/>
        </p:nvSpPr>
        <p:spPr>
          <a:xfrm>
            <a:off x="3276600" y="3840517"/>
            <a:ext cx="304800" cy="32311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A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985174D7-A034-4046-BA94-9FE10838D776}"/>
              </a:ext>
            </a:extLst>
          </p:cNvPr>
          <p:cNvSpPr/>
          <p:nvPr/>
        </p:nvSpPr>
        <p:spPr>
          <a:xfrm>
            <a:off x="3921526" y="4472958"/>
            <a:ext cx="304800" cy="304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D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4882A072-DFCD-4BD0-B35F-0E4C78BE12B2}"/>
              </a:ext>
            </a:extLst>
          </p:cNvPr>
          <p:cNvSpPr/>
          <p:nvPr/>
        </p:nvSpPr>
        <p:spPr>
          <a:xfrm>
            <a:off x="3921526" y="3840517"/>
            <a:ext cx="304800" cy="304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B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EEBF0B68-E742-4357-9224-571367CFB27E}"/>
              </a:ext>
            </a:extLst>
          </p:cNvPr>
          <p:cNvSpPr/>
          <p:nvPr/>
        </p:nvSpPr>
        <p:spPr>
          <a:xfrm>
            <a:off x="4495800" y="3841751"/>
            <a:ext cx="304800" cy="304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C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EBA32833-7D27-41D0-8191-0E48DBDEC639}"/>
              </a:ext>
            </a:extLst>
          </p:cNvPr>
          <p:cNvSpPr/>
          <p:nvPr/>
        </p:nvSpPr>
        <p:spPr>
          <a:xfrm>
            <a:off x="3282612" y="5087090"/>
            <a:ext cx="304800" cy="304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E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2991F8BC-DD89-499F-A7CB-34D3B72BC7A7}"/>
              </a:ext>
            </a:extLst>
          </p:cNvPr>
          <p:cNvSpPr/>
          <p:nvPr/>
        </p:nvSpPr>
        <p:spPr>
          <a:xfrm>
            <a:off x="4498019" y="5087090"/>
            <a:ext cx="304800" cy="304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G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FCD7DA94-B0CF-4309-9802-785B46F80051}"/>
              </a:ext>
            </a:extLst>
          </p:cNvPr>
          <p:cNvSpPr/>
          <p:nvPr/>
        </p:nvSpPr>
        <p:spPr>
          <a:xfrm>
            <a:off x="3921526" y="5105400"/>
            <a:ext cx="304800" cy="304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F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BF99660-A4EC-46CD-B7A0-19ACEEAF9B66}"/>
              </a:ext>
            </a:extLst>
          </p:cNvPr>
          <p:cNvCxnSpPr>
            <a:endCxn id="35" idx="2"/>
          </p:cNvCxnSpPr>
          <p:nvPr/>
        </p:nvCxnSpPr>
        <p:spPr>
          <a:xfrm>
            <a:off x="3581400" y="3992917"/>
            <a:ext cx="3401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1F1F401-974A-464F-9309-339B8381AA5A}"/>
              </a:ext>
            </a:extLst>
          </p:cNvPr>
          <p:cNvCxnSpPr>
            <a:stCxn id="35" idx="6"/>
            <a:endCxn id="36" idx="2"/>
          </p:cNvCxnSpPr>
          <p:nvPr/>
        </p:nvCxnSpPr>
        <p:spPr>
          <a:xfrm>
            <a:off x="4226326" y="3992917"/>
            <a:ext cx="269474" cy="12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A9D0280-C747-4632-A9DC-B55C084B9F2C}"/>
              </a:ext>
            </a:extLst>
          </p:cNvPr>
          <p:cNvCxnSpPr>
            <a:endCxn id="38" idx="0"/>
          </p:cNvCxnSpPr>
          <p:nvPr/>
        </p:nvCxnSpPr>
        <p:spPr>
          <a:xfrm>
            <a:off x="4648200" y="4163627"/>
            <a:ext cx="2219" cy="9234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0C72CF0E-EEBB-4795-A026-FB9E4F9B00AD}"/>
              </a:ext>
            </a:extLst>
          </p:cNvPr>
          <p:cNvCxnSpPr>
            <a:stCxn id="36" idx="3"/>
            <a:endCxn id="34" idx="7"/>
          </p:cNvCxnSpPr>
          <p:nvPr/>
        </p:nvCxnSpPr>
        <p:spPr>
          <a:xfrm flipH="1">
            <a:off x="4181689" y="4101914"/>
            <a:ext cx="358748" cy="4156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DC6557F-6D17-4636-A445-CBBE03B17429}"/>
              </a:ext>
            </a:extLst>
          </p:cNvPr>
          <p:cNvCxnSpPr>
            <a:stCxn id="33" idx="5"/>
            <a:endCxn id="34" idx="1"/>
          </p:cNvCxnSpPr>
          <p:nvPr/>
        </p:nvCxnSpPr>
        <p:spPr>
          <a:xfrm>
            <a:off x="3536763" y="4116309"/>
            <a:ext cx="429400" cy="4012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67CA2A89-7E6C-4E22-A4CF-8BC810CA6274}"/>
              </a:ext>
            </a:extLst>
          </p:cNvPr>
          <p:cNvCxnSpPr>
            <a:stCxn id="34" idx="4"/>
            <a:endCxn id="39" idx="0"/>
          </p:cNvCxnSpPr>
          <p:nvPr/>
        </p:nvCxnSpPr>
        <p:spPr>
          <a:xfrm>
            <a:off x="4073926" y="4777758"/>
            <a:ext cx="0" cy="3276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A9AC3A75-98AB-4EDF-BFAD-CB1F1E487260}"/>
              </a:ext>
            </a:extLst>
          </p:cNvPr>
          <p:cNvCxnSpPr>
            <a:stCxn id="37" idx="6"/>
            <a:endCxn id="39" idx="2"/>
          </p:cNvCxnSpPr>
          <p:nvPr/>
        </p:nvCxnSpPr>
        <p:spPr>
          <a:xfrm>
            <a:off x="3587412" y="5239490"/>
            <a:ext cx="334114" cy="183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845FC725-557A-421C-8F3E-541016A0CDD4}"/>
              </a:ext>
            </a:extLst>
          </p:cNvPr>
          <p:cNvCxnSpPr>
            <a:stCxn id="39" idx="6"/>
            <a:endCxn id="38" idx="2"/>
          </p:cNvCxnSpPr>
          <p:nvPr/>
        </p:nvCxnSpPr>
        <p:spPr>
          <a:xfrm flipV="1">
            <a:off x="4226326" y="5239490"/>
            <a:ext cx="271693" cy="183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F2FC3256-C7E5-4282-BDDD-223C8F5334D0}"/>
              </a:ext>
            </a:extLst>
          </p:cNvPr>
          <p:cNvCxnSpPr>
            <a:stCxn id="33" idx="4"/>
            <a:endCxn id="37" idx="0"/>
          </p:cNvCxnSpPr>
          <p:nvPr/>
        </p:nvCxnSpPr>
        <p:spPr>
          <a:xfrm>
            <a:off x="3429000" y="4163627"/>
            <a:ext cx="6012" cy="9234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>
            <a:extLst>
              <a:ext uri="{FF2B5EF4-FFF2-40B4-BE49-F238E27FC236}">
                <a16:creationId xmlns:a16="http://schemas.microsoft.com/office/drawing/2014/main" id="{8AC6AAFC-A8E7-4AA1-9CE9-BD8BADA0CCCB}"/>
              </a:ext>
            </a:extLst>
          </p:cNvPr>
          <p:cNvSpPr/>
          <p:nvPr/>
        </p:nvSpPr>
        <p:spPr>
          <a:xfrm>
            <a:off x="5600700" y="4413098"/>
            <a:ext cx="304800" cy="304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A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0256A4F0-89B4-42F2-9C69-3F1290015EE1}"/>
              </a:ext>
            </a:extLst>
          </p:cNvPr>
          <p:cNvSpPr/>
          <p:nvPr/>
        </p:nvSpPr>
        <p:spPr>
          <a:xfrm>
            <a:off x="6128028" y="3823040"/>
            <a:ext cx="304800" cy="304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B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860196CC-8F86-4B99-A16A-C94CEF9EE3BE}"/>
              </a:ext>
            </a:extLst>
          </p:cNvPr>
          <p:cNvSpPr/>
          <p:nvPr/>
        </p:nvSpPr>
        <p:spPr>
          <a:xfrm>
            <a:off x="6128028" y="5087090"/>
            <a:ext cx="304800" cy="28528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C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5175F7F5-9A90-471B-BAD3-B12C1CE766EE}"/>
              </a:ext>
            </a:extLst>
          </p:cNvPr>
          <p:cNvSpPr/>
          <p:nvPr/>
        </p:nvSpPr>
        <p:spPr>
          <a:xfrm>
            <a:off x="6834327" y="4423732"/>
            <a:ext cx="304800" cy="29416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D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09167F75-412D-4972-9364-BE244DA06BCA}"/>
              </a:ext>
            </a:extLst>
          </p:cNvPr>
          <p:cNvSpPr/>
          <p:nvPr/>
        </p:nvSpPr>
        <p:spPr>
          <a:xfrm>
            <a:off x="7585018" y="3917240"/>
            <a:ext cx="304800" cy="304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E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7D71D36E-8BEE-4D1E-81D8-EECD83381D68}"/>
              </a:ext>
            </a:extLst>
          </p:cNvPr>
          <p:cNvSpPr/>
          <p:nvPr/>
        </p:nvSpPr>
        <p:spPr>
          <a:xfrm>
            <a:off x="7605637" y="4986170"/>
            <a:ext cx="304800" cy="304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F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8BFFC0AF-D00D-4B19-B9A6-3DF7B4294644}"/>
              </a:ext>
            </a:extLst>
          </p:cNvPr>
          <p:cNvCxnSpPr>
            <a:stCxn id="62" idx="5"/>
            <a:endCxn id="65" idx="1"/>
          </p:cNvCxnSpPr>
          <p:nvPr/>
        </p:nvCxnSpPr>
        <p:spPr>
          <a:xfrm>
            <a:off x="5860863" y="4673261"/>
            <a:ext cx="311802" cy="4556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7A700BF3-B142-4709-96FE-A17881B41BAE}"/>
              </a:ext>
            </a:extLst>
          </p:cNvPr>
          <p:cNvCxnSpPr>
            <a:stCxn id="62" idx="7"/>
            <a:endCxn id="64" idx="3"/>
          </p:cNvCxnSpPr>
          <p:nvPr/>
        </p:nvCxnSpPr>
        <p:spPr>
          <a:xfrm flipV="1">
            <a:off x="5860863" y="4083203"/>
            <a:ext cx="311802" cy="3745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4D6E8126-7597-4082-BB96-E8EEB979C48A}"/>
              </a:ext>
            </a:extLst>
          </p:cNvPr>
          <p:cNvCxnSpPr>
            <a:stCxn id="64" idx="5"/>
            <a:endCxn id="66" idx="1"/>
          </p:cNvCxnSpPr>
          <p:nvPr/>
        </p:nvCxnSpPr>
        <p:spPr>
          <a:xfrm>
            <a:off x="6388191" y="4083203"/>
            <a:ext cx="490773" cy="3836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A22D1A8E-A89D-4013-9A1C-9812EBD49987}"/>
              </a:ext>
            </a:extLst>
          </p:cNvPr>
          <p:cNvCxnSpPr>
            <a:stCxn id="65" idx="6"/>
            <a:endCxn id="66" idx="3"/>
          </p:cNvCxnSpPr>
          <p:nvPr/>
        </p:nvCxnSpPr>
        <p:spPr>
          <a:xfrm flipV="1">
            <a:off x="6432828" y="4674818"/>
            <a:ext cx="446136" cy="5549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B75842E6-5671-404C-97F2-6ACA527D6FBE}"/>
              </a:ext>
            </a:extLst>
          </p:cNvPr>
          <p:cNvCxnSpPr>
            <a:stCxn id="66" idx="7"/>
            <a:endCxn id="67" idx="3"/>
          </p:cNvCxnSpPr>
          <p:nvPr/>
        </p:nvCxnSpPr>
        <p:spPr>
          <a:xfrm flipV="1">
            <a:off x="7094490" y="4177403"/>
            <a:ext cx="535165" cy="2894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1A6A3B33-0DA5-44CD-84F9-60A9A8F01457}"/>
              </a:ext>
            </a:extLst>
          </p:cNvPr>
          <p:cNvCxnSpPr>
            <a:stCxn id="66" idx="5"/>
            <a:endCxn id="68" idx="1"/>
          </p:cNvCxnSpPr>
          <p:nvPr/>
        </p:nvCxnSpPr>
        <p:spPr>
          <a:xfrm>
            <a:off x="7094490" y="4674818"/>
            <a:ext cx="555784" cy="3559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B41B456F-AC30-485A-A059-802271904112}"/>
              </a:ext>
            </a:extLst>
          </p:cNvPr>
          <p:cNvCxnSpPr>
            <a:stCxn id="67" idx="4"/>
            <a:endCxn id="68" idx="0"/>
          </p:cNvCxnSpPr>
          <p:nvPr/>
        </p:nvCxnSpPr>
        <p:spPr>
          <a:xfrm>
            <a:off x="7737418" y="4222040"/>
            <a:ext cx="20619" cy="7641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B9F3CE9-0D77-4A0D-A9B8-41031587C709}"/>
              </a:ext>
            </a:extLst>
          </p:cNvPr>
          <p:cNvSpPr txBox="1"/>
          <p:nvPr/>
        </p:nvSpPr>
        <p:spPr>
          <a:xfrm>
            <a:off x="846587" y="5728900"/>
            <a:ext cx="121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ABDECA</a:t>
            </a:r>
          </a:p>
          <a:p>
            <a:r>
              <a:rPr lang="en-US" dirty="0"/>
              <a:t>ABCEDA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48A141-8586-4239-AFD8-EEA225B377BF}"/>
              </a:ext>
            </a:extLst>
          </p:cNvPr>
          <p:cNvSpPr txBox="1"/>
          <p:nvPr/>
        </p:nvSpPr>
        <p:spPr>
          <a:xfrm>
            <a:off x="3471293" y="5762023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ABCDFG</a:t>
            </a:r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95F6F47-BBD1-4D38-AD3E-27D854FFD1D7}"/>
              </a:ext>
            </a:extLst>
          </p:cNvPr>
          <p:cNvSpPr txBox="1"/>
          <p:nvPr/>
        </p:nvSpPr>
        <p:spPr>
          <a:xfrm>
            <a:off x="6153290" y="5784479"/>
            <a:ext cx="1630474" cy="382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ABDEF</a:t>
            </a:r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1788B78-ED9D-4F5B-9E17-19EE3D3D59CB}"/>
              </a:ext>
            </a:extLst>
          </p:cNvPr>
          <p:cNvSpPr txBox="1"/>
          <p:nvPr/>
        </p:nvSpPr>
        <p:spPr>
          <a:xfrm>
            <a:off x="846587" y="6268407"/>
            <a:ext cx="938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Present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41040A5-A24D-40CD-B454-EC0186A345A2}"/>
              </a:ext>
            </a:extLst>
          </p:cNvPr>
          <p:cNvSpPr txBox="1"/>
          <p:nvPr/>
        </p:nvSpPr>
        <p:spPr>
          <a:xfrm>
            <a:off x="3394811" y="6083355"/>
            <a:ext cx="1382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 present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7A92B53-08F8-4A29-86F5-2FE36CEE5B1B}"/>
              </a:ext>
            </a:extLst>
          </p:cNvPr>
          <p:cNvSpPr txBox="1"/>
          <p:nvPr/>
        </p:nvSpPr>
        <p:spPr>
          <a:xfrm>
            <a:off x="5985679" y="6053309"/>
            <a:ext cx="1530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 present</a:t>
            </a:r>
          </a:p>
        </p:txBody>
      </p:sp>
    </p:spTree>
    <p:extLst>
      <p:ext uri="{BB962C8B-B14F-4D97-AF65-F5344CB8AC3E}">
        <p14:creationId xmlns:p14="http://schemas.microsoft.com/office/powerpoint/2010/main" val="1983265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526" y="228600"/>
            <a:ext cx="8229600" cy="783454"/>
          </a:xfrm>
        </p:spPr>
        <p:txBody>
          <a:bodyPr>
            <a:normAutofit/>
          </a:bodyPr>
          <a:lstStyle/>
          <a:p>
            <a:r>
              <a:rPr lang="en-US" sz="3200" u="sng" dirty="0"/>
              <a:t>Algorithm Description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3526" y="1066800"/>
            <a:ext cx="8229600" cy="5562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/>
              <a:t>Algorithm Hamiltonian(k)</a:t>
            </a:r>
          </a:p>
          <a:p>
            <a:pPr marL="0" indent="0">
              <a:buNone/>
            </a:pPr>
            <a:r>
              <a:rPr lang="en-US" sz="1200" dirty="0"/>
              <a:t>{</a:t>
            </a:r>
          </a:p>
          <a:p>
            <a:pPr marL="0" indent="0">
              <a:buNone/>
            </a:pPr>
            <a:r>
              <a:rPr lang="en-US" sz="1200" dirty="0"/>
              <a:t>do</a:t>
            </a:r>
          </a:p>
          <a:p>
            <a:pPr marL="0" indent="0">
              <a:buNone/>
            </a:pPr>
            <a:r>
              <a:rPr lang="en-US" sz="1200" dirty="0"/>
              <a:t>{ </a:t>
            </a:r>
            <a:r>
              <a:rPr lang="en-US" sz="1200" dirty="0" err="1"/>
              <a:t>NextVertex</a:t>
            </a:r>
            <a:r>
              <a:rPr lang="en-US" sz="1200" dirty="0"/>
              <a:t>(k);</a:t>
            </a:r>
          </a:p>
          <a:p>
            <a:pPr marL="0" indent="0">
              <a:buNone/>
            </a:pPr>
            <a:r>
              <a:rPr lang="en-US" sz="1200" dirty="0"/>
              <a:t>  if(x[k]==0)</a:t>
            </a:r>
            <a:r>
              <a:rPr lang="en-US" sz="1200" dirty="0">
                <a:solidFill>
                  <a:srgbClr val="FF0000"/>
                </a:solidFill>
              </a:rPr>
              <a:t>//</a:t>
            </a:r>
            <a:r>
              <a:rPr lang="en-US" sz="1200" dirty="0" err="1">
                <a:solidFill>
                  <a:srgbClr val="FF0000"/>
                </a:solidFill>
              </a:rPr>
              <a:t>intial</a:t>
            </a:r>
            <a:endParaRPr lang="en-US" sz="12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1200" dirty="0"/>
              <a:t>   return;</a:t>
            </a:r>
          </a:p>
          <a:p>
            <a:pPr marL="0" indent="0">
              <a:buNone/>
            </a:pPr>
            <a:r>
              <a:rPr lang="en-US" sz="1200" dirty="0"/>
              <a:t>  if(k==n)</a:t>
            </a:r>
            <a:r>
              <a:rPr lang="en-US" sz="1200" dirty="0">
                <a:solidFill>
                  <a:srgbClr val="FF0000"/>
                </a:solidFill>
              </a:rPr>
              <a:t>//final</a:t>
            </a:r>
          </a:p>
          <a:p>
            <a:pPr marL="0" indent="0">
              <a:buNone/>
            </a:pPr>
            <a:r>
              <a:rPr lang="en-US" sz="1200" dirty="0"/>
              <a:t>   print(x[1:n]);</a:t>
            </a:r>
          </a:p>
          <a:p>
            <a:pPr marL="0" indent="0">
              <a:buNone/>
            </a:pPr>
            <a:r>
              <a:rPr lang="en-US" sz="1200" dirty="0"/>
              <a:t>  else</a:t>
            </a:r>
          </a:p>
          <a:p>
            <a:pPr marL="0" indent="0">
              <a:buNone/>
            </a:pPr>
            <a:r>
              <a:rPr lang="en-US" sz="1200" dirty="0"/>
              <a:t>   Hamiltonian(k+1);</a:t>
            </a:r>
            <a:r>
              <a:rPr lang="en-US" sz="1200" dirty="0">
                <a:solidFill>
                  <a:srgbClr val="FF0000"/>
                </a:solidFill>
              </a:rPr>
              <a:t>//iterate for every edge</a:t>
            </a:r>
          </a:p>
          <a:p>
            <a:pPr marL="0" indent="0">
              <a:buNone/>
            </a:pPr>
            <a:r>
              <a:rPr lang="en-US" sz="1200" dirty="0"/>
              <a:t>}while(true);</a:t>
            </a:r>
          </a:p>
          <a:p>
            <a:pPr marL="0" indent="0">
              <a:buNone/>
            </a:pPr>
            <a:r>
              <a:rPr lang="en-US" sz="1200" dirty="0"/>
              <a:t>}</a:t>
            </a:r>
          </a:p>
          <a:p>
            <a:pPr marL="0" indent="0">
              <a:buNone/>
            </a:pPr>
            <a:r>
              <a:rPr lang="en-US" sz="1200" dirty="0"/>
              <a:t>Algorithm </a:t>
            </a:r>
            <a:r>
              <a:rPr lang="en-US" sz="1200" dirty="0" err="1"/>
              <a:t>NextVertex</a:t>
            </a:r>
            <a:r>
              <a:rPr lang="en-US" sz="1200" dirty="0"/>
              <a:t>(k)</a:t>
            </a:r>
          </a:p>
          <a:p>
            <a:pPr marL="0" indent="0">
              <a:buNone/>
            </a:pPr>
            <a:r>
              <a:rPr lang="en-US" sz="1200" dirty="0"/>
              <a:t>{do</a:t>
            </a:r>
          </a:p>
          <a:p>
            <a:pPr marL="0" indent="0">
              <a:buNone/>
            </a:pPr>
            <a:r>
              <a:rPr lang="en-US" sz="1200" dirty="0"/>
              <a:t>{x[k] = (x[k]+1)mod(n+1);</a:t>
            </a:r>
          </a:p>
          <a:p>
            <a:pPr marL="0" indent="0">
              <a:buNone/>
            </a:pPr>
            <a:r>
              <a:rPr lang="en-US" sz="1200" dirty="0"/>
              <a:t>if(x[k] ==0 )return;</a:t>
            </a:r>
          </a:p>
          <a:p>
            <a:pPr marL="0" indent="0">
              <a:buNone/>
            </a:pPr>
            <a:r>
              <a:rPr lang="en-US" sz="1200" dirty="0"/>
              <a:t>if(G[x[k-1],x[k])!=0)  </a:t>
            </a:r>
            <a:r>
              <a:rPr lang="en-US" sz="1200" dirty="0">
                <a:solidFill>
                  <a:srgbClr val="FF0000"/>
                </a:solidFill>
              </a:rPr>
              <a:t>//if there exits an edge in the adjacency matrix</a:t>
            </a:r>
          </a:p>
          <a:p>
            <a:pPr marL="0" indent="0">
              <a:buNone/>
            </a:pPr>
            <a:r>
              <a:rPr lang="en-US" sz="1200" dirty="0"/>
              <a:t>{</a:t>
            </a:r>
          </a:p>
          <a:p>
            <a:pPr marL="0" indent="0">
              <a:buNone/>
            </a:pPr>
            <a:r>
              <a:rPr lang="en-US" sz="1200" dirty="0"/>
              <a:t>for j=1 to k-1 do if(x[j]==x[k])break; </a:t>
            </a:r>
            <a:r>
              <a:rPr lang="en-US" sz="1200" dirty="0">
                <a:solidFill>
                  <a:srgbClr val="FF0000"/>
                </a:solidFill>
              </a:rPr>
              <a:t>//no duplicate</a:t>
            </a:r>
          </a:p>
          <a:p>
            <a:pPr marL="0" indent="0">
              <a:buNone/>
            </a:pPr>
            <a:r>
              <a:rPr lang="en-US" sz="1200" dirty="0"/>
              <a:t>if(j==k)</a:t>
            </a:r>
          </a:p>
          <a:p>
            <a:pPr marL="0" indent="0">
              <a:buNone/>
            </a:pPr>
            <a:r>
              <a:rPr lang="en-US" sz="1200" dirty="0"/>
              <a:t>if(k&lt;n or (k==n)&amp;&amp; G[x[n],x[1]] != 0</a:t>
            </a: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  <a:r>
              <a:rPr lang="en-US" sz="1200" dirty="0">
                <a:solidFill>
                  <a:srgbClr val="FF0000"/>
                </a:solidFill>
              </a:rPr>
              <a:t>//to check there is an edge pointing to first vertex</a:t>
            </a:r>
          </a:p>
          <a:p>
            <a:pPr marL="0" indent="0">
              <a:buNone/>
            </a:pPr>
            <a:r>
              <a:rPr lang="en-US" sz="1200" dirty="0"/>
              <a:t>return;</a:t>
            </a:r>
          </a:p>
          <a:p>
            <a:pPr marL="0" indent="0">
              <a:buNone/>
            </a:pPr>
            <a:r>
              <a:rPr lang="en-US" sz="1200" dirty="0"/>
              <a:t>}while(true);</a:t>
            </a:r>
          </a:p>
          <a:p>
            <a:pPr marL="0" indent="0">
              <a:buNone/>
            </a:pPr>
            <a:r>
              <a:rPr lang="en-US" sz="1200" dirty="0"/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706DC9-8E2D-40E7-AEB1-F393540D295E}"/>
              </a:ext>
            </a:extLst>
          </p:cNvPr>
          <p:cNvSpPr txBox="1"/>
          <p:nvPr/>
        </p:nvSpPr>
        <p:spPr>
          <a:xfrm>
            <a:off x="3352800" y="1371600"/>
            <a:ext cx="531032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      Backtracking Algorithm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Create an empty path array and add vertex 0 to it.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Add other vertices, starting from the vertex 1. Before adding a vertex, check for whether it is adjacent to the previously added vertex and not already added.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If we find such a vertex, we add the vertex as part of the solution.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If we do not find a vertex then we return false.</a:t>
            </a:r>
          </a:p>
        </p:txBody>
      </p:sp>
    </p:spTree>
    <p:extLst>
      <p:ext uri="{BB962C8B-B14F-4D97-AF65-F5344CB8AC3E}">
        <p14:creationId xmlns:p14="http://schemas.microsoft.com/office/powerpoint/2010/main" val="4133442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u="sng" dirty="0"/>
              <a:t>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1"/>
            <a:ext cx="8229600" cy="1447800"/>
          </a:xfrm>
        </p:spPr>
        <p:txBody>
          <a:bodyPr>
            <a:normAutofit/>
          </a:bodyPr>
          <a:lstStyle/>
          <a:p>
            <a:r>
              <a:rPr lang="en-US" sz="1800" dirty="0"/>
              <a:t>For n vertices graph , there are (n-1)! possibilities to choose vertices , which is roughly n! ways.</a:t>
            </a:r>
          </a:p>
          <a:p>
            <a:r>
              <a:rPr lang="en-US" sz="1800" dirty="0"/>
              <a:t>Time complexity of Hamiltonian cycle thus is N! = O(N</a:t>
            </a:r>
            <a:r>
              <a:rPr lang="en-US" sz="1800" baseline="30000" dirty="0"/>
              <a:t>N</a:t>
            </a:r>
            <a:r>
              <a:rPr lang="en-US" sz="1800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0653050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422</Words>
  <Application>Microsoft Office PowerPoint</Application>
  <PresentationFormat>On-screen Show (4:3)</PresentationFormat>
  <Paragraphs>67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Wingdings</vt:lpstr>
      <vt:lpstr>Office Theme</vt:lpstr>
      <vt:lpstr>Hamiltonian Cycle</vt:lpstr>
      <vt:lpstr>Algorithm Description </vt:lpstr>
      <vt:lpstr>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dc:creator>Jerry Dawn</dc:creator>
  <cp:lastModifiedBy>Bhanu Dobriyal</cp:lastModifiedBy>
  <cp:revision>14</cp:revision>
  <dcterms:created xsi:type="dcterms:W3CDTF">2006-08-16T00:00:00Z</dcterms:created>
  <dcterms:modified xsi:type="dcterms:W3CDTF">2019-12-03T21:24:23Z</dcterms:modified>
</cp:coreProperties>
</file>