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58" r:id="rId4"/>
    <p:sldId id="259" r:id="rId5"/>
    <p:sldId id="296" r:id="rId6"/>
    <p:sldId id="297" r:id="rId7"/>
    <p:sldId id="298"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14" r:id="rId30"/>
    <p:sldId id="29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5912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6082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8640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801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96918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229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2752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75597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3559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4482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463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968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4940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6370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740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693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46CE7D5-CF57-46EF-B807-FDD0502418D4}" type="datetimeFigureOut">
              <a:rPr lang="en-US" smtClean="0"/>
              <a:t>11/16/2022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176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46CE7D5-CF57-46EF-B807-FDD0502418D4}" type="datetimeFigureOut">
              <a:rPr lang="en-US" smtClean="0"/>
              <a:t>11/16/2022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631319436"/>
      </p:ext>
    </p:extLst>
  </p:cSld>
  <p:clrMap bg1="dk1" tx1="lt1" bg2="dk2"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06E0BF-E21E-DC59-5C70-A3970173B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133" y="283136"/>
            <a:ext cx="8543731" cy="33744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p:cNvSpPr>
            <a:spLocks noGrp="1"/>
          </p:cNvSpPr>
          <p:nvPr>
            <p:ph type="ctrTitle"/>
          </p:nvPr>
        </p:nvSpPr>
        <p:spPr>
          <a:xfrm>
            <a:off x="1726163" y="3795436"/>
            <a:ext cx="8739673" cy="882557"/>
          </a:xfrm>
        </p:spPr>
        <p:txBody>
          <a:bodyPr>
            <a:normAutofit/>
          </a:bodyPr>
          <a:lstStyle/>
          <a:p>
            <a:r>
              <a:rPr lang="en-US" sz="4000" b="1" dirty="0">
                <a:latin typeface="Algerian" panose="04020705040A02060702" pitchFamily="82" charset="0"/>
                <a:cs typeface="Calibri Light"/>
              </a:rPr>
              <a:t>CUSTOMER RETENTION ANALYSIS</a:t>
            </a:r>
          </a:p>
        </p:txBody>
      </p:sp>
      <p:sp>
        <p:nvSpPr>
          <p:cNvPr id="3" name="Subtitle 2"/>
          <p:cNvSpPr>
            <a:spLocks noGrp="1"/>
          </p:cNvSpPr>
          <p:nvPr>
            <p:ph type="subTitle" idx="1"/>
          </p:nvPr>
        </p:nvSpPr>
        <p:spPr>
          <a:xfrm>
            <a:off x="4549588" y="5127419"/>
            <a:ext cx="3092824" cy="882557"/>
          </a:xfrm>
        </p:spPr>
        <p:txBody>
          <a:bodyPr vert="horz" lIns="91440" tIns="45720" rIns="91440" bIns="45720" rtlCol="0" anchor="t">
            <a:normAutofit/>
          </a:bodyPr>
          <a:lstStyle/>
          <a:p>
            <a:r>
              <a:rPr lang="en-US" dirty="0">
                <a:cs typeface="Calibri"/>
              </a:rPr>
              <a:t>By</a:t>
            </a:r>
          </a:p>
          <a:p>
            <a:r>
              <a:rPr lang="en-US" dirty="0">
                <a:latin typeface="Algerian" panose="04020705040A02060702" pitchFamily="82" charset="0"/>
                <a:cs typeface="Calibri"/>
              </a:rPr>
              <a:t>C. B. Karthik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47C3E-48EE-322A-5A1A-C32BB683CE16}"/>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Experience of the Customer in last 1 year</a:t>
            </a:r>
          </a:p>
        </p:txBody>
      </p:sp>
      <p:sp>
        <p:nvSpPr>
          <p:cNvPr id="3" name="TextBox 2">
            <a:extLst>
              <a:ext uri="{FF2B5EF4-FFF2-40B4-BE49-F238E27FC236}">
                <a16:creationId xmlns:a16="http://schemas.microsoft.com/office/drawing/2014/main" id="{969146C1-FB0D-7F3C-284A-BC1F8B7C4B1F}"/>
              </a:ext>
            </a:extLst>
          </p:cNvPr>
          <p:cNvSpPr txBox="1"/>
          <p:nvPr/>
        </p:nvSpPr>
        <p:spPr>
          <a:xfrm>
            <a:off x="542794" y="5713250"/>
            <a:ext cx="9747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57% of people purchased less than 30 times over the last year</a:t>
            </a:r>
          </a:p>
        </p:txBody>
      </p:sp>
      <p:pic>
        <p:nvPicPr>
          <p:cNvPr id="5" name="Picture 4">
            <a:extLst>
              <a:ext uri="{FF2B5EF4-FFF2-40B4-BE49-F238E27FC236}">
                <a16:creationId xmlns:a16="http://schemas.microsoft.com/office/drawing/2014/main" id="{42691345-F2C1-02F3-9ECC-4843F3492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195" y="1218378"/>
            <a:ext cx="3873562" cy="3733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7BFE1640-134A-53F2-9628-E4BDFCBAC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394" y="2261674"/>
            <a:ext cx="2904584" cy="1502807"/>
          </a:xfrm>
          <a:prstGeom prst="rect">
            <a:avLst/>
          </a:prstGeom>
        </p:spPr>
      </p:pic>
    </p:spTree>
    <p:extLst>
      <p:ext uri="{BB962C8B-B14F-4D97-AF65-F5344CB8AC3E}">
        <p14:creationId xmlns:p14="http://schemas.microsoft.com/office/powerpoint/2010/main" val="22161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39CBA-5321-3480-3DA6-25CD2C12F1CB}"/>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Connection mode used by the Customer</a:t>
            </a:r>
          </a:p>
        </p:txBody>
      </p:sp>
      <p:sp>
        <p:nvSpPr>
          <p:cNvPr id="3" name="TextBox 2">
            <a:extLst>
              <a:ext uri="{FF2B5EF4-FFF2-40B4-BE49-F238E27FC236}">
                <a16:creationId xmlns:a16="http://schemas.microsoft.com/office/drawing/2014/main" id="{E0A19C9D-721B-4AED-4279-FC2D72FDA0C9}"/>
              </a:ext>
            </a:extLst>
          </p:cNvPr>
          <p:cNvSpPr txBox="1"/>
          <p:nvPr/>
        </p:nvSpPr>
        <p:spPr>
          <a:xfrm>
            <a:off x="542794" y="571325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70% of customers used mobile internet during their purchases 28% used WIFI and 2% used dialup connections to make purchases </a:t>
            </a:r>
          </a:p>
        </p:txBody>
      </p:sp>
      <p:pic>
        <p:nvPicPr>
          <p:cNvPr id="5" name="Picture 4">
            <a:extLst>
              <a:ext uri="{FF2B5EF4-FFF2-40B4-BE49-F238E27FC236}">
                <a16:creationId xmlns:a16="http://schemas.microsoft.com/office/drawing/2014/main" id="{ABBB3828-D28B-FB5D-56C2-88C966DFE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48" y="1173410"/>
            <a:ext cx="3756514" cy="3573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777DED4C-2F9B-2EAB-4728-B91F9B4DA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581" y="2286095"/>
            <a:ext cx="3130708" cy="1186999"/>
          </a:xfrm>
          <a:prstGeom prst="rect">
            <a:avLst/>
          </a:prstGeom>
        </p:spPr>
      </p:pic>
    </p:spTree>
    <p:extLst>
      <p:ext uri="{BB962C8B-B14F-4D97-AF65-F5344CB8AC3E}">
        <p14:creationId xmlns:p14="http://schemas.microsoft.com/office/powerpoint/2010/main" val="407266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8FBA6-0225-8ED2-BB79-ABC0CF5A297D}"/>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Devices used by the Customer</a:t>
            </a:r>
          </a:p>
        </p:txBody>
      </p:sp>
      <p:sp>
        <p:nvSpPr>
          <p:cNvPr id="3" name="TextBox 2">
            <a:extLst>
              <a:ext uri="{FF2B5EF4-FFF2-40B4-BE49-F238E27FC236}">
                <a16:creationId xmlns:a16="http://schemas.microsoft.com/office/drawing/2014/main" id="{4516093D-5D99-FC7A-6D39-A2CE0C0DDF6A}"/>
              </a:ext>
            </a:extLst>
          </p:cNvPr>
          <p:cNvSpPr txBox="1"/>
          <p:nvPr/>
        </p:nvSpPr>
        <p:spPr>
          <a:xfrm>
            <a:off x="542794" y="571325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57% of purchases were through mobiles (52%) and tablets (5%) and rest 43% was made through laptops and desktops</a:t>
            </a:r>
          </a:p>
        </p:txBody>
      </p:sp>
      <p:pic>
        <p:nvPicPr>
          <p:cNvPr id="5" name="Picture 4">
            <a:extLst>
              <a:ext uri="{FF2B5EF4-FFF2-40B4-BE49-F238E27FC236}">
                <a16:creationId xmlns:a16="http://schemas.microsoft.com/office/drawing/2014/main" id="{559374E1-20EA-17A7-9085-AF1B48089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5540" y="2103503"/>
            <a:ext cx="2603657" cy="1325497"/>
          </a:xfrm>
          <a:prstGeom prst="rect">
            <a:avLst/>
          </a:prstGeom>
        </p:spPr>
      </p:pic>
      <p:pic>
        <p:nvPicPr>
          <p:cNvPr id="7" name="Picture 6">
            <a:extLst>
              <a:ext uri="{FF2B5EF4-FFF2-40B4-BE49-F238E27FC236}">
                <a16:creationId xmlns:a16="http://schemas.microsoft.com/office/drawing/2014/main" id="{E1A3405F-BE5F-EDFD-FFA0-050B91F04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812" y="1233176"/>
            <a:ext cx="3727649" cy="3688400"/>
          </a:xfrm>
          <a:prstGeom prst="rect">
            <a:avLst/>
          </a:prstGeom>
        </p:spPr>
      </p:pic>
    </p:spTree>
    <p:extLst>
      <p:ext uri="{BB962C8B-B14F-4D97-AF65-F5344CB8AC3E}">
        <p14:creationId xmlns:p14="http://schemas.microsoft.com/office/powerpoint/2010/main" val="392765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F700E-5230-7181-1F1F-258481234C93}"/>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Browser used by the Customer</a:t>
            </a:r>
          </a:p>
        </p:txBody>
      </p:sp>
      <p:sp>
        <p:nvSpPr>
          <p:cNvPr id="3" name="TextBox 2">
            <a:extLst>
              <a:ext uri="{FF2B5EF4-FFF2-40B4-BE49-F238E27FC236}">
                <a16:creationId xmlns:a16="http://schemas.microsoft.com/office/drawing/2014/main" id="{2D485F44-7B86-68DF-2F35-D5A1FB5F11D3}"/>
              </a:ext>
            </a:extLst>
          </p:cNvPr>
          <p:cNvSpPr txBox="1"/>
          <p:nvPr/>
        </p:nvSpPr>
        <p:spPr>
          <a:xfrm>
            <a:off x="542794" y="571325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81% of purchases were done through Google Chrome, 15% through Safari Browser and 4% through Opera and Firefox</a:t>
            </a:r>
          </a:p>
        </p:txBody>
      </p:sp>
      <p:pic>
        <p:nvPicPr>
          <p:cNvPr id="5" name="Picture 4">
            <a:extLst>
              <a:ext uri="{FF2B5EF4-FFF2-40B4-BE49-F238E27FC236}">
                <a16:creationId xmlns:a16="http://schemas.microsoft.com/office/drawing/2014/main" id="{3587D51A-CF02-0D34-1D28-95968649E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563" y="1330581"/>
            <a:ext cx="3387181" cy="3416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99032864-4AE3-B13C-5C1F-24C2AC278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60313"/>
            <a:ext cx="2979405" cy="1157051"/>
          </a:xfrm>
          <a:prstGeom prst="rect">
            <a:avLst/>
          </a:prstGeom>
        </p:spPr>
      </p:pic>
    </p:spTree>
    <p:extLst>
      <p:ext uri="{BB962C8B-B14F-4D97-AF65-F5344CB8AC3E}">
        <p14:creationId xmlns:p14="http://schemas.microsoft.com/office/powerpoint/2010/main" val="98344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B92D6-8209-8183-C31E-610D13AA6C75}"/>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OS used by the customers</a:t>
            </a:r>
          </a:p>
        </p:txBody>
      </p:sp>
      <p:sp>
        <p:nvSpPr>
          <p:cNvPr id="3" name="TextBox 2">
            <a:extLst>
              <a:ext uri="{FF2B5EF4-FFF2-40B4-BE49-F238E27FC236}">
                <a16:creationId xmlns:a16="http://schemas.microsoft.com/office/drawing/2014/main" id="{4E3ECDAE-0949-FAFA-5510-2FC89D91C9B6}"/>
              </a:ext>
            </a:extLst>
          </p:cNvPr>
          <p:cNvSpPr txBox="1"/>
          <p:nvPr/>
        </p:nvSpPr>
        <p:spPr>
          <a:xfrm>
            <a:off x="542794" y="571325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45% of customers used Windows/windows devices to make purchases 32% through Android and 23%through IOS/MAC</a:t>
            </a:r>
          </a:p>
        </p:txBody>
      </p:sp>
      <p:pic>
        <p:nvPicPr>
          <p:cNvPr id="4" name="Picture 3">
            <a:extLst>
              <a:ext uri="{FF2B5EF4-FFF2-40B4-BE49-F238E27FC236}">
                <a16:creationId xmlns:a16="http://schemas.microsoft.com/office/drawing/2014/main" id="{86FAD9C9-3B13-4209-38F7-98090DE64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8238" y="2715622"/>
            <a:ext cx="4094342" cy="1003672"/>
          </a:xfrm>
          <a:prstGeom prst="rect">
            <a:avLst/>
          </a:prstGeom>
        </p:spPr>
      </p:pic>
      <p:pic>
        <p:nvPicPr>
          <p:cNvPr id="6" name="Picture 5">
            <a:extLst>
              <a:ext uri="{FF2B5EF4-FFF2-40B4-BE49-F238E27FC236}">
                <a16:creationId xmlns:a16="http://schemas.microsoft.com/office/drawing/2014/main" id="{88C8DBC7-8C14-88B0-B417-B961185DD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671" y="1279256"/>
            <a:ext cx="3904724" cy="38764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2265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294D4-07A0-E673-1EA5-A114CE4053A6}"/>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Time spent by the customers before making the purchase</a:t>
            </a:r>
            <a:endParaRPr lang="en-IN" b="1" dirty="0">
              <a:solidFill>
                <a:srgbClr val="FF0000"/>
              </a:solidFill>
              <a:cs typeface="Segoe UI"/>
            </a:endParaRPr>
          </a:p>
        </p:txBody>
      </p:sp>
      <p:sp>
        <p:nvSpPr>
          <p:cNvPr id="3" name="TextBox 2">
            <a:extLst>
              <a:ext uri="{FF2B5EF4-FFF2-40B4-BE49-F238E27FC236}">
                <a16:creationId xmlns:a16="http://schemas.microsoft.com/office/drawing/2014/main" id="{189ABE24-87EC-36A9-F441-C82D1AC20411}"/>
              </a:ext>
            </a:extLst>
          </p:cNvPr>
          <p:cNvSpPr txBox="1"/>
          <p:nvPr/>
        </p:nvSpPr>
        <p:spPr>
          <a:xfrm>
            <a:off x="1457193" y="285184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63% of Customers spend a minimum of 10 mins on the website/application browsing before making the actual purchase while 11% spend less than 5 mins.</a:t>
            </a:r>
          </a:p>
        </p:txBody>
      </p:sp>
      <p:pic>
        <p:nvPicPr>
          <p:cNvPr id="5" name="Picture 4">
            <a:extLst>
              <a:ext uri="{FF2B5EF4-FFF2-40B4-BE49-F238E27FC236}">
                <a16:creationId xmlns:a16="http://schemas.microsoft.com/office/drawing/2014/main" id="{94D522E8-A864-D9F1-11FE-ED755F3C8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586" y="1293178"/>
            <a:ext cx="2996601" cy="1333290"/>
          </a:xfrm>
          <a:prstGeom prst="rect">
            <a:avLst/>
          </a:prstGeom>
        </p:spPr>
      </p:pic>
      <p:sp>
        <p:nvSpPr>
          <p:cNvPr id="8" name="TextBox 7">
            <a:extLst>
              <a:ext uri="{FF2B5EF4-FFF2-40B4-BE49-F238E27FC236}">
                <a16:creationId xmlns:a16="http://schemas.microsoft.com/office/drawing/2014/main" id="{E413D427-CA18-CCF8-0A84-ABFF30A38D73}"/>
              </a:ext>
            </a:extLst>
          </p:cNvPr>
          <p:cNvSpPr txBox="1"/>
          <p:nvPr/>
        </p:nvSpPr>
        <p:spPr>
          <a:xfrm>
            <a:off x="1457194" y="3723543"/>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Preferred payment method of the customers</a:t>
            </a:r>
            <a:endParaRPr lang="en-IN" b="1" dirty="0">
              <a:solidFill>
                <a:srgbClr val="FF0000"/>
              </a:solidFill>
              <a:cs typeface="Segoe UI"/>
            </a:endParaRPr>
          </a:p>
        </p:txBody>
      </p:sp>
      <p:sp>
        <p:nvSpPr>
          <p:cNvPr id="9" name="TextBox 8">
            <a:extLst>
              <a:ext uri="{FF2B5EF4-FFF2-40B4-BE49-F238E27FC236}">
                <a16:creationId xmlns:a16="http://schemas.microsoft.com/office/drawing/2014/main" id="{D8F2DAAD-44F9-5DB2-2C41-D15620C20A76}"/>
              </a:ext>
            </a:extLst>
          </p:cNvPr>
          <p:cNvSpPr txBox="1"/>
          <p:nvPr/>
        </p:nvSpPr>
        <p:spPr>
          <a:xfrm>
            <a:off x="1457193" y="5854076"/>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55% of the customers prefer to use either credit or debit cards to make purchase while 28% chose Cod as an option and remaining 17% use wallets.</a:t>
            </a:r>
          </a:p>
        </p:txBody>
      </p:sp>
      <p:pic>
        <p:nvPicPr>
          <p:cNvPr id="11" name="Picture 10">
            <a:extLst>
              <a:ext uri="{FF2B5EF4-FFF2-40B4-BE49-F238E27FC236}">
                <a16:creationId xmlns:a16="http://schemas.microsoft.com/office/drawing/2014/main" id="{6ABE1A36-7B22-6AC6-100A-B931441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0364" y="4508046"/>
            <a:ext cx="5511271" cy="930859"/>
          </a:xfrm>
          <a:prstGeom prst="rect">
            <a:avLst/>
          </a:prstGeom>
        </p:spPr>
      </p:pic>
    </p:spTree>
    <p:extLst>
      <p:ext uri="{BB962C8B-B14F-4D97-AF65-F5344CB8AC3E}">
        <p14:creationId xmlns:p14="http://schemas.microsoft.com/office/powerpoint/2010/main" val="182800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9714856-7322-DA9F-9647-D2AB085005D0}"/>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Importance of recommended similar product info</a:t>
            </a:r>
            <a:endParaRPr lang="en-IN" b="1" dirty="0">
              <a:solidFill>
                <a:srgbClr val="FF0000"/>
              </a:solidFill>
              <a:cs typeface="Segoe UI"/>
            </a:endParaRPr>
          </a:p>
        </p:txBody>
      </p:sp>
      <p:sp>
        <p:nvSpPr>
          <p:cNvPr id="11" name="TextBox 10">
            <a:extLst>
              <a:ext uri="{FF2B5EF4-FFF2-40B4-BE49-F238E27FC236}">
                <a16:creationId xmlns:a16="http://schemas.microsoft.com/office/drawing/2014/main" id="{5BD53018-46A9-2823-FFD6-0B65E4F6518D}"/>
              </a:ext>
            </a:extLst>
          </p:cNvPr>
          <p:cNvSpPr txBox="1"/>
          <p:nvPr/>
        </p:nvSpPr>
        <p:spPr>
          <a:xfrm>
            <a:off x="1457193" y="2851840"/>
            <a:ext cx="9747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77% of the customers feel that the products for comparison should have complete info of that product</a:t>
            </a:r>
          </a:p>
        </p:txBody>
      </p:sp>
      <p:sp>
        <p:nvSpPr>
          <p:cNvPr id="13" name="TextBox 12">
            <a:extLst>
              <a:ext uri="{FF2B5EF4-FFF2-40B4-BE49-F238E27FC236}">
                <a16:creationId xmlns:a16="http://schemas.microsoft.com/office/drawing/2014/main" id="{39A45792-EEBE-0BD7-0CA0-C96E3666AFD1}"/>
              </a:ext>
            </a:extLst>
          </p:cNvPr>
          <p:cNvSpPr txBox="1"/>
          <p:nvPr/>
        </p:nvSpPr>
        <p:spPr>
          <a:xfrm>
            <a:off x="1457194" y="3723543"/>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Preferred payment method of the customers</a:t>
            </a:r>
            <a:endParaRPr lang="en-IN" b="1" dirty="0">
              <a:solidFill>
                <a:srgbClr val="FF0000"/>
              </a:solidFill>
              <a:cs typeface="Segoe UI"/>
            </a:endParaRPr>
          </a:p>
        </p:txBody>
      </p:sp>
      <p:sp>
        <p:nvSpPr>
          <p:cNvPr id="14" name="TextBox 13">
            <a:extLst>
              <a:ext uri="{FF2B5EF4-FFF2-40B4-BE49-F238E27FC236}">
                <a16:creationId xmlns:a16="http://schemas.microsoft.com/office/drawing/2014/main" id="{5ADC91A4-FC6A-34EA-8CD9-09E568B3B4EE}"/>
              </a:ext>
            </a:extLst>
          </p:cNvPr>
          <p:cNvSpPr txBox="1"/>
          <p:nvPr/>
        </p:nvSpPr>
        <p:spPr>
          <a:xfrm>
            <a:off x="1457193" y="5854076"/>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91% of the customers feel that the User Interface i.e., the contents of the web page must be easy to read and understand</a:t>
            </a:r>
          </a:p>
        </p:txBody>
      </p:sp>
      <p:pic>
        <p:nvPicPr>
          <p:cNvPr id="17" name="Picture 16">
            <a:extLst>
              <a:ext uri="{FF2B5EF4-FFF2-40B4-BE49-F238E27FC236}">
                <a16:creationId xmlns:a16="http://schemas.microsoft.com/office/drawing/2014/main" id="{290EA298-9BFB-7E1A-E676-AF2E147A2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1834" y="1249619"/>
            <a:ext cx="3488332" cy="1172549"/>
          </a:xfrm>
          <a:prstGeom prst="rect">
            <a:avLst/>
          </a:prstGeom>
        </p:spPr>
      </p:pic>
      <p:pic>
        <p:nvPicPr>
          <p:cNvPr id="19" name="Picture 18">
            <a:extLst>
              <a:ext uri="{FF2B5EF4-FFF2-40B4-BE49-F238E27FC236}">
                <a16:creationId xmlns:a16="http://schemas.microsoft.com/office/drawing/2014/main" id="{6F87A2CA-5A23-8746-0980-C8C29C602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1834" y="4318247"/>
            <a:ext cx="3488332" cy="1142755"/>
          </a:xfrm>
          <a:prstGeom prst="rect">
            <a:avLst/>
          </a:prstGeom>
        </p:spPr>
      </p:pic>
    </p:spTree>
    <p:extLst>
      <p:ext uri="{BB962C8B-B14F-4D97-AF65-F5344CB8AC3E}">
        <p14:creationId xmlns:p14="http://schemas.microsoft.com/office/powerpoint/2010/main" val="375893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B70309-5443-3C79-EB0D-A0603F879693}"/>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Importance of seller and complete product info</a:t>
            </a:r>
            <a:endParaRPr lang="en-IN" b="1" dirty="0">
              <a:solidFill>
                <a:srgbClr val="FF0000"/>
              </a:solidFill>
              <a:cs typeface="Segoe UI"/>
            </a:endParaRPr>
          </a:p>
        </p:txBody>
      </p:sp>
      <p:sp>
        <p:nvSpPr>
          <p:cNvPr id="5" name="TextBox 4">
            <a:extLst>
              <a:ext uri="{FF2B5EF4-FFF2-40B4-BE49-F238E27FC236}">
                <a16:creationId xmlns:a16="http://schemas.microsoft.com/office/drawing/2014/main" id="{44659640-EAB1-B447-B472-8240C25CD0DA}"/>
              </a:ext>
            </a:extLst>
          </p:cNvPr>
          <p:cNvSpPr txBox="1"/>
          <p:nvPr/>
        </p:nvSpPr>
        <p:spPr>
          <a:xfrm>
            <a:off x="1457193" y="2599914"/>
            <a:ext cx="97473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70% of the customers believe that they would prefer the complete details f the seller and the product to be listed before they decide to make any purchase. Out of this 46% of them strongly believe that these details are very much needed for making a purchase.</a:t>
            </a:r>
          </a:p>
        </p:txBody>
      </p:sp>
      <p:sp>
        <p:nvSpPr>
          <p:cNvPr id="7" name="TextBox 6">
            <a:extLst>
              <a:ext uri="{FF2B5EF4-FFF2-40B4-BE49-F238E27FC236}">
                <a16:creationId xmlns:a16="http://schemas.microsoft.com/office/drawing/2014/main" id="{E938E2B9-DFCB-E370-7ED6-E64B64784014}"/>
              </a:ext>
            </a:extLst>
          </p:cNvPr>
          <p:cNvSpPr txBox="1"/>
          <p:nvPr/>
        </p:nvSpPr>
        <p:spPr>
          <a:xfrm>
            <a:off x="1457194" y="3800243"/>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S</a:t>
            </a:r>
            <a:r>
              <a:rPr lang="en-US" b="1" dirty="0">
                <a:solidFill>
                  <a:srgbClr val="FF0000"/>
                </a:solidFill>
                <a:cs typeface="Segoe UI"/>
              </a:rPr>
              <a:t>peed of the website/application response</a:t>
            </a:r>
            <a:endParaRPr lang="en-IN" b="1" dirty="0">
              <a:solidFill>
                <a:srgbClr val="FF0000"/>
              </a:solidFill>
              <a:cs typeface="Segoe UI"/>
            </a:endParaRPr>
          </a:p>
        </p:txBody>
      </p:sp>
      <p:sp>
        <p:nvSpPr>
          <p:cNvPr id="8" name="TextBox 7">
            <a:extLst>
              <a:ext uri="{FF2B5EF4-FFF2-40B4-BE49-F238E27FC236}">
                <a16:creationId xmlns:a16="http://schemas.microsoft.com/office/drawing/2014/main" id="{CE59EDE7-0E72-9EA2-B581-2A1DCD7BF0AC}"/>
              </a:ext>
            </a:extLst>
          </p:cNvPr>
          <p:cNvSpPr txBox="1"/>
          <p:nvPr/>
        </p:nvSpPr>
        <p:spPr>
          <a:xfrm>
            <a:off x="1457193" y="5559361"/>
            <a:ext cx="97473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84% of the customers feel that the loading and the processing time of the website or the application has an impact on the purchase decision. A slow website/application brings down the interest of the customer.</a:t>
            </a:r>
          </a:p>
        </p:txBody>
      </p:sp>
      <p:pic>
        <p:nvPicPr>
          <p:cNvPr id="11" name="Picture 10">
            <a:extLst>
              <a:ext uri="{FF2B5EF4-FFF2-40B4-BE49-F238E27FC236}">
                <a16:creationId xmlns:a16="http://schemas.microsoft.com/office/drawing/2014/main" id="{2286E87B-C1FF-93AB-05B4-0A6A63B3E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449" y="1238765"/>
            <a:ext cx="3329102" cy="1295370"/>
          </a:xfrm>
          <a:prstGeom prst="rect">
            <a:avLst/>
          </a:prstGeom>
        </p:spPr>
      </p:pic>
      <p:pic>
        <p:nvPicPr>
          <p:cNvPr id="13" name="Picture 12">
            <a:extLst>
              <a:ext uri="{FF2B5EF4-FFF2-40B4-BE49-F238E27FC236}">
                <a16:creationId xmlns:a16="http://schemas.microsoft.com/office/drawing/2014/main" id="{A150753F-A8CB-2BD5-6C9A-DC90697B7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449" y="4180677"/>
            <a:ext cx="3329102" cy="1230904"/>
          </a:xfrm>
          <a:prstGeom prst="rect">
            <a:avLst/>
          </a:prstGeom>
        </p:spPr>
      </p:pic>
    </p:spTree>
    <p:extLst>
      <p:ext uri="{BB962C8B-B14F-4D97-AF65-F5344CB8AC3E}">
        <p14:creationId xmlns:p14="http://schemas.microsoft.com/office/powerpoint/2010/main" val="2228733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3A9C43-BC09-75C0-6307-CF6577ABD30F}"/>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Easy Payments</a:t>
            </a:r>
            <a:endParaRPr lang="en-IN" b="1" dirty="0">
              <a:solidFill>
                <a:srgbClr val="FF0000"/>
              </a:solidFill>
              <a:cs typeface="Segoe UI"/>
            </a:endParaRPr>
          </a:p>
        </p:txBody>
      </p:sp>
      <p:sp>
        <p:nvSpPr>
          <p:cNvPr id="5" name="TextBox 4">
            <a:extLst>
              <a:ext uri="{FF2B5EF4-FFF2-40B4-BE49-F238E27FC236}">
                <a16:creationId xmlns:a16="http://schemas.microsoft.com/office/drawing/2014/main" id="{5D4EE203-6A70-A807-4C5B-974F6C99CFB4}"/>
              </a:ext>
            </a:extLst>
          </p:cNvPr>
          <p:cNvSpPr txBox="1"/>
          <p:nvPr/>
        </p:nvSpPr>
        <p:spPr>
          <a:xfrm>
            <a:off x="1457193" y="285184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89% of the customers feel that easy and convenient payment methods have a high impact on purchases. Easier the payment methods higher the excitement of the customer towards purchases</a:t>
            </a:r>
          </a:p>
        </p:txBody>
      </p:sp>
      <p:sp>
        <p:nvSpPr>
          <p:cNvPr id="7" name="TextBox 6">
            <a:extLst>
              <a:ext uri="{FF2B5EF4-FFF2-40B4-BE49-F238E27FC236}">
                <a16:creationId xmlns:a16="http://schemas.microsoft.com/office/drawing/2014/main" id="{E7FCEE6E-EF18-F9AE-9857-F305040C485B}"/>
              </a:ext>
            </a:extLst>
          </p:cNvPr>
          <p:cNvSpPr txBox="1"/>
          <p:nvPr/>
        </p:nvSpPr>
        <p:spPr>
          <a:xfrm>
            <a:off x="1457194" y="3723543"/>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Privacy of the Customer Information</a:t>
            </a:r>
            <a:endParaRPr lang="en-IN" b="1" dirty="0">
              <a:solidFill>
                <a:srgbClr val="FF0000"/>
              </a:solidFill>
              <a:cs typeface="Segoe UI"/>
            </a:endParaRPr>
          </a:p>
        </p:txBody>
      </p:sp>
      <p:sp>
        <p:nvSpPr>
          <p:cNvPr id="8" name="TextBox 7">
            <a:extLst>
              <a:ext uri="{FF2B5EF4-FFF2-40B4-BE49-F238E27FC236}">
                <a16:creationId xmlns:a16="http://schemas.microsoft.com/office/drawing/2014/main" id="{9A05C1E3-D3D6-1261-5F4A-3D7A510014CC}"/>
              </a:ext>
            </a:extLst>
          </p:cNvPr>
          <p:cNvSpPr txBox="1"/>
          <p:nvPr/>
        </p:nvSpPr>
        <p:spPr>
          <a:xfrm>
            <a:off x="1457193" y="5854076"/>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90% of the customers are of the opinion that they tend to purchase products from sellers who are obliged to maintain the privacy of the customer</a:t>
            </a:r>
          </a:p>
        </p:txBody>
      </p:sp>
      <p:pic>
        <p:nvPicPr>
          <p:cNvPr id="11" name="Picture 10">
            <a:extLst>
              <a:ext uri="{FF2B5EF4-FFF2-40B4-BE49-F238E27FC236}">
                <a16:creationId xmlns:a16="http://schemas.microsoft.com/office/drawing/2014/main" id="{6BACEBE6-6D0F-4BF2-C500-12B40CA8B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0892" y="1366011"/>
            <a:ext cx="4730216" cy="1192661"/>
          </a:xfrm>
          <a:prstGeom prst="rect">
            <a:avLst/>
          </a:prstGeom>
        </p:spPr>
      </p:pic>
      <p:pic>
        <p:nvPicPr>
          <p:cNvPr id="13" name="Picture 12">
            <a:extLst>
              <a:ext uri="{FF2B5EF4-FFF2-40B4-BE49-F238E27FC236}">
                <a16:creationId xmlns:a16="http://schemas.microsoft.com/office/drawing/2014/main" id="{08F3D51C-1F16-264E-99D6-8440AD920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892" y="4319768"/>
            <a:ext cx="4730216" cy="1216603"/>
          </a:xfrm>
          <a:prstGeom prst="rect">
            <a:avLst/>
          </a:prstGeom>
        </p:spPr>
      </p:pic>
    </p:spTree>
    <p:extLst>
      <p:ext uri="{BB962C8B-B14F-4D97-AF65-F5344CB8AC3E}">
        <p14:creationId xmlns:p14="http://schemas.microsoft.com/office/powerpoint/2010/main" val="1911840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D143-201B-1494-8FE3-3A82BB25543D}"/>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Service availability of the Seller</a:t>
            </a:r>
            <a:endParaRPr lang="en-IN" b="1" dirty="0">
              <a:solidFill>
                <a:srgbClr val="FF0000"/>
              </a:solidFill>
              <a:cs typeface="Segoe UI"/>
            </a:endParaRPr>
          </a:p>
        </p:txBody>
      </p:sp>
      <p:sp>
        <p:nvSpPr>
          <p:cNvPr id="5" name="TextBox 4">
            <a:extLst>
              <a:ext uri="{FF2B5EF4-FFF2-40B4-BE49-F238E27FC236}">
                <a16:creationId xmlns:a16="http://schemas.microsoft.com/office/drawing/2014/main" id="{E1D43233-BB8B-FD22-CCE3-9F4761412306}"/>
              </a:ext>
            </a:extLst>
          </p:cNvPr>
          <p:cNvSpPr txBox="1"/>
          <p:nvPr/>
        </p:nvSpPr>
        <p:spPr>
          <a:xfrm>
            <a:off x="1457193" y="285184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90% of the customers are of the opinion that they tend to purchase products from sellers who are able to provide service through various modes of communication.</a:t>
            </a:r>
          </a:p>
        </p:txBody>
      </p:sp>
      <p:sp>
        <p:nvSpPr>
          <p:cNvPr id="7" name="TextBox 6">
            <a:extLst>
              <a:ext uri="{FF2B5EF4-FFF2-40B4-BE49-F238E27FC236}">
                <a16:creationId xmlns:a16="http://schemas.microsoft.com/office/drawing/2014/main" id="{54730F1A-9C26-0E3B-BFD7-FC46ADDF11C9}"/>
              </a:ext>
            </a:extLst>
          </p:cNvPr>
          <p:cNvSpPr txBox="1"/>
          <p:nvPr/>
        </p:nvSpPr>
        <p:spPr>
          <a:xfrm>
            <a:off x="1457194" y="3723543"/>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Convenience and flexibility of Online Shopping</a:t>
            </a:r>
            <a:endParaRPr lang="en-IN" b="1" dirty="0">
              <a:solidFill>
                <a:srgbClr val="FF0000"/>
              </a:solidFill>
              <a:cs typeface="Segoe UI"/>
            </a:endParaRPr>
          </a:p>
        </p:txBody>
      </p:sp>
      <p:sp>
        <p:nvSpPr>
          <p:cNvPr id="8" name="TextBox 7">
            <a:extLst>
              <a:ext uri="{FF2B5EF4-FFF2-40B4-BE49-F238E27FC236}">
                <a16:creationId xmlns:a16="http://schemas.microsoft.com/office/drawing/2014/main" id="{16C3AE21-1711-286B-F953-8ED168A8C39E}"/>
              </a:ext>
            </a:extLst>
          </p:cNvPr>
          <p:cNvSpPr txBox="1"/>
          <p:nvPr/>
        </p:nvSpPr>
        <p:spPr>
          <a:xfrm>
            <a:off x="1457193" y="5854076"/>
            <a:ext cx="9747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83% of the customers fee that they prefer to shop online because it is more convenient and flexible</a:t>
            </a:r>
          </a:p>
        </p:txBody>
      </p:sp>
      <p:pic>
        <p:nvPicPr>
          <p:cNvPr id="11" name="Picture 10">
            <a:extLst>
              <a:ext uri="{FF2B5EF4-FFF2-40B4-BE49-F238E27FC236}">
                <a16:creationId xmlns:a16="http://schemas.microsoft.com/office/drawing/2014/main" id="{95671109-3F06-3FCF-7319-279A251B7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658" y="1346146"/>
            <a:ext cx="3081763" cy="1094151"/>
          </a:xfrm>
          <a:prstGeom prst="rect">
            <a:avLst/>
          </a:prstGeom>
        </p:spPr>
      </p:pic>
      <p:pic>
        <p:nvPicPr>
          <p:cNvPr id="13" name="Picture 12">
            <a:extLst>
              <a:ext uri="{FF2B5EF4-FFF2-40B4-BE49-F238E27FC236}">
                <a16:creationId xmlns:a16="http://schemas.microsoft.com/office/drawing/2014/main" id="{F2653E92-5403-AB14-B811-87F35D957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658" y="4357397"/>
            <a:ext cx="3271477" cy="1154458"/>
          </a:xfrm>
          <a:prstGeom prst="rect">
            <a:avLst/>
          </a:prstGeom>
        </p:spPr>
      </p:pic>
    </p:spTree>
    <p:extLst>
      <p:ext uri="{BB962C8B-B14F-4D97-AF65-F5344CB8AC3E}">
        <p14:creationId xmlns:p14="http://schemas.microsoft.com/office/powerpoint/2010/main" val="300930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71823" y="500069"/>
            <a:ext cx="10515600" cy="574769"/>
          </a:xfrm>
        </p:spPr>
        <p:txBody>
          <a:bodyPr>
            <a:normAutofit fontScale="90000"/>
          </a:bodyPr>
          <a:lstStyle/>
          <a:p>
            <a:r>
              <a:rPr lang="en-US" b="1" dirty="0">
                <a:solidFill>
                  <a:srgbClr val="FF0000"/>
                </a:solidFill>
                <a:cs typeface="Calibri Light"/>
              </a:rPr>
              <a:t>Table Of Contents :-</a:t>
            </a:r>
            <a:endParaRPr lang="en-US" b="1" dirty="0">
              <a:solidFill>
                <a:srgbClr val="FF0000"/>
              </a:solidFill>
            </a:endParaRPr>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13174" y="1468590"/>
            <a:ext cx="10452970" cy="4400366"/>
          </a:xfrm>
        </p:spPr>
        <p:txBody>
          <a:bodyPr vert="horz" lIns="91440" tIns="45720" rIns="91440" bIns="45720" rtlCol="0" anchor="t">
            <a:noAutofit/>
          </a:bodyPr>
          <a:lstStyle/>
          <a:p>
            <a:pPr marL="0" indent="0">
              <a:buNone/>
            </a:pPr>
            <a:endParaRPr lang="en-US" dirty="0">
              <a:cs typeface="Calibri"/>
            </a:endParaRPr>
          </a:p>
          <a:p>
            <a:pPr marL="0" indent="0">
              <a:buNone/>
            </a:pPr>
            <a:r>
              <a:rPr lang="en-US" dirty="0">
                <a:cs typeface="Calibri"/>
              </a:rPr>
              <a:t>1.   Introduction</a:t>
            </a:r>
          </a:p>
          <a:p>
            <a:pPr marL="0" indent="0">
              <a:buNone/>
            </a:pPr>
            <a:r>
              <a:rPr lang="en-US" dirty="0">
                <a:cs typeface="Calibri"/>
              </a:rPr>
              <a:t>    1.1 What is customer retention?</a:t>
            </a:r>
          </a:p>
          <a:p>
            <a:pPr marL="0" indent="0">
              <a:buNone/>
            </a:pPr>
            <a:r>
              <a:rPr lang="en-US" dirty="0">
                <a:ea typeface="+mn-lt"/>
                <a:cs typeface="+mn-lt"/>
              </a:rPr>
              <a:t>    1.2 </a:t>
            </a:r>
            <a:r>
              <a:rPr lang="en-IN" dirty="0">
                <a:ea typeface="+mn-lt"/>
                <a:cs typeface="+mn-lt"/>
              </a:rPr>
              <a:t> Background of the Problem</a:t>
            </a:r>
            <a:endParaRPr lang="en-US" dirty="0">
              <a:ea typeface="+mn-lt"/>
              <a:cs typeface="+mn-lt"/>
            </a:endParaRPr>
          </a:p>
          <a:p>
            <a:pPr marL="0" indent="0">
              <a:buNone/>
            </a:pPr>
            <a:r>
              <a:rPr lang="en-IN" dirty="0">
                <a:ea typeface="+mn-lt"/>
                <a:cs typeface="+mn-lt"/>
              </a:rPr>
              <a:t>2.  </a:t>
            </a:r>
            <a:r>
              <a:rPr lang="en-US" dirty="0">
                <a:cs typeface="Calibri"/>
              </a:rPr>
              <a:t>Top 5 benefits of customer retention</a:t>
            </a:r>
          </a:p>
          <a:p>
            <a:pPr marL="0" indent="0">
              <a:buNone/>
            </a:pPr>
            <a:r>
              <a:rPr lang="en-IN" dirty="0">
                <a:ea typeface="+mn-lt"/>
                <a:cs typeface="+mn-lt"/>
              </a:rPr>
              <a:t>3.  Data analysis</a:t>
            </a:r>
            <a:endParaRPr lang="en-IN" dirty="0">
              <a:cs typeface="Calibri"/>
            </a:endParaRPr>
          </a:p>
          <a:p>
            <a:pPr marL="0" indent="0">
              <a:buNone/>
            </a:pPr>
            <a:r>
              <a:rPr lang="en-IN" dirty="0">
                <a:ea typeface="+mn-lt"/>
                <a:cs typeface="+mn-lt"/>
              </a:rPr>
              <a:t>4.  Conclusion</a:t>
            </a:r>
          </a:p>
          <a:p>
            <a:pPr marL="0" indent="0">
              <a:buNone/>
            </a:pPr>
            <a:r>
              <a:rPr lang="en-IN" dirty="0">
                <a:ea typeface="+mn-lt"/>
                <a:cs typeface="+mn-lt"/>
              </a:rPr>
              <a:t>5.  Limitation of the dataset and scope for future work</a:t>
            </a:r>
          </a:p>
          <a:p>
            <a:pPr marL="0" indent="0">
              <a:buNone/>
            </a:pPr>
            <a:endParaRPr lang="en-IN" dirty="0">
              <a:ea typeface="+mn-lt"/>
              <a:cs typeface="+mn-lt"/>
            </a:endParaRPr>
          </a:p>
          <a:p>
            <a:pPr marL="0" indent="0">
              <a:buNone/>
            </a:pPr>
            <a:endParaRPr lang="en-IN" dirty="0">
              <a:ea typeface="+mn-lt"/>
              <a:cs typeface="+mn-lt"/>
            </a:endParaRPr>
          </a:p>
          <a:p>
            <a:pPr marL="0" indent="0">
              <a:buNone/>
            </a:pPr>
            <a:endParaRPr lang="en-IN" dirty="0">
              <a:ea typeface="+mn-lt"/>
              <a:cs typeface="+mn-lt"/>
            </a:endParaRP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12B2D2-0BF9-02F0-4789-F42D40BA78C8}"/>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Quality of the website</a:t>
            </a:r>
            <a:endParaRPr lang="en-IN" b="1" dirty="0">
              <a:solidFill>
                <a:srgbClr val="FF0000"/>
              </a:solidFill>
              <a:cs typeface="Segoe UI"/>
            </a:endParaRPr>
          </a:p>
        </p:txBody>
      </p:sp>
      <p:sp>
        <p:nvSpPr>
          <p:cNvPr id="5" name="TextBox 4">
            <a:extLst>
              <a:ext uri="{FF2B5EF4-FFF2-40B4-BE49-F238E27FC236}">
                <a16:creationId xmlns:a16="http://schemas.microsoft.com/office/drawing/2014/main" id="{CE508726-B387-9839-EBA6-A4CD0E8FCBAB}"/>
              </a:ext>
            </a:extLst>
          </p:cNvPr>
          <p:cNvSpPr txBox="1"/>
          <p:nvPr/>
        </p:nvSpPr>
        <p:spPr>
          <a:xfrm>
            <a:off x="1457193" y="285184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97% of the customers feel that the quality of the website has more effect on the purchases. A good quality website attracts more customers and thereby encourage them to make purchases</a:t>
            </a:r>
          </a:p>
        </p:txBody>
      </p:sp>
      <p:sp>
        <p:nvSpPr>
          <p:cNvPr id="6" name="TextBox 5">
            <a:extLst>
              <a:ext uri="{FF2B5EF4-FFF2-40B4-BE49-F238E27FC236}">
                <a16:creationId xmlns:a16="http://schemas.microsoft.com/office/drawing/2014/main" id="{0B56805D-54BD-35E7-EC9F-7B9083A02E75}"/>
              </a:ext>
            </a:extLst>
          </p:cNvPr>
          <p:cNvSpPr txBox="1"/>
          <p:nvPr/>
        </p:nvSpPr>
        <p:spPr>
          <a:xfrm>
            <a:off x="1457194" y="3723543"/>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Effect of wide variety of products in each category</a:t>
            </a:r>
            <a:endParaRPr lang="en-IN" b="1" dirty="0">
              <a:solidFill>
                <a:srgbClr val="FF0000"/>
              </a:solidFill>
              <a:cs typeface="Segoe UI"/>
            </a:endParaRPr>
          </a:p>
        </p:txBody>
      </p:sp>
      <p:sp>
        <p:nvSpPr>
          <p:cNvPr id="7" name="TextBox 6">
            <a:extLst>
              <a:ext uri="{FF2B5EF4-FFF2-40B4-BE49-F238E27FC236}">
                <a16:creationId xmlns:a16="http://schemas.microsoft.com/office/drawing/2014/main" id="{91819DFE-ACB3-C8C4-F6E5-AB2AB363367E}"/>
              </a:ext>
            </a:extLst>
          </p:cNvPr>
          <p:cNvSpPr txBox="1"/>
          <p:nvPr/>
        </p:nvSpPr>
        <p:spPr>
          <a:xfrm>
            <a:off x="1457193" y="5854076"/>
            <a:ext cx="9747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76% of customers need more varieties in each category of products</a:t>
            </a:r>
          </a:p>
        </p:txBody>
      </p:sp>
      <p:pic>
        <p:nvPicPr>
          <p:cNvPr id="11" name="Picture 10">
            <a:extLst>
              <a:ext uri="{FF2B5EF4-FFF2-40B4-BE49-F238E27FC236}">
                <a16:creationId xmlns:a16="http://schemas.microsoft.com/office/drawing/2014/main" id="{B40E913A-758C-6474-5BFB-E54E1DD54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861" y="1583317"/>
            <a:ext cx="3752278" cy="1003898"/>
          </a:xfrm>
          <a:prstGeom prst="rect">
            <a:avLst/>
          </a:prstGeom>
        </p:spPr>
      </p:pic>
      <p:pic>
        <p:nvPicPr>
          <p:cNvPr id="13" name="Picture 12">
            <a:extLst>
              <a:ext uri="{FF2B5EF4-FFF2-40B4-BE49-F238E27FC236}">
                <a16:creationId xmlns:a16="http://schemas.microsoft.com/office/drawing/2014/main" id="{BF3000DB-F934-2914-4A45-755DA82F5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861" y="4348416"/>
            <a:ext cx="3752278" cy="1210788"/>
          </a:xfrm>
          <a:prstGeom prst="rect">
            <a:avLst/>
          </a:prstGeom>
        </p:spPr>
      </p:pic>
    </p:spTree>
    <p:extLst>
      <p:ext uri="{BB962C8B-B14F-4D97-AF65-F5344CB8AC3E}">
        <p14:creationId xmlns:p14="http://schemas.microsoft.com/office/powerpoint/2010/main" val="1515450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5C7B6-6901-015B-14BA-0BD455A3924F}"/>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Service availability of the Seller</a:t>
            </a:r>
            <a:endParaRPr lang="en-IN" b="1" dirty="0">
              <a:solidFill>
                <a:srgbClr val="FF0000"/>
              </a:solidFill>
              <a:cs typeface="Segoe UI"/>
            </a:endParaRPr>
          </a:p>
        </p:txBody>
      </p:sp>
      <p:sp>
        <p:nvSpPr>
          <p:cNvPr id="7" name="TextBox 6">
            <a:extLst>
              <a:ext uri="{FF2B5EF4-FFF2-40B4-BE49-F238E27FC236}">
                <a16:creationId xmlns:a16="http://schemas.microsoft.com/office/drawing/2014/main" id="{ECFFB4CD-BDAB-34E9-3FAD-6D2F9A8F9429}"/>
              </a:ext>
            </a:extLst>
          </p:cNvPr>
          <p:cNvSpPr txBox="1"/>
          <p:nvPr/>
        </p:nvSpPr>
        <p:spPr>
          <a:xfrm>
            <a:off x="1457193" y="5854076"/>
            <a:ext cx="9747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Amazon.in, Flipkart.com, Paytm.com, Myntra.com, Snapdeal.com are the easiest to use websites</a:t>
            </a:r>
          </a:p>
        </p:txBody>
      </p:sp>
      <p:pic>
        <p:nvPicPr>
          <p:cNvPr id="11" name="Picture 10">
            <a:extLst>
              <a:ext uri="{FF2B5EF4-FFF2-40B4-BE49-F238E27FC236}">
                <a16:creationId xmlns:a16="http://schemas.microsoft.com/office/drawing/2014/main" id="{5DBBD707-3151-62D9-BBE2-D89564F34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387" y="1089457"/>
            <a:ext cx="5097405" cy="46790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FA581FA0-79C2-3407-06CA-DF1A85FB9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097" y="2272004"/>
            <a:ext cx="4819650" cy="23139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83022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0C2E2-B595-64EB-2B92-11F688567E0C}"/>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Most Visually appealing web-page layout</a:t>
            </a:r>
          </a:p>
        </p:txBody>
      </p:sp>
      <p:sp>
        <p:nvSpPr>
          <p:cNvPr id="3" name="TextBox 2">
            <a:extLst>
              <a:ext uri="{FF2B5EF4-FFF2-40B4-BE49-F238E27FC236}">
                <a16:creationId xmlns:a16="http://schemas.microsoft.com/office/drawing/2014/main" id="{3731AAC3-728A-FDD8-CDA0-989256CE5301}"/>
              </a:ext>
            </a:extLst>
          </p:cNvPr>
          <p:cNvSpPr txBox="1"/>
          <p:nvPr/>
        </p:nvSpPr>
        <p:spPr>
          <a:xfrm>
            <a:off x="1457194" y="5836360"/>
            <a:ext cx="9747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Amazon.in, Flipkart.com are the website which are more visually appealing to the customers</a:t>
            </a:r>
          </a:p>
        </p:txBody>
      </p:sp>
      <p:pic>
        <p:nvPicPr>
          <p:cNvPr id="5" name="Picture 4">
            <a:extLst>
              <a:ext uri="{FF2B5EF4-FFF2-40B4-BE49-F238E27FC236}">
                <a16:creationId xmlns:a16="http://schemas.microsoft.com/office/drawing/2014/main" id="{8D977D18-97BC-D1DD-9E1B-0E7CE35B9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827" y="1074216"/>
            <a:ext cx="4891014" cy="42722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30BD4617-94E1-E6BF-87C3-33EB6EDBE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742" y="2032076"/>
            <a:ext cx="4722242" cy="23565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57485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371915-24BB-21B2-6F95-5BA1EC17B53B}"/>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a:t>
            </a:r>
            <a:r>
              <a:rPr lang="en-US" b="1" dirty="0">
                <a:solidFill>
                  <a:srgbClr val="FF0000"/>
                </a:solidFill>
                <a:cs typeface="Segoe UI"/>
              </a:rPr>
              <a:t>Reliability of the website / application</a:t>
            </a:r>
            <a:endParaRPr lang="en-IN" b="1" dirty="0">
              <a:solidFill>
                <a:srgbClr val="FF0000"/>
              </a:solidFill>
              <a:cs typeface="Segoe UI"/>
            </a:endParaRPr>
          </a:p>
        </p:txBody>
      </p:sp>
      <p:sp>
        <p:nvSpPr>
          <p:cNvPr id="3" name="TextBox 2">
            <a:extLst>
              <a:ext uri="{FF2B5EF4-FFF2-40B4-BE49-F238E27FC236}">
                <a16:creationId xmlns:a16="http://schemas.microsoft.com/office/drawing/2014/main" id="{68E4BA2F-0474-509B-6451-6FF54C4F263E}"/>
              </a:ext>
            </a:extLst>
          </p:cNvPr>
          <p:cNvSpPr txBox="1"/>
          <p:nvPr/>
        </p:nvSpPr>
        <p:spPr>
          <a:xfrm>
            <a:off x="1457194" y="5722581"/>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 customers fee that Amazon is the most reliable website to shop with followed by Flipkart and </a:t>
            </a:r>
            <a:r>
              <a:rPr lang="en-US"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aytm</a:t>
            </a:r>
          </a:p>
        </p:txBody>
      </p:sp>
      <p:pic>
        <p:nvPicPr>
          <p:cNvPr id="5" name="Picture 4">
            <a:extLst>
              <a:ext uri="{FF2B5EF4-FFF2-40B4-BE49-F238E27FC236}">
                <a16:creationId xmlns:a16="http://schemas.microsoft.com/office/drawing/2014/main" id="{9D1657E2-BF25-C04E-6ED7-8128F786E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194" y="1067806"/>
            <a:ext cx="4320914" cy="44276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0044952-245B-3096-5368-76199E528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613" y="2330681"/>
            <a:ext cx="5345350" cy="21966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96136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32E07-C923-1D4E-BEEF-6936F8F7D2FD}"/>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Delivery Speed of the Seller</a:t>
            </a:r>
          </a:p>
        </p:txBody>
      </p:sp>
      <p:sp>
        <p:nvSpPr>
          <p:cNvPr id="3" name="TextBox 2">
            <a:extLst>
              <a:ext uri="{FF2B5EF4-FFF2-40B4-BE49-F238E27FC236}">
                <a16:creationId xmlns:a16="http://schemas.microsoft.com/office/drawing/2014/main" id="{A2A29A90-9A53-8535-506B-CB2215F12E5B}"/>
              </a:ext>
            </a:extLst>
          </p:cNvPr>
          <p:cNvSpPr txBox="1"/>
          <p:nvPr/>
        </p:nvSpPr>
        <p:spPr>
          <a:xfrm>
            <a:off x="542794" y="5713250"/>
            <a:ext cx="9747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them are of the opinion that Amazon has the highest delivery speed among all the websites</a:t>
            </a:r>
          </a:p>
        </p:txBody>
      </p:sp>
      <p:pic>
        <p:nvPicPr>
          <p:cNvPr id="5" name="Picture 4">
            <a:extLst>
              <a:ext uri="{FF2B5EF4-FFF2-40B4-BE49-F238E27FC236}">
                <a16:creationId xmlns:a16="http://schemas.microsoft.com/office/drawing/2014/main" id="{3CD49D14-6F95-2CB2-9531-6C189155F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194" y="1256035"/>
            <a:ext cx="4259949" cy="40846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D1A8671-873E-F652-5684-BA4541C02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271" y="2714862"/>
            <a:ext cx="4960240" cy="14282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88837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BA462-5618-0468-5D5D-A12C25155AD6}"/>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Recommendation to Friends/Family</a:t>
            </a:r>
          </a:p>
        </p:txBody>
      </p:sp>
      <p:sp>
        <p:nvSpPr>
          <p:cNvPr id="3" name="TextBox 2">
            <a:extLst>
              <a:ext uri="{FF2B5EF4-FFF2-40B4-BE49-F238E27FC236}">
                <a16:creationId xmlns:a16="http://schemas.microsoft.com/office/drawing/2014/main" id="{74CC60D6-9585-8CB8-3DDC-5D9F61B5F1EF}"/>
              </a:ext>
            </a:extLst>
          </p:cNvPr>
          <p:cNvSpPr txBox="1"/>
          <p:nvPr/>
        </p:nvSpPr>
        <p:spPr>
          <a:xfrm>
            <a:off x="542794" y="571325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Amazon is the website that the customers feel that they would recommend it to their friends and family.</a:t>
            </a:r>
          </a:p>
        </p:txBody>
      </p:sp>
      <p:pic>
        <p:nvPicPr>
          <p:cNvPr id="5" name="Picture 4">
            <a:extLst>
              <a:ext uri="{FF2B5EF4-FFF2-40B4-BE49-F238E27FC236}">
                <a16:creationId xmlns:a16="http://schemas.microsoft.com/office/drawing/2014/main" id="{82D3DB8F-BC5A-DB0F-EF4E-A54396AC6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194" y="1198435"/>
            <a:ext cx="3730626" cy="40538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248DA8D-7804-FC52-504B-8DE610462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594" y="2333587"/>
            <a:ext cx="5658837" cy="17863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37050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157D23-7644-8511-ECFA-E54A62D3444D}"/>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Segmentation of Customers based on their Loyalty to the App/ Website/ Seller</a:t>
            </a:r>
          </a:p>
        </p:txBody>
      </p:sp>
      <p:pic>
        <p:nvPicPr>
          <p:cNvPr id="4" name="Picture 3">
            <a:extLst>
              <a:ext uri="{FF2B5EF4-FFF2-40B4-BE49-F238E27FC236}">
                <a16:creationId xmlns:a16="http://schemas.microsoft.com/office/drawing/2014/main" id="{7B1CC9FD-715C-C5D7-32C6-90FAB22F7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362" y="1443764"/>
            <a:ext cx="4289276" cy="35481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F5E010B0-3A28-75A4-6E5E-2700EB9D7E62}"/>
              </a:ext>
            </a:extLst>
          </p:cNvPr>
          <p:cNvSpPr txBox="1"/>
          <p:nvPr/>
        </p:nvSpPr>
        <p:spPr>
          <a:xfrm>
            <a:off x="1457194" y="5559361"/>
            <a:ext cx="97473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segmented the customers based on their loyalty. Anyone with satisfaction level 4 and above are loyal, anyone with satisfaction level 2 and below are disloyal and anyone with satisfaction level 3 as possible churners</a:t>
            </a:r>
          </a:p>
        </p:txBody>
      </p:sp>
    </p:spTree>
    <p:extLst>
      <p:ext uri="{BB962C8B-B14F-4D97-AF65-F5344CB8AC3E}">
        <p14:creationId xmlns:p14="http://schemas.microsoft.com/office/powerpoint/2010/main" val="391298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AC74C-5472-7DDA-8EFC-3E2AB23ECFE0}"/>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Distribution of Customers gender over different Locations</a:t>
            </a:r>
          </a:p>
        </p:txBody>
      </p:sp>
      <p:pic>
        <p:nvPicPr>
          <p:cNvPr id="4" name="Picture 3">
            <a:extLst>
              <a:ext uri="{FF2B5EF4-FFF2-40B4-BE49-F238E27FC236}">
                <a16:creationId xmlns:a16="http://schemas.microsoft.com/office/drawing/2014/main" id="{28CBD737-6F81-7C77-0024-A9D46EA8C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031" y="1419307"/>
            <a:ext cx="4815937" cy="401938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9DED3E17-DD1A-932E-C59E-337FCE786EED}"/>
              </a:ext>
            </a:extLst>
          </p:cNvPr>
          <p:cNvSpPr txBox="1"/>
          <p:nvPr/>
        </p:nvSpPr>
        <p:spPr>
          <a:xfrm>
            <a:off x="1457194" y="5559361"/>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number of female customers is on a higher note in all locations except Delhi, Noida, Moradabad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Bulandshahr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6225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2BB29E-A315-1233-69D7-851820930B35}"/>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Distribution of Customers Loyalty over different Locations</a:t>
            </a:r>
          </a:p>
        </p:txBody>
      </p:sp>
      <p:pic>
        <p:nvPicPr>
          <p:cNvPr id="4" name="Picture 3">
            <a:extLst>
              <a:ext uri="{FF2B5EF4-FFF2-40B4-BE49-F238E27FC236}">
                <a16:creationId xmlns:a16="http://schemas.microsoft.com/office/drawing/2014/main" id="{CD785610-936B-69CA-BD07-90E9E23E1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242" y="1236505"/>
            <a:ext cx="5709516" cy="43849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728075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pPr algn="ctr"/>
            <a:r>
              <a:rPr lang="en-US" sz="4000" b="1" dirty="0">
                <a:solidFill>
                  <a:srgbClr val="FF0000"/>
                </a:solidFill>
                <a:cs typeface="Calibri Light"/>
              </a:rPr>
              <a:t>Conclusion</a:t>
            </a:r>
            <a:endParaRPr lang="en-US" sz="4000" b="1" dirty="0">
              <a:solidFill>
                <a:srgbClr val="FF0000"/>
              </a:solidFill>
            </a:endParaRPr>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1141413" y="2666999"/>
            <a:ext cx="9905998" cy="2642119"/>
          </a:xfrm>
        </p:spPr>
        <p:txBody>
          <a:bodyPr vert="horz" lIns="91440" tIns="45720" rIns="91440" bIns="45720" rtlCol="0" anchor="t">
            <a:normAutofit/>
          </a:bodyPr>
          <a:lstStyle/>
          <a:p>
            <a:r>
              <a:rPr lang="en-US" dirty="0">
                <a:ea typeface="+mn-lt"/>
                <a:cs typeface="+mn-lt"/>
              </a:rPr>
              <a:t>Customer Retention is the most effective way to grow a business and it is one of the keys to success. </a:t>
            </a:r>
          </a:p>
          <a:p>
            <a:r>
              <a:rPr lang="en-US" dirty="0">
                <a:ea typeface="+mn-lt"/>
                <a:cs typeface="+mn-lt"/>
              </a:rPr>
              <a:t>Acquiring new customers are always more expensive and takes more effort than retaining them. </a:t>
            </a:r>
          </a:p>
          <a:p>
            <a:r>
              <a:rPr lang="en-US" dirty="0">
                <a:ea typeface="+mn-lt"/>
                <a:cs typeface="+mn-lt"/>
              </a:rPr>
              <a:t>Therefore it is crucial for business, to try to keep the retention rate up, with the tips mentioned here or more, in order to have better conversion rates, lower marketing costs, and higher profits.</a:t>
            </a:r>
            <a:endParaRPr lang="en-IN" dirty="0">
              <a:ea typeface="+mn-lt"/>
              <a:cs typeface="+mn-lt"/>
            </a:endParaRPr>
          </a:p>
        </p:txBody>
      </p:sp>
    </p:spTree>
    <p:extLst>
      <p:ext uri="{BB962C8B-B14F-4D97-AF65-F5344CB8AC3E}">
        <p14:creationId xmlns:p14="http://schemas.microsoft.com/office/powerpoint/2010/main" val="124314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962242"/>
            <a:ext cx="78044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FF0000"/>
                </a:solidFill>
              </a:rPr>
              <a:t>What</a:t>
            </a:r>
            <a:r>
              <a:rPr lang="en-IN" sz="3200" b="1" dirty="0">
                <a:solidFill>
                  <a:srgbClr val="FF0000"/>
                </a:solidFill>
                <a:ea typeface="+mn-lt"/>
                <a:cs typeface="+mn-lt"/>
              </a:rPr>
              <a:t> is customer retention?</a:t>
            </a:r>
            <a:endParaRPr lang="en-US" sz="3200" dirty="0">
              <a:solidFill>
                <a:srgbClr val="FF0000"/>
              </a:solidFill>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2005294"/>
            <a:ext cx="1092349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400" dirty="0">
                <a:latin typeface="Trebuchet MS" panose="020B0603020202020204" pitchFamily="34" charset="0"/>
                <a:ea typeface="+mn-lt"/>
                <a:cs typeface="+mn-lt"/>
              </a:rPr>
              <a:t>Retention analysis (or survival analysis) is the process of analyzing user metrics to understand how and why customers churn. </a:t>
            </a:r>
          </a:p>
          <a:p>
            <a:pPr marL="457200" indent="-457200" algn="just">
              <a:buFont typeface="Arial"/>
              <a:buChar char="•"/>
            </a:pPr>
            <a:r>
              <a:rPr lang="en-US" sz="2400" dirty="0">
                <a:latin typeface="Trebuchet MS" panose="020B0603020202020204" pitchFamily="34" charset="0"/>
                <a:ea typeface="+mn-lt"/>
                <a:cs typeface="+mn-lt"/>
              </a:rPr>
              <a:t>Retention analysis is key to gain insights on how to maintain a profitable customer base by improving retention and new user acquisition rates.</a:t>
            </a:r>
            <a:endParaRPr lang="en-US" sz="1600" dirty="0">
              <a:latin typeface="Trebuchet MS" panose="020B0603020202020204" pitchFamily="34" charset="0"/>
              <a:cs typeface="Calibri"/>
            </a:endParaRPr>
          </a:p>
        </p:txBody>
      </p:sp>
      <p:sp>
        <p:nvSpPr>
          <p:cNvPr id="5" name="TextBox 4">
            <a:extLst>
              <a:ext uri="{FF2B5EF4-FFF2-40B4-BE49-F238E27FC236}">
                <a16:creationId xmlns:a16="http://schemas.microsoft.com/office/drawing/2014/main" id="{C279BB3C-C400-F1C0-A82D-C69F25A8A830}"/>
              </a:ext>
            </a:extLst>
          </p:cNvPr>
          <p:cNvSpPr txBox="1"/>
          <p:nvPr/>
        </p:nvSpPr>
        <p:spPr>
          <a:xfrm>
            <a:off x="768723" y="4033231"/>
            <a:ext cx="1092349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rebuchet MS" panose="020B0603020202020204" pitchFamily="34" charset="0"/>
                <a:ea typeface="+mn-lt"/>
                <a:cs typeface="+mn-lt"/>
              </a:rPr>
              <a:t>By running consistent retention analysis, what will we achieve:</a:t>
            </a:r>
          </a:p>
          <a:p>
            <a:pPr marL="457200" indent="-457200" algn="just">
              <a:buFont typeface="Arial"/>
              <a:buChar char="•"/>
            </a:pPr>
            <a:endParaRPr lang="en-US" sz="2400" dirty="0">
              <a:latin typeface="Trebuchet MS" panose="020B0603020202020204" pitchFamily="34" charset="0"/>
              <a:ea typeface="+mn-lt"/>
              <a:cs typeface="+mn-lt"/>
            </a:endParaRPr>
          </a:p>
          <a:p>
            <a:pPr marL="457200" indent="-457200" algn="just">
              <a:buFont typeface="Arial"/>
              <a:buChar char="•"/>
            </a:pPr>
            <a:r>
              <a:rPr lang="en-US" sz="2400" dirty="0">
                <a:latin typeface="Trebuchet MS" panose="020B0603020202020204" pitchFamily="34" charset="0"/>
                <a:ea typeface="+mn-lt"/>
                <a:cs typeface="+mn-lt"/>
              </a:rPr>
              <a:t>Reason why customers are churning.</a:t>
            </a:r>
          </a:p>
          <a:p>
            <a:pPr marL="457200" indent="-457200" algn="just">
              <a:buFont typeface="Arial"/>
              <a:buChar char="•"/>
            </a:pPr>
            <a:r>
              <a:rPr lang="en-US" sz="2400" dirty="0">
                <a:latin typeface="Trebuchet MS" panose="020B0603020202020204" pitchFamily="34" charset="0"/>
                <a:ea typeface="+mn-lt"/>
                <a:cs typeface="+mn-lt"/>
              </a:rPr>
              <a:t>At what point of time the customers are more likely to leave.</a:t>
            </a:r>
          </a:p>
          <a:p>
            <a:pPr marL="457200" indent="-457200" algn="just">
              <a:buFont typeface="Arial"/>
              <a:buChar char="•"/>
            </a:pPr>
            <a:r>
              <a:rPr lang="en-US" sz="2400" dirty="0">
                <a:latin typeface="Trebuchet MS" panose="020B0603020202020204" pitchFamily="34" charset="0"/>
                <a:ea typeface="+mn-lt"/>
                <a:cs typeface="+mn-lt"/>
              </a:rPr>
              <a:t>How does churning affect our bottom line.</a:t>
            </a:r>
          </a:p>
          <a:p>
            <a:pPr marL="457200" indent="-457200" algn="just">
              <a:buFont typeface="Arial"/>
              <a:buChar char="•"/>
            </a:pPr>
            <a:r>
              <a:rPr lang="en-US" sz="2400" dirty="0">
                <a:latin typeface="Trebuchet MS" panose="020B0603020202020204" pitchFamily="34" charset="0"/>
                <a:ea typeface="+mn-lt"/>
                <a:cs typeface="+mn-lt"/>
              </a:rPr>
              <a:t>Strategies to follow to improve retention strategies.</a:t>
            </a:r>
            <a:endParaRPr lang="en-US" sz="1600" dirty="0">
              <a:latin typeface="Trebuchet MS" panose="020B0603020202020204" pitchFamily="34" charset="0"/>
              <a:cs typeface="Calibri"/>
            </a:endParaRP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112148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solidFill>
                  <a:srgbClr val="FF0000"/>
                </a:solidFill>
                <a:ea typeface="+mn-lt"/>
                <a:cs typeface="+mn-lt"/>
              </a:rPr>
              <a:t>Limitations of this dataset and Scope for Future Work</a:t>
            </a:r>
          </a:p>
        </p:txBody>
      </p:sp>
      <p:sp>
        <p:nvSpPr>
          <p:cNvPr id="3" name="TextBox 2">
            <a:extLst>
              <a:ext uri="{FF2B5EF4-FFF2-40B4-BE49-F238E27FC236}">
                <a16:creationId xmlns:a16="http://schemas.microsoft.com/office/drawing/2014/main" id="{2E5859D6-E838-4AD6-98A4-63FE67F7CA88}"/>
              </a:ext>
            </a:extLst>
          </p:cNvPr>
          <p:cNvSpPr txBox="1"/>
          <p:nvPr/>
        </p:nvSpPr>
        <p:spPr>
          <a:xfrm>
            <a:off x="699477" y="1651686"/>
            <a:ext cx="11047046" cy="39056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rPr>
              <a:t>The size of the dataset being very small, may lead to bias of the insights drawn.</a:t>
            </a:r>
          </a:p>
          <a:p>
            <a:pPr marL="285750" indent="-285750">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rPr>
              <a:t>The dataset has only 269 observations collected over a large geographical area (entire country).</a:t>
            </a:r>
          </a:p>
          <a:p>
            <a:pPr marL="285750" indent="-285750">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rPr>
              <a:t>If we try to make data driven decisions from the given dataset, we might not be able to come to a proper conclusion which exactly reflects the actual reality.</a:t>
            </a:r>
            <a:endParaRPr lang="en-IN"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endParaRPr>
          </a:p>
          <a:p>
            <a:endParaRPr lang="en-US" sz="2400" dirty="0">
              <a:ea typeface="+mn-lt"/>
              <a:cs typeface="+mn-lt"/>
            </a:endParaRPr>
          </a:p>
          <a:p>
            <a:r>
              <a:rPr lang="en-US" sz="2400" dirty="0">
                <a:solidFill>
                  <a:srgbClr val="FF0000"/>
                </a:solidFill>
                <a:ea typeface="+mn-lt"/>
                <a:cs typeface="+mn-lt"/>
              </a:rPr>
              <a:t>Scope for future work:</a:t>
            </a:r>
          </a:p>
          <a:p>
            <a:endParaRPr lang="en-US" sz="2400" dirty="0">
              <a:ea typeface="+mn-lt"/>
              <a:cs typeface="+mn-lt"/>
            </a:endParaRPr>
          </a:p>
          <a:p>
            <a:pPr marL="285750" indent="-285750">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rPr>
              <a:t>Collect more samples evenly covering the entire geographical area to make sure that the dataset is not imbalanced </a:t>
            </a:r>
          </a:p>
        </p:txBody>
      </p:sp>
    </p:spTree>
    <p:extLst>
      <p:ext uri="{BB962C8B-B14F-4D97-AF65-F5344CB8AC3E}">
        <p14:creationId xmlns:p14="http://schemas.microsoft.com/office/powerpoint/2010/main" val="39244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759436" y="257667"/>
            <a:ext cx="10672482" cy="960599"/>
          </a:xfrm>
        </p:spPr>
        <p:txBody>
          <a:bodyPr>
            <a:normAutofit/>
          </a:bodyPr>
          <a:lstStyle/>
          <a:p>
            <a:pPr algn="ctr"/>
            <a:r>
              <a:rPr lang="en-IN" b="1" dirty="0">
                <a:solidFill>
                  <a:srgbClr val="C00000"/>
                </a:solidFill>
                <a:latin typeface="Calibri"/>
                <a:ea typeface="+mj-lt"/>
                <a:cs typeface="Calibri"/>
              </a:rPr>
              <a:t>  </a:t>
            </a:r>
            <a:r>
              <a:rPr lang="en-IN" sz="3200" b="1" dirty="0">
                <a:solidFill>
                  <a:srgbClr val="FF0000"/>
                </a:solidFill>
                <a:ea typeface="+mj-lt"/>
                <a:cs typeface="+mj-lt"/>
              </a:rPr>
              <a:t>Background of the Problem</a:t>
            </a: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71926" y="1218266"/>
            <a:ext cx="11847503" cy="6096239"/>
          </a:xfrm>
        </p:spPr>
        <p:txBody>
          <a:bodyPr vert="horz" lIns="91440" tIns="45720" rIns="91440" bIns="45720" rtlCol="0" anchor="t">
            <a:normAutofit/>
          </a:bodyPr>
          <a:lstStyle/>
          <a:p>
            <a:pPr marL="457200" indent="-457200"/>
            <a:r>
              <a:rPr lang="en-US" dirty="0">
                <a:ea typeface="+mn-lt"/>
                <a:cs typeface="+mn-lt"/>
              </a:rPr>
              <a:t>Keeping your current customers happy is generally more cost-effective than acquiring first-time customers. </a:t>
            </a:r>
          </a:p>
          <a:p>
            <a:pPr marL="457200" indent="-457200"/>
            <a:r>
              <a:rPr lang="en-US" dirty="0">
                <a:ea typeface="+mn-lt"/>
                <a:cs typeface="+mn-lt"/>
              </a:rPr>
              <a:t>According to the Harvard Business Review, acquiring a new customer can be 5 to 25 times more expensive than holding on to an existing one.</a:t>
            </a:r>
          </a:p>
          <a:p>
            <a:pPr marL="457200" indent="-457200"/>
            <a:r>
              <a:rPr lang="en-US" dirty="0">
                <a:ea typeface="+mn-lt"/>
                <a:cs typeface="+mn-lt"/>
              </a:rPr>
              <a:t>There is not need to spend big on marketing, advertising or sales outreach. </a:t>
            </a:r>
          </a:p>
          <a:p>
            <a:pPr marL="457200" indent="-457200"/>
            <a:r>
              <a:rPr lang="en-US" dirty="0">
                <a:ea typeface="+mn-lt"/>
                <a:cs typeface="+mn-lt"/>
              </a:rPr>
              <a:t>It is easier to turn existing customers into repeating ones, since they already trust your brand from previous purchases. </a:t>
            </a:r>
          </a:p>
          <a:p>
            <a:pPr marL="457200" indent="-457200"/>
            <a:r>
              <a:rPr lang="en-US" dirty="0">
                <a:ea typeface="+mn-lt"/>
                <a:cs typeface="+mn-lt"/>
              </a:rPr>
              <a:t>New customers, however, often require more convincing when it comes to that initial sale. Customer loyalty won't just give you repeat business. </a:t>
            </a:r>
          </a:p>
          <a:p>
            <a:pPr marL="457200" indent="-457200"/>
            <a:r>
              <a:rPr lang="en-US" dirty="0">
                <a:ea typeface="+mn-lt"/>
                <a:cs typeface="+mn-lt"/>
              </a:rPr>
              <a:t>Loyal customers are more likely to give free recommendations to their colleagues, friends and family. </a:t>
            </a:r>
          </a:p>
          <a:p>
            <a:pPr marL="457200" indent="-457200"/>
            <a:r>
              <a:rPr lang="en-US" dirty="0">
                <a:ea typeface="+mn-lt"/>
                <a:cs typeface="+mn-lt"/>
              </a:rPr>
              <a:t>Creating that cycle of retained customers and buzz marketing is one way the company can cultivate customer loyalty for long-term success</a:t>
            </a:r>
          </a:p>
        </p:txBody>
      </p:sp>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00208" y="5507277"/>
            <a:ext cx="84112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cs typeface="Calibri"/>
            </a:endParaRPr>
          </a:p>
        </p:txBody>
      </p:sp>
      <p:sp>
        <p:nvSpPr>
          <p:cNvPr id="4" name="TextBox 3">
            <a:extLst>
              <a:ext uri="{FF2B5EF4-FFF2-40B4-BE49-F238E27FC236}">
                <a16:creationId xmlns:a16="http://schemas.microsoft.com/office/drawing/2014/main" id="{EB745EDB-224D-4C8D-8D9B-1BF5A53842AB}"/>
              </a:ext>
            </a:extLst>
          </p:cNvPr>
          <p:cNvSpPr txBox="1"/>
          <p:nvPr/>
        </p:nvSpPr>
        <p:spPr>
          <a:xfrm>
            <a:off x="952500" y="314325"/>
            <a:ext cx="9658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latin typeface="WordVisi_MSFontService"/>
              </a:rPr>
              <a:t>Top 5 benefits of customer retention</a:t>
            </a:r>
          </a:p>
        </p:txBody>
      </p:sp>
      <p:sp>
        <p:nvSpPr>
          <p:cNvPr id="2" name="TextBox 1">
            <a:extLst>
              <a:ext uri="{FF2B5EF4-FFF2-40B4-BE49-F238E27FC236}">
                <a16:creationId xmlns:a16="http://schemas.microsoft.com/office/drawing/2014/main" id="{FC6E43B9-5520-D79B-FAFF-C2B1A4D0FEE1}"/>
              </a:ext>
            </a:extLst>
          </p:cNvPr>
          <p:cNvSpPr txBox="1"/>
          <p:nvPr/>
        </p:nvSpPr>
        <p:spPr>
          <a:xfrm>
            <a:off x="952500" y="1353133"/>
            <a:ext cx="965835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rPr>
              <a:t>Reducing the cost of customer acquisition as the cost to acquire new customers is very high compared to retaining old Customers</a:t>
            </a:r>
          </a:p>
          <a:p>
            <a:pPr marL="457200" indent="-457200">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rPr>
              <a:t>Increasing the value of each sale</a:t>
            </a:r>
          </a:p>
          <a:p>
            <a:pPr marL="457200" indent="-457200">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rPr>
              <a:t>Gaining insight into your customers</a:t>
            </a:r>
          </a:p>
          <a:p>
            <a:pPr marL="457200" indent="-457200">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rPr>
              <a:t>Building referrals and loyalty</a:t>
            </a:r>
          </a:p>
          <a:p>
            <a:pPr marL="457200" indent="-457200">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a typeface="+mn-lt"/>
                <a:cs typeface="+mn-lt"/>
              </a:rPr>
              <a:t>Reducing customer churn</a:t>
            </a:r>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08475-8201-4C84-9543-21B857B7A9AE}"/>
              </a:ext>
            </a:extLst>
          </p:cNvPr>
          <p:cNvSpPr txBox="1"/>
          <p:nvPr/>
        </p:nvSpPr>
        <p:spPr>
          <a:xfrm>
            <a:off x="1311321" y="164703"/>
            <a:ext cx="91353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200" b="1" dirty="0">
                <a:solidFill>
                  <a:srgbClr val="FF0000"/>
                </a:solidFill>
                <a:cs typeface="Segoe UI"/>
              </a:rPr>
              <a:t>Data analysis</a:t>
            </a:r>
          </a:p>
        </p:txBody>
      </p:sp>
      <p:sp>
        <p:nvSpPr>
          <p:cNvPr id="5" name="TextBox 4">
            <a:extLst>
              <a:ext uri="{FF2B5EF4-FFF2-40B4-BE49-F238E27FC236}">
                <a16:creationId xmlns:a16="http://schemas.microsoft.com/office/drawing/2014/main" id="{9B5E0B1A-D4CB-4782-943C-F33631281C94}"/>
              </a:ext>
            </a:extLst>
          </p:cNvPr>
          <p:cNvSpPr txBox="1"/>
          <p:nvPr/>
        </p:nvSpPr>
        <p:spPr>
          <a:xfrm>
            <a:off x="883086" y="5616079"/>
            <a:ext cx="107019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r>
              <a:rPr lang="en-IN" dirty="0">
                <a:cs typeface="Segoe UI"/>
              </a:rPr>
              <a:t>Majority, 181 of the customers are Female whereas Male are 88</a:t>
            </a:r>
            <a:r>
              <a:rPr lang="en-IN" sz="2800" dirty="0">
                <a:cs typeface="Segoe UI"/>
              </a:rPr>
              <a: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more female customers compared to men customers who made purchases</a:t>
            </a:r>
          </a:p>
        </p:txBody>
      </p:sp>
      <p:sp>
        <p:nvSpPr>
          <p:cNvPr id="2" name="TextBox 1">
            <a:extLst>
              <a:ext uri="{FF2B5EF4-FFF2-40B4-BE49-F238E27FC236}">
                <a16:creationId xmlns:a16="http://schemas.microsoft.com/office/drawing/2014/main" id="{1B25CCA0-92DE-1060-A852-E4FF28A839A6}"/>
              </a:ext>
            </a:extLst>
          </p:cNvPr>
          <p:cNvSpPr txBox="1"/>
          <p:nvPr/>
        </p:nvSpPr>
        <p:spPr>
          <a:xfrm>
            <a:off x="883086" y="707805"/>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Gender of the Customer</a:t>
            </a:r>
          </a:p>
        </p:txBody>
      </p:sp>
      <p:pic>
        <p:nvPicPr>
          <p:cNvPr id="7" name="Picture 6">
            <a:extLst>
              <a:ext uri="{FF2B5EF4-FFF2-40B4-BE49-F238E27FC236}">
                <a16:creationId xmlns:a16="http://schemas.microsoft.com/office/drawing/2014/main" id="{D2675B48-13DD-B986-0C51-D64CAB2A1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336" y="1338008"/>
            <a:ext cx="2659019" cy="3037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98C65864-90D4-2E1C-1BA7-97F957F54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66432"/>
            <a:ext cx="1762146" cy="635963"/>
          </a:xfrm>
          <a:prstGeom prst="rect">
            <a:avLst/>
          </a:prstGeom>
        </p:spPr>
      </p:pic>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C8CFC-4E3F-4A0D-BC72-D17859482741}"/>
              </a:ext>
            </a:extLst>
          </p:cNvPr>
          <p:cNvSpPr txBox="1"/>
          <p:nvPr/>
        </p:nvSpPr>
        <p:spPr>
          <a:xfrm>
            <a:off x="1222331" y="5843879"/>
            <a:ext cx="9747336"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r>
              <a:rPr lang="en-IN" sz="1600" dirty="0">
                <a:ea typeface="+mn-lt"/>
                <a:cs typeface="+mn-lt"/>
              </a:rPr>
              <a:t>Majority of the customers are from age group 31-40 years.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60% of purchases are made by customers aged between 20 – 40yrs</a:t>
            </a:r>
          </a:p>
        </p:txBody>
      </p:sp>
      <p:sp>
        <p:nvSpPr>
          <p:cNvPr id="2" name="TextBox 1">
            <a:extLst>
              <a:ext uri="{FF2B5EF4-FFF2-40B4-BE49-F238E27FC236}">
                <a16:creationId xmlns:a16="http://schemas.microsoft.com/office/drawing/2014/main" id="{6A011E0C-3AA5-659D-796A-00DB1A124A49}"/>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Gender of the Customer</a:t>
            </a:r>
          </a:p>
        </p:txBody>
      </p:sp>
      <p:pic>
        <p:nvPicPr>
          <p:cNvPr id="10" name="Picture 9">
            <a:extLst>
              <a:ext uri="{FF2B5EF4-FFF2-40B4-BE49-F238E27FC236}">
                <a16:creationId xmlns:a16="http://schemas.microsoft.com/office/drawing/2014/main" id="{000E0255-3F02-B598-9E25-C8E77BA0D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195" y="1379135"/>
            <a:ext cx="3236104" cy="3359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FDA4C400-7B44-EFF5-C76B-9F1C1F3A5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399954"/>
            <a:ext cx="2682411" cy="1220324"/>
          </a:xfrm>
          <a:prstGeom prst="rect">
            <a:avLst/>
          </a:prstGeom>
        </p:spPr>
      </p:pic>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DB70C-5F6F-61DE-5F10-48CA6AFAF62F}"/>
              </a:ext>
            </a:extLst>
          </p:cNvPr>
          <p:cNvSpPr txBox="1"/>
          <p:nvPr/>
        </p:nvSpPr>
        <p:spPr>
          <a:xfrm>
            <a:off x="542794" y="5713250"/>
            <a:ext cx="9747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highest purchases were made from Delhi followed by Greater Noida, Noida and Bangalore and Bulandshar with the least number of purchases</a:t>
            </a:r>
          </a:p>
        </p:txBody>
      </p:sp>
      <p:sp>
        <p:nvSpPr>
          <p:cNvPr id="3" name="TextBox 2">
            <a:extLst>
              <a:ext uri="{FF2B5EF4-FFF2-40B4-BE49-F238E27FC236}">
                <a16:creationId xmlns:a16="http://schemas.microsoft.com/office/drawing/2014/main" id="{844340BE-F199-CCF2-E104-4A2FFA9F1A35}"/>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Location of the Customer</a:t>
            </a:r>
          </a:p>
        </p:txBody>
      </p:sp>
      <p:pic>
        <p:nvPicPr>
          <p:cNvPr id="5" name="Picture 4">
            <a:extLst>
              <a:ext uri="{FF2B5EF4-FFF2-40B4-BE49-F238E27FC236}">
                <a16:creationId xmlns:a16="http://schemas.microsoft.com/office/drawing/2014/main" id="{9AB7CA52-9410-443B-E387-315A77E261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99725" y="1941055"/>
            <a:ext cx="1843884" cy="2138122"/>
          </a:xfrm>
          <a:prstGeom prst="rect">
            <a:avLst/>
          </a:prstGeom>
        </p:spPr>
      </p:pic>
      <p:pic>
        <p:nvPicPr>
          <p:cNvPr id="7" name="Picture 6">
            <a:extLst>
              <a:ext uri="{FF2B5EF4-FFF2-40B4-BE49-F238E27FC236}">
                <a16:creationId xmlns:a16="http://schemas.microsoft.com/office/drawing/2014/main" id="{85D50436-28CB-E434-B016-DD0B77042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797" y="1243865"/>
            <a:ext cx="3727649" cy="353250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3661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719F9-0003-05F5-FA01-F5400175883D}"/>
              </a:ext>
            </a:extLst>
          </p:cNvPr>
          <p:cNvSpPr txBox="1"/>
          <p:nvPr/>
        </p:nvSpPr>
        <p:spPr>
          <a:xfrm>
            <a:off x="542794" y="5713250"/>
            <a:ext cx="9747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cs typeface="Segoe UI"/>
              </a:rPr>
              <a:t>Observation:</a:t>
            </a:r>
            <a:r>
              <a:rPr lang="en-US" dirty="0">
                <a:cs typeface="Calibri"/>
              </a:rPr>
              <a:t> </a:t>
            </a: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50% of the customers have experience in online purchases more than 3 years</a:t>
            </a:r>
          </a:p>
        </p:txBody>
      </p:sp>
      <p:sp>
        <p:nvSpPr>
          <p:cNvPr id="3" name="TextBox 2">
            <a:extLst>
              <a:ext uri="{FF2B5EF4-FFF2-40B4-BE49-F238E27FC236}">
                <a16:creationId xmlns:a16="http://schemas.microsoft.com/office/drawing/2014/main" id="{52AA7A6F-94CC-2D14-C9B8-4AEB42A3CD2B}"/>
              </a:ext>
            </a:extLst>
          </p:cNvPr>
          <p:cNvSpPr txBox="1"/>
          <p:nvPr/>
        </p:nvSpPr>
        <p:spPr>
          <a:xfrm>
            <a:off x="1457194" y="698474"/>
            <a:ext cx="9135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cs typeface="Segoe UI"/>
              </a:rPr>
              <a:t>Univariate analysis: Experience of the Customer</a:t>
            </a:r>
          </a:p>
        </p:txBody>
      </p:sp>
      <p:pic>
        <p:nvPicPr>
          <p:cNvPr id="4" name="Picture 3">
            <a:extLst>
              <a:ext uri="{FF2B5EF4-FFF2-40B4-BE49-F238E27FC236}">
                <a16:creationId xmlns:a16="http://schemas.microsoft.com/office/drawing/2014/main" id="{D072A0CC-4BA2-24BA-BB84-AA1F1D5480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99725" y="2324053"/>
            <a:ext cx="2491768" cy="1104947"/>
          </a:xfrm>
          <a:prstGeom prst="rect">
            <a:avLst/>
          </a:prstGeom>
        </p:spPr>
      </p:pic>
      <p:pic>
        <p:nvPicPr>
          <p:cNvPr id="5" name="Picture 4">
            <a:extLst>
              <a:ext uri="{FF2B5EF4-FFF2-40B4-BE49-F238E27FC236}">
                <a16:creationId xmlns:a16="http://schemas.microsoft.com/office/drawing/2014/main" id="{60F834BC-1461-583F-DF13-39CB7EE50B1A}"/>
              </a:ext>
            </a:extLst>
          </p:cNvPr>
          <p:cNvPicPr>
            <a:picLocks noChangeAspect="1"/>
          </p:cNvPicPr>
          <p:nvPr/>
        </p:nvPicPr>
        <p:blipFill>
          <a:blip r:embed="rId3">
            <a:extLst>
              <a:ext uri="{28A0092B-C50C-407E-A947-70E740481C1C}">
                <a14:useLocalDpi xmlns:a14="http://schemas.microsoft.com/office/drawing/2010/main" val="0"/>
              </a:ext>
            </a:extLst>
          </a:blip>
          <a:srcRect l="5573" r="5573"/>
          <a:stretch/>
        </p:blipFill>
        <p:spPr>
          <a:xfrm>
            <a:off x="1635797" y="1243865"/>
            <a:ext cx="3727649" cy="353250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2255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74</TotalTime>
  <Words>1525</Words>
  <Application>Microsoft Office PowerPoint</Application>
  <PresentationFormat>Widescreen</PresentationFormat>
  <Paragraphs>138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Algerian</vt:lpstr>
      <vt:lpstr>Arial</vt:lpstr>
      <vt:lpstr>Calibri</vt:lpstr>
      <vt:lpstr>Century Gothic</vt:lpstr>
      <vt:lpstr>Trebuchet MS</vt:lpstr>
      <vt:lpstr>WordVisi_MSFontService</vt:lpstr>
      <vt:lpstr>Mesh</vt:lpstr>
      <vt:lpstr>CUSTOMER RETENTION ANALYSIS</vt:lpstr>
      <vt:lpstr>Table Of Contents :-</vt:lpstr>
      <vt:lpstr>PowerPoint Presentation</vt:lpstr>
      <vt:lpstr>  Background of 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Bhanu Teja</dc:creator>
  <cp:lastModifiedBy>Bhanu Teja</cp:lastModifiedBy>
  <cp:revision>249</cp:revision>
  <dcterms:created xsi:type="dcterms:W3CDTF">2020-12-29T14:55:28Z</dcterms:created>
  <dcterms:modified xsi:type="dcterms:W3CDTF">2022-11-16T15:26:01Z</dcterms:modified>
</cp:coreProperties>
</file>