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71" r:id="rId7"/>
    <p:sldId id="275" r:id="rId8"/>
    <p:sldId id="272" r:id="rId9"/>
    <p:sldId id="273"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915614-12F3-451E-8DF4-4AA5BAB5925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1704239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15614-12F3-451E-8DF4-4AA5BAB5925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301971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15614-12F3-451E-8DF4-4AA5BAB5925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399550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915614-12F3-451E-8DF4-4AA5BAB5925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1777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5915614-12F3-451E-8DF4-4AA5BAB5925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11189130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915614-12F3-451E-8DF4-4AA5BAB59259}" type="datetimeFigureOut">
              <a:rPr lang="en-US" smtClean="0"/>
              <a:t>5/2/2022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312099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915614-12F3-451E-8DF4-4AA5BAB5925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8D00C-8571-4D45-99AE-333EE91E286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1618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915614-12F3-451E-8DF4-4AA5BAB59259}"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414594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15614-12F3-451E-8DF4-4AA5BAB59259}"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138148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5915614-12F3-451E-8DF4-4AA5BAB59259}" type="datetimeFigureOut">
              <a:rPr lang="en-US" smtClean="0"/>
              <a:t>5/2/2022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397011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915614-12F3-451E-8DF4-4AA5BAB59259}" type="datetimeFigureOut">
              <a:rPr lang="en-US" smtClean="0"/>
              <a:t>5/2/2022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148D00C-8571-4D45-99AE-333EE91E2863}" type="slidenum">
              <a:rPr lang="en-US" smtClean="0"/>
              <a:t>‹#›</a:t>
            </a:fld>
            <a:endParaRPr lang="en-US"/>
          </a:p>
        </p:txBody>
      </p:sp>
    </p:spTree>
    <p:extLst>
      <p:ext uri="{BB962C8B-B14F-4D97-AF65-F5344CB8AC3E}">
        <p14:creationId xmlns:p14="http://schemas.microsoft.com/office/powerpoint/2010/main" val="437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915614-12F3-451E-8DF4-4AA5BAB59259}" type="datetimeFigureOut">
              <a:rPr lang="en-US" smtClean="0"/>
              <a:t>5/2/2022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48D00C-8571-4D45-99AE-333EE91E2863}" type="slidenum">
              <a:rPr lang="en-US" smtClean="0"/>
              <a:t>‹#›</a:t>
            </a:fld>
            <a:endParaRPr lang="en-US"/>
          </a:p>
        </p:txBody>
      </p:sp>
    </p:spTree>
    <p:extLst>
      <p:ext uri="{BB962C8B-B14F-4D97-AF65-F5344CB8AC3E}">
        <p14:creationId xmlns:p14="http://schemas.microsoft.com/office/powerpoint/2010/main" val="2302102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1EF25-FED7-462A-8274-D4DDF20318DD}"/>
              </a:ext>
            </a:extLst>
          </p:cNvPr>
          <p:cNvSpPr>
            <a:spLocks noGrp="1"/>
          </p:cNvSpPr>
          <p:nvPr>
            <p:ph type="title"/>
          </p:nvPr>
        </p:nvSpPr>
        <p:spPr>
          <a:xfrm>
            <a:off x="1260873" y="1586484"/>
            <a:ext cx="3634977" cy="3642741"/>
          </a:xfrm>
          <a:prstGeom prst="ellipse">
            <a:avLst/>
          </a:prstGeom>
          <a:solidFill>
            <a:schemeClr val="accent2">
              <a:lumMod val="75000"/>
            </a:schemeClr>
          </a:solidFill>
          <a:ln>
            <a:noFill/>
          </a:ln>
        </p:spPr>
        <p:txBody>
          <a:bodyPr>
            <a:normAutofit/>
          </a:bodyPr>
          <a:lstStyle/>
          <a:p>
            <a:r>
              <a:rPr lang="en-US" sz="1800" b="1" dirty="0">
                <a:solidFill>
                  <a:schemeClr val="tx1"/>
                </a:solidFill>
                <a:latin typeface="Arial" panose="020B0604020202020204" pitchFamily="34" charset="0"/>
                <a:cs typeface="Arial" panose="020B0604020202020204" pitchFamily="34" charset="0"/>
              </a:rPr>
              <a:t>Project</a:t>
            </a:r>
            <a:br>
              <a:rPr lang="en-US" sz="1800" b="1" dirty="0">
                <a:solidFill>
                  <a:schemeClr val="tx1"/>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Presentation</a:t>
            </a:r>
            <a:br>
              <a:rPr lang="en-US" sz="1800" b="1" dirty="0">
                <a:solidFill>
                  <a:schemeClr val="tx1"/>
                </a:solidFill>
                <a:latin typeface="Arial" panose="020B0604020202020204" pitchFamily="34" charset="0"/>
                <a:cs typeface="Arial" panose="020B0604020202020204" pitchFamily="34" charset="0"/>
              </a:rPr>
            </a:br>
            <a:endParaRPr lang="en-US" sz="18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2E30079-2F45-442B-970D-B353B457EAA0}"/>
              </a:ext>
            </a:extLst>
          </p:cNvPr>
          <p:cNvSpPr txBox="1"/>
          <p:nvPr/>
        </p:nvSpPr>
        <p:spPr>
          <a:xfrm>
            <a:off x="5391151" y="2129413"/>
            <a:ext cx="5934074" cy="3236271"/>
          </a:xfrm>
          <a:prstGeom prst="rect">
            <a:avLst/>
          </a:prstGeom>
          <a:noFill/>
        </p:spPr>
        <p:txBody>
          <a:bodyPr wrap="square" rtlCol="0">
            <a:spAutoFit/>
          </a:bodyPr>
          <a:lstStyle/>
          <a:p>
            <a:pPr marL="0" marR="0" algn="ctr">
              <a:lnSpc>
                <a:spcPct val="115000"/>
              </a:lnSpc>
              <a:spcBef>
                <a:spcPts val="0"/>
              </a:spcBef>
              <a:spcAft>
                <a:spcPts val="0"/>
              </a:spcAft>
            </a:pPr>
            <a:r>
              <a:rPr lang="en-US" sz="1800" b="1" dirty="0">
                <a:effectLst/>
                <a:latin typeface="Arial" panose="020B0604020202020204" pitchFamily="34" charset="0"/>
                <a:ea typeface="Times New Roman" panose="02020603050405020304" pitchFamily="18" charset="0"/>
              </a:rPr>
              <a:t>WEB AND MOBILE PROGRAMMING </a:t>
            </a:r>
          </a:p>
          <a:p>
            <a:pPr marL="0" marR="0" algn="ctr">
              <a:lnSpc>
                <a:spcPct val="115000"/>
              </a:lnSpc>
              <a:spcBef>
                <a:spcPts val="0"/>
              </a:spcBef>
              <a:spcAft>
                <a:spcPts val="0"/>
              </a:spcAft>
            </a:pPr>
            <a:r>
              <a:rPr lang="en-US" sz="1800" b="1" dirty="0">
                <a:effectLst/>
                <a:latin typeface="Arial" panose="020B0604020202020204" pitchFamily="34"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Arial" panose="020B0604020202020204" pitchFamily="34" charset="0"/>
                <a:ea typeface="Times New Roman" panose="02020603050405020304" pitchFamily="18" charset="0"/>
              </a:rPr>
              <a:t>Group: 14</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Arial" panose="020B0604020202020204" pitchFamily="34"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Arial" panose="020B0604020202020204" pitchFamily="34" charset="0"/>
                <a:ea typeface="Times New Roman" panose="02020603050405020304" pitchFamily="18" charset="0"/>
              </a:rPr>
              <a:t>Students:</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b="1" dirty="0">
                <a:latin typeface="Arial" panose="020B0604020202020204" pitchFamily="34" charset="0"/>
              </a:rPr>
              <a:t>Mani Sai Gundumogula</a:t>
            </a:r>
          </a:p>
          <a:p>
            <a:pPr marL="0" marR="0" algn="ctr">
              <a:lnSpc>
                <a:spcPct val="115000"/>
              </a:lnSpc>
              <a:spcBef>
                <a:spcPts val="0"/>
              </a:spcBef>
              <a:spcAft>
                <a:spcPts val="0"/>
              </a:spcAft>
            </a:pPr>
            <a:r>
              <a:rPr lang="en-US" b="1" dirty="0">
                <a:latin typeface="Arial" panose="020B0604020202020204" pitchFamily="34" charset="0"/>
              </a:rPr>
              <a:t>Bhanu Manoj Bade</a:t>
            </a:r>
          </a:p>
          <a:p>
            <a:pPr marL="0" marR="0" algn="ctr">
              <a:lnSpc>
                <a:spcPct val="115000"/>
              </a:lnSpc>
              <a:spcBef>
                <a:spcPts val="0"/>
              </a:spcBef>
              <a:spcAft>
                <a:spcPts val="0"/>
              </a:spcAft>
            </a:pPr>
            <a:r>
              <a:rPr lang="en-US" b="1" dirty="0">
                <a:latin typeface="Arial" panose="020B0604020202020204" pitchFamily="34" charset="0"/>
              </a:rPr>
              <a:t>Sai Saranya </a:t>
            </a:r>
            <a:r>
              <a:rPr lang="en-US" b="1" dirty="0" err="1">
                <a:latin typeface="Arial" panose="020B0604020202020204" pitchFamily="34" charset="0"/>
              </a:rPr>
              <a:t>Vipparla</a:t>
            </a:r>
            <a:endParaRPr lang="en-US" b="1" dirty="0">
              <a:latin typeface="Arial" panose="020B0604020202020204" pitchFamily="34" charset="0"/>
            </a:endParaRPr>
          </a:p>
          <a:p>
            <a:pPr marL="0" marR="0" algn="ctr">
              <a:lnSpc>
                <a:spcPct val="115000"/>
              </a:lnSpc>
              <a:spcBef>
                <a:spcPts val="0"/>
              </a:spcBef>
              <a:spcAft>
                <a:spcPts val="0"/>
              </a:spcAft>
            </a:pPr>
            <a:r>
              <a:rPr lang="en-US" b="1" dirty="0">
                <a:latin typeface="Arial" panose="020B0604020202020204" pitchFamily="34" charset="0"/>
              </a:rPr>
              <a:t>Nagendra Babu </a:t>
            </a:r>
            <a:r>
              <a:rPr lang="en-US" b="1" dirty="0" err="1">
                <a:latin typeface="Arial" panose="020B0604020202020204" pitchFamily="34" charset="0"/>
              </a:rPr>
              <a:t>Dosapati</a:t>
            </a:r>
            <a:endParaRPr lang="en-US" b="1" dirty="0">
              <a:latin typeface="Arial" panose="020B0604020202020204" pitchFamily="34" charset="0"/>
            </a:endParaRPr>
          </a:p>
          <a:p>
            <a:endParaRPr lang="en-US" dirty="0"/>
          </a:p>
        </p:txBody>
      </p:sp>
    </p:spTree>
    <p:extLst>
      <p:ext uri="{BB962C8B-B14F-4D97-AF65-F5344CB8AC3E}">
        <p14:creationId xmlns:p14="http://schemas.microsoft.com/office/powerpoint/2010/main" val="183898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35F9D-97CC-FE22-8C84-831511A5DC24}"/>
              </a:ext>
            </a:extLst>
          </p:cNvPr>
          <p:cNvSpPr>
            <a:spLocks noGrp="1"/>
          </p:cNvSpPr>
          <p:nvPr>
            <p:ph idx="1"/>
          </p:nvPr>
        </p:nvSpPr>
        <p:spPr>
          <a:xfrm>
            <a:off x="2231136" y="853440"/>
            <a:ext cx="7729728" cy="488658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search for the products they wish to buy. Here in this below screen we have search for apple, so all the products related to apple will show 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F0E1E4F-562A-F0F4-B637-52724C93AF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904" y="1987366"/>
            <a:ext cx="7045960" cy="3512369"/>
          </a:xfrm>
          <a:prstGeom prst="rect">
            <a:avLst/>
          </a:prstGeom>
          <a:noFill/>
          <a:ln>
            <a:noFill/>
          </a:ln>
        </p:spPr>
      </p:pic>
    </p:spTree>
    <p:extLst>
      <p:ext uri="{BB962C8B-B14F-4D97-AF65-F5344CB8AC3E}">
        <p14:creationId xmlns:p14="http://schemas.microsoft.com/office/powerpoint/2010/main" val="93696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77486-4259-6DFB-620C-AA7E675B57EB}"/>
              </a:ext>
            </a:extLst>
          </p:cNvPr>
          <p:cNvSpPr>
            <a:spLocks noGrp="1"/>
          </p:cNvSpPr>
          <p:nvPr>
            <p:ph idx="1"/>
          </p:nvPr>
        </p:nvSpPr>
        <p:spPr>
          <a:xfrm>
            <a:off x="2231136" y="866776"/>
            <a:ext cx="7729728" cy="4873252"/>
          </a:xfrm>
        </p:spPr>
        <p:txBody>
          <a:bodyPr/>
          <a:lstStyle/>
          <a:p>
            <a:r>
              <a:rPr lang="en-US" sz="1800" dirty="0">
                <a:effectLst/>
                <a:latin typeface="Times New Roman" panose="02020603050405020304" pitchFamily="18" charset="0"/>
                <a:ea typeface="Calibri" panose="020F0502020204030204" pitchFamily="34" charset="0"/>
              </a:rPr>
              <a:t>Product Selection: When the user clicks on the product, details about the particular product will be visible on the screen. User can add all the products they wish to purchase by adding them to cart. </a:t>
            </a:r>
          </a:p>
          <a:p>
            <a:endParaRPr lang="en-US" dirty="0">
              <a:latin typeface="Times New Roman" panose="02020603050405020304" pitchFamily="18" charset="0"/>
            </a:endParaRPr>
          </a:p>
          <a:p>
            <a:endParaRPr lang="en-US" dirty="0"/>
          </a:p>
        </p:txBody>
      </p:sp>
      <p:pic>
        <p:nvPicPr>
          <p:cNvPr id="4" name="Picture 3" descr="Graphical user interface&#10;&#10;Description automatically generated">
            <a:extLst>
              <a:ext uri="{FF2B5EF4-FFF2-40B4-BE49-F238E27FC236}">
                <a16:creationId xmlns:a16="http://schemas.microsoft.com/office/drawing/2014/main" id="{5DAFC411-68C9-A687-73A0-C4C5AB27D52D}"/>
              </a:ext>
            </a:extLst>
          </p:cNvPr>
          <p:cNvPicPr>
            <a:picLocks noChangeAspect="1"/>
          </p:cNvPicPr>
          <p:nvPr/>
        </p:nvPicPr>
        <p:blipFill>
          <a:blip r:embed="rId2"/>
          <a:stretch>
            <a:fillRect/>
          </a:stretch>
        </p:blipFill>
        <p:spPr>
          <a:xfrm>
            <a:off x="2636520" y="1936750"/>
            <a:ext cx="7574188" cy="3803278"/>
          </a:xfrm>
          <a:prstGeom prst="rect">
            <a:avLst/>
          </a:prstGeom>
        </p:spPr>
      </p:pic>
    </p:spTree>
    <p:extLst>
      <p:ext uri="{BB962C8B-B14F-4D97-AF65-F5344CB8AC3E}">
        <p14:creationId xmlns:p14="http://schemas.microsoft.com/office/powerpoint/2010/main" val="5120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98743-0FC1-7EBC-45DE-9718747C6385}"/>
              </a:ext>
            </a:extLst>
          </p:cNvPr>
          <p:cNvSpPr>
            <a:spLocks noGrp="1"/>
          </p:cNvSpPr>
          <p:nvPr>
            <p:ph idx="1"/>
          </p:nvPr>
        </p:nvSpPr>
        <p:spPr>
          <a:xfrm>
            <a:off x="2231136" y="508000"/>
            <a:ext cx="7729728" cy="523202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 to cart: To add a product to cart we need to click on Add-To-Cart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2108C338-CD1D-6511-03FF-E975D2F6E7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136" y="1117973"/>
            <a:ext cx="8462333" cy="3803277"/>
          </a:xfrm>
          <a:prstGeom prst="rect">
            <a:avLst/>
          </a:prstGeom>
          <a:noFill/>
          <a:ln>
            <a:noFill/>
          </a:ln>
        </p:spPr>
      </p:pic>
    </p:spTree>
    <p:extLst>
      <p:ext uri="{BB962C8B-B14F-4D97-AF65-F5344CB8AC3E}">
        <p14:creationId xmlns:p14="http://schemas.microsoft.com/office/powerpoint/2010/main" val="160988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AF923-0529-8328-92CD-DD04750C8B42}"/>
              </a:ext>
            </a:extLst>
          </p:cNvPr>
          <p:cNvSpPr>
            <a:spLocks noGrp="1"/>
          </p:cNvSpPr>
          <p:nvPr>
            <p:ph idx="1"/>
          </p:nvPr>
        </p:nvSpPr>
        <p:spPr>
          <a:xfrm>
            <a:off x="2231136" y="721360"/>
            <a:ext cx="7729728" cy="501866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List of products added to cart: We have added two products to cart and clicked on cart symbol to see all the products in cart. Also, if we look deeply in to the cart symbol we can see the number of products available in cart.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CDB8A48C-5A41-23A6-967E-C726BE7FCC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7615" y="1729104"/>
            <a:ext cx="7528010" cy="3615055"/>
          </a:xfrm>
          <a:prstGeom prst="rect">
            <a:avLst/>
          </a:prstGeom>
          <a:noFill/>
          <a:ln>
            <a:noFill/>
          </a:ln>
        </p:spPr>
      </p:pic>
    </p:spTree>
    <p:extLst>
      <p:ext uri="{BB962C8B-B14F-4D97-AF65-F5344CB8AC3E}">
        <p14:creationId xmlns:p14="http://schemas.microsoft.com/office/powerpoint/2010/main" val="207737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53BED-BCAF-FB09-DE69-D5DDDE2A048D}"/>
              </a:ext>
            </a:extLst>
          </p:cNvPr>
          <p:cNvSpPr>
            <a:spLocks noGrp="1"/>
          </p:cNvSpPr>
          <p:nvPr>
            <p:ph idx="1"/>
          </p:nvPr>
        </p:nvSpPr>
        <p:spPr>
          <a:xfrm>
            <a:off x="2231136" y="873760"/>
            <a:ext cx="7729728" cy="486626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Remove from Cart: If the user wish to remove any products, they can simply click on the remove from cart button beside the respective product and the product will be removed from cart.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30E6E0BB-4276-C8CF-3F75-97A1CDA13F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0881" y="1990725"/>
            <a:ext cx="7290238" cy="3409950"/>
          </a:xfrm>
          <a:prstGeom prst="rect">
            <a:avLst/>
          </a:prstGeom>
          <a:noFill/>
          <a:ln>
            <a:noFill/>
          </a:ln>
        </p:spPr>
      </p:pic>
    </p:spTree>
    <p:extLst>
      <p:ext uri="{BB962C8B-B14F-4D97-AF65-F5344CB8AC3E}">
        <p14:creationId xmlns:p14="http://schemas.microsoft.com/office/powerpoint/2010/main" val="140241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3F57F-3DD4-9AF8-44D1-BBAF0EEE66B8}"/>
              </a:ext>
            </a:extLst>
          </p:cNvPr>
          <p:cNvSpPr>
            <a:spLocks noGrp="1"/>
          </p:cNvSpPr>
          <p:nvPr>
            <p:ph idx="1"/>
          </p:nvPr>
        </p:nvSpPr>
        <p:spPr>
          <a:xfrm>
            <a:off x="2231136" y="876300"/>
            <a:ext cx="7729728" cy="486372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Proceed to Pay (Place your order): Once everything is good, user can proceed for payment by clicking on proceed to pay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descr="Graphical user interface&#10;&#10;Description automatically generated">
            <a:extLst>
              <a:ext uri="{FF2B5EF4-FFF2-40B4-BE49-F238E27FC236}">
                <a16:creationId xmlns:a16="http://schemas.microsoft.com/office/drawing/2014/main" id="{C1100E1F-CFA5-90E8-AC9A-456F3B920B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587" y="2008505"/>
            <a:ext cx="8349277" cy="3830320"/>
          </a:xfrm>
          <a:prstGeom prst="rect">
            <a:avLst/>
          </a:prstGeom>
          <a:noFill/>
          <a:ln>
            <a:noFill/>
          </a:ln>
        </p:spPr>
      </p:pic>
    </p:spTree>
    <p:extLst>
      <p:ext uri="{BB962C8B-B14F-4D97-AF65-F5344CB8AC3E}">
        <p14:creationId xmlns:p14="http://schemas.microsoft.com/office/powerpoint/2010/main" val="291265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application&#10;&#10;Description automatically generated">
            <a:extLst>
              <a:ext uri="{FF2B5EF4-FFF2-40B4-BE49-F238E27FC236}">
                <a16:creationId xmlns:a16="http://schemas.microsoft.com/office/drawing/2014/main" id="{A5269469-E0E2-0C16-4FBF-2657F33C1A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30438" y="1273681"/>
            <a:ext cx="7731125" cy="4126487"/>
          </a:xfrm>
          <a:prstGeom prst="rect">
            <a:avLst/>
          </a:prstGeom>
          <a:noFill/>
          <a:ln>
            <a:noFill/>
          </a:ln>
        </p:spPr>
      </p:pic>
    </p:spTree>
    <p:extLst>
      <p:ext uri="{BB962C8B-B14F-4D97-AF65-F5344CB8AC3E}">
        <p14:creationId xmlns:p14="http://schemas.microsoft.com/office/powerpoint/2010/main" val="240749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application&#10;&#10;Description automatically generated">
            <a:extLst>
              <a:ext uri="{FF2B5EF4-FFF2-40B4-BE49-F238E27FC236}">
                <a16:creationId xmlns:a16="http://schemas.microsoft.com/office/drawing/2014/main" id="{E4C5A827-EB8E-44EA-AB0D-2AA842CB3E3D}"/>
              </a:ext>
            </a:extLst>
          </p:cNvPr>
          <p:cNvPicPr>
            <a:picLocks noGrp="1" noChangeAspect="1"/>
          </p:cNvPicPr>
          <p:nvPr>
            <p:ph idx="1"/>
          </p:nvPr>
        </p:nvPicPr>
        <p:blipFill rotWithShape="1">
          <a:blip r:embed="rId2"/>
          <a:srcRect r="666" b="6967"/>
          <a:stretch/>
        </p:blipFill>
        <p:spPr bwMode="auto">
          <a:xfrm>
            <a:off x="1638435" y="1438276"/>
            <a:ext cx="8915129" cy="4235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504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07ED7-3B05-516C-2339-D10C76BB4F5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the user clicks on the LOGOUT button, then user will be logged out of the session and taken back to the login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7633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FB3F-7403-12A4-5A25-2919524DF8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4F56ED-8AD2-778F-797B-555F2E2CCFF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 commerce website is created where users will be able to signup &amp; login to search for the products to purchase all the available products with multiple quantities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Paypal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Debit &amp; Credit card.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577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B35E-B182-4AA2-BD24-F30B9ABFD055}"/>
              </a:ext>
            </a:extLst>
          </p:cNvPr>
          <p:cNvSpPr>
            <a:spLocks noGrp="1"/>
          </p:cNvSpPr>
          <p:nvPr>
            <p:ph type="title"/>
          </p:nvPr>
        </p:nvSpPr>
        <p:spPr>
          <a:solidFill>
            <a:srgbClr val="FFFFFF">
              <a:alpha val="0"/>
            </a:srgbClr>
          </a:solidFill>
        </p:spPr>
        <p:txBody>
          <a:bodyPr/>
          <a:lstStyle/>
          <a:p>
            <a:r>
              <a:rPr lang="en-US" dirty="0"/>
              <a:t>Introduction </a:t>
            </a:r>
          </a:p>
        </p:txBody>
      </p:sp>
      <p:sp>
        <p:nvSpPr>
          <p:cNvPr id="3" name="Content Placeholder 2">
            <a:extLst>
              <a:ext uri="{FF2B5EF4-FFF2-40B4-BE49-F238E27FC236}">
                <a16:creationId xmlns:a16="http://schemas.microsoft.com/office/drawing/2014/main" id="{A3448128-306F-4256-9627-47D70424F7EF}"/>
              </a:ext>
            </a:extLst>
          </p:cNvPr>
          <p:cNvSpPr>
            <a:spLocks noGrp="1"/>
          </p:cNvSpPr>
          <p:nvPr>
            <p:ph idx="1"/>
          </p:nvPr>
        </p:nvSpPr>
        <p:spPr/>
        <p:txBody>
          <a:bodyPr/>
          <a:lstStyle/>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Our major target demographic is small-business entrepreneurs. Our software will help them grow and improve their company. They will be able to reach the largest number of potential consumers by using our application. For example, in the summer, restaurant sales from walk-in visitors are $7000, but in the winter, when it snows, that number reduces to half, or even 20%. In exchange for 20 percent of the whole purchase, our program will help small business owners sustain sales during this challenging period. This will assist delivery drivers since they will be able to earn money by delivering orders to customers</a:t>
            </a:r>
            <a:endParaRPr lang="en-US" dirty="0"/>
          </a:p>
        </p:txBody>
      </p:sp>
    </p:spTree>
    <p:extLst>
      <p:ext uri="{BB962C8B-B14F-4D97-AF65-F5344CB8AC3E}">
        <p14:creationId xmlns:p14="http://schemas.microsoft.com/office/powerpoint/2010/main" val="294811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6623-2216-F7A2-BF23-472DF7C9714A}"/>
              </a:ext>
            </a:extLst>
          </p:cNvPr>
          <p:cNvSpPr>
            <a:spLocks noGrp="1"/>
          </p:cNvSpPr>
          <p:nvPr>
            <p:ph type="title"/>
          </p:nvPr>
        </p:nvSpPr>
        <p:spPr/>
        <p:txBody>
          <a:bodyPr>
            <a:normAutofit fontScale="90000"/>
          </a:bodyPr>
          <a:lstStyle/>
          <a:p>
            <a:br>
              <a:rPr lang="en-US" dirty="0"/>
            </a:br>
            <a:r>
              <a:rPr lang="en-US" dirty="0"/>
              <a:t>Work Distribution</a:t>
            </a:r>
            <a:br>
              <a:rPr lang="en-US" dirty="0"/>
            </a:br>
            <a:endParaRPr lang="en-US" dirty="0"/>
          </a:p>
        </p:txBody>
      </p:sp>
      <p:sp>
        <p:nvSpPr>
          <p:cNvPr id="3" name="Content Placeholder 2">
            <a:extLst>
              <a:ext uri="{FF2B5EF4-FFF2-40B4-BE49-F238E27FC236}">
                <a16:creationId xmlns:a16="http://schemas.microsoft.com/office/drawing/2014/main" id="{B5F3CB89-E6D4-241C-308F-92BA160939CE}"/>
              </a:ext>
            </a:extLst>
          </p:cNvPr>
          <p:cNvSpPr>
            <a:spLocks noGrp="1"/>
          </p:cNvSpPr>
          <p:nvPr>
            <p:ph idx="1"/>
          </p:nvPr>
        </p:nvSpPr>
        <p:spPr/>
        <p:txBody>
          <a:bodyPr/>
          <a:lstStyle/>
          <a:p>
            <a:pPr marL="0" marR="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Login/Signup API and Products list API - by Mani Sai and Nagendra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Backend deployment  -  Manoj and Saranya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Mongodb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(atlas)  &amp; storage in cloud  - Mani Sai, Saranya, Nagendra, Manoj</a:t>
            </a:r>
          </a:p>
          <a:p>
            <a:pPr marL="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Documentation </a:t>
            </a:r>
            <a:r>
              <a:rPr lang="en-US">
                <a:latin typeface="Times New Roman" panose="02020603050405020304" pitchFamily="18" charset="0"/>
                <a:ea typeface="Calibri" panose="020F0502020204030204" pitchFamily="34" charset="0"/>
                <a:cs typeface="Times New Roman" panose="02020603050405020304" pitchFamily="18" charset="0"/>
              </a:rPr>
              <a:t>&amp; Reports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Mani Sai, Saranya, Nagendra, Manoj</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373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008F-94C7-627B-65E8-6DAC740E6045}"/>
              </a:ext>
            </a:extLst>
          </p:cNvPr>
          <p:cNvSpPr>
            <a:spLocks noGrp="1"/>
          </p:cNvSpPr>
          <p:nvPr>
            <p:ph type="title"/>
          </p:nvPr>
        </p:nvSpPr>
        <p:spPr>
          <a:xfrm>
            <a:off x="2231136" y="600076"/>
            <a:ext cx="7729728" cy="971550"/>
          </a:xfrm>
        </p:spPr>
        <p:txBody>
          <a:bodyPr>
            <a:normAutofit fontScale="90000"/>
          </a:bodyPr>
          <a:lstStyle/>
          <a:p>
            <a:br>
              <a:rPr lang="en-US" dirty="0"/>
            </a:br>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45421932-CEC6-1FA6-EE6F-7CD79F84527F}"/>
              </a:ext>
            </a:extLst>
          </p:cNvPr>
          <p:cNvSpPr>
            <a:spLocks noGrp="1"/>
          </p:cNvSpPr>
          <p:nvPr>
            <p:ph idx="1"/>
          </p:nvPr>
        </p:nvSpPr>
        <p:spPr>
          <a:xfrm>
            <a:off x="2231135" y="1943100"/>
            <a:ext cx="8084439" cy="4438650"/>
          </a:xfrm>
        </p:spPr>
        <p:txBody>
          <a:bodyPr>
            <a:normAutofit fontScale="70000" lnSpcReduction="20000"/>
          </a:bodyPr>
          <a:lstStyle/>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understand the HTML: https://www.w3schools.com/html/default.asp</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have knowledge about JavaScript: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https://developer.mozilla.org/en-US/docs/Web/JavaScript/Guide/Introduction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build and use APIs using NodeJS: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https://nodejs.org/en/docs/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To know more about how a payment interface works: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https://developer.paypal.com/docs/online/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https://razorpay.com/docs/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Regarding installing and managing databases: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https://docs.mongodb.com/guides/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Understanding more about e-commerce website development: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https://webflow.com/blog/ecommerce-website-development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765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4FF5-F4CE-454F-83BF-8BFA734AE3F7}"/>
              </a:ext>
            </a:extLst>
          </p:cNvPr>
          <p:cNvSpPr>
            <a:spLocks noGrp="1"/>
          </p:cNvSpPr>
          <p:nvPr>
            <p:ph type="title"/>
          </p:nvPr>
        </p:nvSpPr>
        <p:spPr>
          <a:xfrm>
            <a:off x="3075708" y="2445327"/>
            <a:ext cx="6040583" cy="1967345"/>
          </a:xfrm>
        </p:spPr>
        <p:txBody>
          <a:bodyPr/>
          <a:lstStyle/>
          <a:p>
            <a:r>
              <a:rPr lang="en-US" sz="2800" dirty="0">
                <a:solidFill>
                  <a:schemeClr val="tx1"/>
                </a:solidFill>
                <a:latin typeface="Amasis MT Pro Black" panose="020B0604020202020204" pitchFamily="18" charset="0"/>
              </a:rPr>
              <a:t>THANK YOU </a:t>
            </a:r>
            <a:r>
              <a:rPr lang="en-US" sz="2800" dirty="0">
                <a:solidFill>
                  <a:schemeClr val="tx1"/>
                </a:solidFill>
                <a:latin typeface="Amasis MT Pro Black" panose="020B0604020202020204" pitchFamily="18" charset="0"/>
                <a:sym typeface="Wingdings" panose="05000000000000000000" pitchFamily="2" charset="2"/>
              </a:rPr>
              <a:t></a:t>
            </a:r>
            <a:endParaRPr lang="en-US" dirty="0"/>
          </a:p>
        </p:txBody>
      </p:sp>
    </p:spTree>
    <p:extLst>
      <p:ext uri="{BB962C8B-B14F-4D97-AF65-F5344CB8AC3E}">
        <p14:creationId xmlns:p14="http://schemas.microsoft.com/office/powerpoint/2010/main" val="30574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E761-178F-412E-B842-65B16226FB5D}"/>
              </a:ext>
            </a:extLst>
          </p:cNvPr>
          <p:cNvSpPr>
            <a:spLocks noGrp="1"/>
          </p:cNvSpPr>
          <p:nvPr>
            <p:ph type="title"/>
          </p:nvPr>
        </p:nvSpPr>
        <p:spPr>
          <a:noFill/>
        </p:spPr>
        <p:txBody>
          <a:bodyPr/>
          <a:lstStyle/>
          <a:p>
            <a:r>
              <a:rPr lang="en-US" b="1" dirty="0">
                <a:effectLst/>
                <a:latin typeface="Times New Roman" panose="02020603050405020304" pitchFamily="18" charset="0"/>
                <a:ea typeface="Calibri" panose="020F0502020204030204" pitchFamily="34" charset="0"/>
              </a:rPr>
              <a:t>Background</a:t>
            </a:r>
            <a:r>
              <a:rPr lang="en-IN" dirty="0"/>
              <a:t> </a:t>
            </a:r>
            <a:endParaRPr lang="en-US" dirty="0"/>
          </a:p>
        </p:txBody>
      </p:sp>
      <p:sp>
        <p:nvSpPr>
          <p:cNvPr id="3" name="Content Placeholder 2">
            <a:extLst>
              <a:ext uri="{FF2B5EF4-FFF2-40B4-BE49-F238E27FC236}">
                <a16:creationId xmlns:a16="http://schemas.microsoft.com/office/drawing/2014/main" id="{E5C34F84-0B6B-4B4F-80E7-7669EC845F4A}"/>
              </a:ext>
            </a:extLst>
          </p:cNvPr>
          <p:cNvSpPr>
            <a:spLocks noGrp="1"/>
          </p:cNvSpPr>
          <p:nvPr>
            <p:ph idx="1"/>
          </p:nvPr>
        </p:nvSpPr>
        <p:spPr/>
        <p:txBody>
          <a:bodyPr/>
          <a:lstStyle/>
          <a:p>
            <a:endParaRPr lang="en-IN" dirty="0"/>
          </a:p>
          <a:p>
            <a:r>
              <a:rPr lang="en-US" sz="1800" dirty="0">
                <a:solidFill>
                  <a:srgbClr val="000000"/>
                </a:solidFill>
                <a:effectLst/>
                <a:latin typeface="Times New Roman" panose="02020603050405020304" pitchFamily="18" charset="0"/>
                <a:ea typeface="Calibri" panose="020F0502020204030204" pitchFamily="34" charset="0"/>
              </a:rPr>
              <a:t>Today, everyone uses an e-commerce website every day to buy something from the comfort of their home. Therefore, we are trying to create an e-commerce website where end users can buy products using a web programming language. On our website, users can view products on the main screen, search for the product they need, add it to their shopping cart, and pay for the product to be delivered to the desired address</a:t>
            </a:r>
            <a:r>
              <a:rPr lang="en-IN" dirty="0"/>
              <a:t> </a:t>
            </a:r>
            <a:endParaRPr lang="en-US" dirty="0"/>
          </a:p>
        </p:txBody>
      </p:sp>
    </p:spTree>
    <p:extLst>
      <p:ext uri="{BB962C8B-B14F-4D97-AF65-F5344CB8AC3E}">
        <p14:creationId xmlns:p14="http://schemas.microsoft.com/office/powerpoint/2010/main" val="20804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8A2-26AF-4459-ABF6-5F401E8D1CDB}"/>
              </a:ext>
            </a:extLst>
          </p:cNvPr>
          <p:cNvSpPr>
            <a:spLocks noGrp="1"/>
          </p:cNvSpPr>
          <p:nvPr>
            <p:ph type="title"/>
          </p:nvPr>
        </p:nvSpPr>
        <p:spPr>
          <a:noFill/>
        </p:spPr>
        <p:txBody>
          <a:bodyPr/>
          <a:lstStyle/>
          <a:p>
            <a:r>
              <a:rPr lang="en-US" b="1" dirty="0">
                <a:effectLst/>
                <a:latin typeface="Times New Roman" panose="02020603050405020304" pitchFamily="18" charset="0"/>
                <a:ea typeface="Calibri" panose="020F0502020204030204" pitchFamily="34" charset="0"/>
              </a:rPr>
              <a:t>Proposed</a:t>
            </a:r>
            <a:r>
              <a:rPr lang="en-US" sz="1800" b="1" dirty="0">
                <a:effectLst/>
                <a:latin typeface="Times New Roman" panose="02020603050405020304" pitchFamily="18" charset="0"/>
                <a:ea typeface="Calibri" panose="020F0502020204030204" pitchFamily="34" charset="0"/>
              </a:rPr>
              <a:t> </a:t>
            </a:r>
            <a:r>
              <a:rPr lang="en-US" b="1" dirty="0">
                <a:effectLst/>
                <a:latin typeface="Times New Roman" panose="02020603050405020304" pitchFamily="18" charset="0"/>
                <a:ea typeface="Calibri" panose="020F0502020204030204" pitchFamily="34" charset="0"/>
              </a:rPr>
              <a:t>Idea</a:t>
            </a:r>
            <a:r>
              <a:rPr lang="en-IN" dirty="0"/>
              <a:t> </a:t>
            </a:r>
            <a:endParaRPr lang="en-US" dirty="0"/>
          </a:p>
        </p:txBody>
      </p:sp>
      <p:sp>
        <p:nvSpPr>
          <p:cNvPr id="3" name="Content Placeholder 2">
            <a:extLst>
              <a:ext uri="{FF2B5EF4-FFF2-40B4-BE49-F238E27FC236}">
                <a16:creationId xmlns:a16="http://schemas.microsoft.com/office/drawing/2014/main" id="{7A9BB5FD-270F-495D-854E-2E621481C2BC}"/>
              </a:ext>
            </a:extLst>
          </p:cNvPr>
          <p:cNvSpPr>
            <a:spLocks noGrp="1"/>
          </p:cNvSpPr>
          <p:nvPr>
            <p:ph idx="1"/>
          </p:nvPr>
        </p:nvSpPr>
        <p:spPr/>
        <p:txBody>
          <a:bodyPr>
            <a:normAutofit/>
          </a:bodyPr>
          <a:lstStyle/>
          <a:p>
            <a:pPr marL="0" indent="0" algn="just">
              <a:lnSpc>
                <a:spcPct val="115000"/>
              </a:lnSpc>
              <a:spcBef>
                <a:spcPts val="0"/>
              </a:spcBef>
              <a:buClrTx/>
              <a:buNone/>
            </a:pPr>
            <a:r>
              <a:rPr lang="en-US" sz="1800" dirty="0">
                <a:effectLst/>
                <a:latin typeface="Times New Roman" panose="02020603050405020304" pitchFamily="18" charset="0"/>
                <a:ea typeface="Calibri" panose="020F0502020204030204" pitchFamily="34" charset="0"/>
              </a:rPr>
              <a:t>E-cart is a product delivery software that allows users to order their favorite items online. It is a user-friendly and trustworthy program that even non-technical folks can use. Both users (customers and vendors) will gain from this software, as well as the business of numerous stores</a:t>
            </a:r>
            <a:endParaRPr lang="en-US" dirty="0"/>
          </a:p>
        </p:txBody>
      </p:sp>
    </p:spTree>
    <p:extLst>
      <p:ext uri="{BB962C8B-B14F-4D97-AF65-F5344CB8AC3E}">
        <p14:creationId xmlns:p14="http://schemas.microsoft.com/office/powerpoint/2010/main" val="102539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377D-40B8-421E-8A70-0B4D3898CEDF}"/>
              </a:ext>
            </a:extLst>
          </p:cNvPr>
          <p:cNvSpPr>
            <a:spLocks noGrp="1"/>
          </p:cNvSpPr>
          <p:nvPr>
            <p:ph type="title"/>
          </p:nvPr>
        </p:nvSpPr>
        <p:spPr>
          <a:solidFill>
            <a:srgbClr val="FFFFFF">
              <a:alpha val="0"/>
            </a:srgbClr>
          </a:solidFill>
        </p:spPr>
        <p:txBody>
          <a:bodyPr/>
          <a:lstStyle/>
          <a:p>
            <a:r>
              <a:rPr lang="en-US" b="1" dirty="0">
                <a:effectLst/>
                <a:latin typeface="Times New Roman" panose="02020603050405020304" pitchFamily="18" charset="0"/>
                <a:ea typeface="Calibri" panose="020F0502020204030204" pitchFamily="34" charset="0"/>
              </a:rPr>
              <a:t>Methodology</a:t>
            </a:r>
            <a:r>
              <a:rPr lang="en-IN" dirty="0"/>
              <a:t> </a:t>
            </a:r>
            <a:endParaRPr lang="en-US" dirty="0"/>
          </a:p>
        </p:txBody>
      </p:sp>
      <p:sp>
        <p:nvSpPr>
          <p:cNvPr id="3" name="Content Placeholder 2">
            <a:extLst>
              <a:ext uri="{FF2B5EF4-FFF2-40B4-BE49-F238E27FC236}">
                <a16:creationId xmlns:a16="http://schemas.microsoft.com/office/drawing/2014/main" id="{A02BDB15-E2B4-49FA-8FF4-DCA909D46022}"/>
              </a:ext>
            </a:extLst>
          </p:cNvPr>
          <p:cNvSpPr>
            <a:spLocks noGrp="1"/>
          </p:cNvSpPr>
          <p:nvPr>
            <p:ph idx="1"/>
          </p:nvPr>
        </p:nvSpPr>
        <p:spPr>
          <a:xfrm>
            <a:off x="2231136" y="2638044"/>
            <a:ext cx="7729728" cy="3629406"/>
          </a:xfrm>
        </p:spPr>
        <p:txBody>
          <a:bodyPr>
            <a:normAutofit fontScale="77500" lnSpcReduction="20000"/>
          </a:bodyPr>
          <a:lstStyle/>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We are using React JS as Front end and Back end also.</a:t>
            </a:r>
          </a:p>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When user clicks on the sign up button they can have the ability to register by filling their details. Once the signup is successful the details are stored in the MongoDB through sign up API.</a:t>
            </a:r>
          </a:p>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When user tries to sign in the details of the user are authenticated using the sign-in API.</a:t>
            </a:r>
          </a:p>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For displaying the products we have built an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and deployed it in Heroku. the product details are stored in mongo DB and when user enters the product screen the API fetches the products and displays it to the user.</a:t>
            </a:r>
          </a:p>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All the API's are deployed into Heroku.</a:t>
            </a:r>
          </a:p>
          <a:p>
            <a:pPr>
              <a:lnSpc>
                <a:spcPct val="107000"/>
              </a:lnSpc>
              <a:spcBef>
                <a:spcPts val="0"/>
              </a:spcBef>
              <a:spcAft>
                <a:spcPts val="800"/>
              </a:spcAft>
              <a:buClr>
                <a:schemeClr val="tx1"/>
              </a:buClr>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Through PayPal developer portal we are able to get the PayPal test API And we integrated it into our payment page.</a:t>
            </a:r>
          </a:p>
          <a:p>
            <a:pPr>
              <a:buClrTx/>
            </a:pPr>
            <a:endParaRPr lang="en-US" dirty="0"/>
          </a:p>
        </p:txBody>
      </p:sp>
    </p:spTree>
    <p:extLst>
      <p:ext uri="{BB962C8B-B14F-4D97-AF65-F5344CB8AC3E}">
        <p14:creationId xmlns:p14="http://schemas.microsoft.com/office/powerpoint/2010/main" val="3060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344E-0793-C408-2F35-365B04E7AD37}"/>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Features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2AE3AC2-A3CC-C827-F733-6C8B424C7192}"/>
              </a:ext>
            </a:extLst>
          </p:cNvPr>
          <p:cNvSpPr>
            <a:spLocks noGrp="1"/>
          </p:cNvSpPr>
          <p:nvPr>
            <p:ph idx="1"/>
          </p:nvPr>
        </p:nvSpPr>
        <p:spPr/>
        <p:txBody>
          <a:bodyPr/>
          <a:lstStyle/>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Self-Registration: Users will be able to signup themselves using the signup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user signup is successful, they will be able to login into the website.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Search bar is to search for all the available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user hovers on a product, the product will be visible in the foreground.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display details about the product, the details of the products will be visible.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add multiple products to the cart.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Clr>
                <a:schemeClr val="tx1"/>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use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Paypal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proceed with the payment.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n-US" dirty="0"/>
          </a:p>
        </p:txBody>
      </p:sp>
    </p:spTree>
    <p:extLst>
      <p:ext uri="{BB962C8B-B14F-4D97-AF65-F5344CB8AC3E}">
        <p14:creationId xmlns:p14="http://schemas.microsoft.com/office/powerpoint/2010/main" val="22291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B0A4-3AE2-6207-BD1B-A47831A43A32}"/>
              </a:ext>
            </a:extLst>
          </p:cNvPr>
          <p:cNvSpPr>
            <a:spLocks noGrp="1"/>
          </p:cNvSpPr>
          <p:nvPr>
            <p:ph type="title"/>
          </p:nvPr>
        </p:nvSpPr>
        <p:spPr>
          <a:xfrm>
            <a:off x="2231136" y="964692"/>
            <a:ext cx="7481824" cy="762508"/>
          </a:xfrm>
        </p:spPr>
        <p:txBody>
          <a:bodyPr/>
          <a:lstStyle/>
          <a:p>
            <a:r>
              <a:rPr lang="en-US" dirty="0"/>
              <a:t>Evaluation</a:t>
            </a:r>
          </a:p>
        </p:txBody>
      </p:sp>
      <p:sp>
        <p:nvSpPr>
          <p:cNvPr id="3" name="Content Placeholder 2">
            <a:extLst>
              <a:ext uri="{FF2B5EF4-FFF2-40B4-BE49-F238E27FC236}">
                <a16:creationId xmlns:a16="http://schemas.microsoft.com/office/drawing/2014/main" id="{7E5B503B-69F4-A14E-3D14-A86601495ED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login &amp; Sign up Page: User can enter their login details to see and add the products in to cart.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D700F80D-9C6B-FE6E-AAB1-C8A04411EDB6}"/>
              </a:ext>
            </a:extLst>
          </p:cNvPr>
          <p:cNvPicPr>
            <a:picLocks noChangeAspect="1"/>
          </p:cNvPicPr>
          <p:nvPr/>
        </p:nvPicPr>
        <p:blipFill>
          <a:blip r:embed="rId2"/>
          <a:stretch>
            <a:fillRect/>
          </a:stretch>
        </p:blipFill>
        <p:spPr>
          <a:xfrm>
            <a:off x="5067935" y="3131820"/>
            <a:ext cx="5226050" cy="2951480"/>
          </a:xfrm>
          <a:prstGeom prst="rect">
            <a:avLst/>
          </a:prstGeom>
        </p:spPr>
      </p:pic>
    </p:spTree>
    <p:extLst>
      <p:ext uri="{BB962C8B-B14F-4D97-AF65-F5344CB8AC3E}">
        <p14:creationId xmlns:p14="http://schemas.microsoft.com/office/powerpoint/2010/main" val="34898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4857-F6F5-3D2C-DFB0-FDD69E8C2685}"/>
              </a:ext>
            </a:extLst>
          </p:cNvPr>
          <p:cNvSpPr>
            <a:spLocks noGrp="1"/>
          </p:cNvSpPr>
          <p:nvPr>
            <p:ph idx="1"/>
          </p:nvPr>
        </p:nvSpPr>
        <p:spPr>
          <a:xfrm>
            <a:off x="2231136" y="558800"/>
            <a:ext cx="7729728" cy="5181227"/>
          </a:xfrm>
        </p:spPr>
        <p:txBody>
          <a:bodyPr/>
          <a:lstStyle/>
          <a:p>
            <a:r>
              <a:rPr lang="en-US" sz="1800" dirty="0">
                <a:effectLst/>
                <a:latin typeface="Times New Roman" panose="02020603050405020304" pitchFamily="18" charset="0"/>
                <a:ea typeface="Calibri" panose="020F0502020204030204" pitchFamily="34" charset="0"/>
              </a:rPr>
              <a:t>If the User doesn’t exists / Invalid credentials, then there will be an error message saying that User doesn’t exists</a:t>
            </a:r>
          </a:p>
          <a:p>
            <a:endParaRPr lang="en-US" dirty="0">
              <a:latin typeface="Times New Roman" panose="02020603050405020304" pitchFamily="18" charset="0"/>
            </a:endParaRPr>
          </a:p>
          <a:p>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A975F839-6047-BBDF-BB3D-2D5BC4FFD2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5560" y="1630521"/>
            <a:ext cx="7820562" cy="3596957"/>
          </a:xfrm>
          <a:prstGeom prst="rect">
            <a:avLst/>
          </a:prstGeom>
          <a:noFill/>
          <a:ln>
            <a:noFill/>
          </a:ln>
        </p:spPr>
      </p:pic>
    </p:spTree>
    <p:extLst>
      <p:ext uri="{BB962C8B-B14F-4D97-AF65-F5344CB8AC3E}">
        <p14:creationId xmlns:p14="http://schemas.microsoft.com/office/powerpoint/2010/main" val="96365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2F9D4-377D-8E1D-47EE-705AE4EDC8DA}"/>
              </a:ext>
            </a:extLst>
          </p:cNvPr>
          <p:cNvSpPr>
            <a:spLocks noGrp="1"/>
          </p:cNvSpPr>
          <p:nvPr>
            <p:ph idx="1"/>
          </p:nvPr>
        </p:nvSpPr>
        <p:spPr>
          <a:xfrm>
            <a:off x="2231136" y="838200"/>
            <a:ext cx="7729728" cy="490182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Upon Login user can see the list of products that are available on the website for purchase.</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website&#10;&#10;Description automatically generated">
            <a:extLst>
              <a:ext uri="{FF2B5EF4-FFF2-40B4-BE49-F238E27FC236}">
                <a16:creationId xmlns:a16="http://schemas.microsoft.com/office/drawing/2014/main" id="{511B0EB9-E611-6604-BED2-8E2CEA31B129}"/>
              </a:ext>
            </a:extLst>
          </p:cNvPr>
          <p:cNvPicPr>
            <a:picLocks noChangeAspect="1"/>
          </p:cNvPicPr>
          <p:nvPr/>
        </p:nvPicPr>
        <p:blipFill>
          <a:blip r:embed="rId2"/>
          <a:stretch>
            <a:fillRect/>
          </a:stretch>
        </p:blipFill>
        <p:spPr>
          <a:xfrm>
            <a:off x="3124200" y="1994852"/>
            <a:ext cx="5943600" cy="2868295"/>
          </a:xfrm>
          <a:prstGeom prst="rect">
            <a:avLst/>
          </a:prstGeom>
        </p:spPr>
      </p:pic>
    </p:spTree>
    <p:extLst>
      <p:ext uri="{BB962C8B-B14F-4D97-AF65-F5344CB8AC3E}">
        <p14:creationId xmlns:p14="http://schemas.microsoft.com/office/powerpoint/2010/main" val="26917149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289</TotalTime>
  <Words>1025</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Amasis MT Pro Black</vt:lpstr>
      <vt:lpstr>Arial</vt:lpstr>
      <vt:lpstr>Calibri</vt:lpstr>
      <vt:lpstr>Gill Sans MT</vt:lpstr>
      <vt:lpstr>Times New Roman</vt:lpstr>
      <vt:lpstr>Wingdings</vt:lpstr>
      <vt:lpstr>Parcel</vt:lpstr>
      <vt:lpstr>Project Presentation </vt:lpstr>
      <vt:lpstr>Introduction </vt:lpstr>
      <vt:lpstr>Background </vt:lpstr>
      <vt:lpstr>Proposed Idea </vt:lpstr>
      <vt:lpstr>Methodology </vt:lpstr>
      <vt:lpstr>Features </vt:lpstr>
      <vt:lpstr>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Work Distribution </vt:lpstr>
      <vt:lpstr> 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Presentation Two</dc:title>
  <dc:creator>Kunchakari, Yashwanth</dc:creator>
  <cp:lastModifiedBy>Gundumogula, Mani Sai (UMKC-Student)</cp:lastModifiedBy>
  <cp:revision>4</cp:revision>
  <dcterms:created xsi:type="dcterms:W3CDTF">2022-04-25T15:55:06Z</dcterms:created>
  <dcterms:modified xsi:type="dcterms:W3CDTF">2022-05-02T17:15:58Z</dcterms:modified>
</cp:coreProperties>
</file>