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92" r:id="rId11"/>
    <p:sldId id="293" r:id="rId12"/>
    <p:sldId id="294" r:id="rId13"/>
    <p:sldId id="264" r:id="rId14"/>
    <p:sldId id="266" r:id="rId15"/>
    <p:sldId id="310"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1" r:id="rId32"/>
    <p:sldId id="31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FE25EE4-045D-40DF-9FD0-6E6A57A422DA}" type="datetimeFigureOut">
              <a:rPr lang="en-US" smtClean="0"/>
              <a:pPr/>
              <a:t>1/18/2024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EF0AE64-7670-42B7-8490-67F2AEBCDF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E25EE4-045D-40DF-9FD0-6E6A57A422DA}"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AE64-7670-42B7-8490-67F2AEBCDF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E25EE4-045D-40DF-9FD0-6E6A57A422DA}"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AE64-7670-42B7-8490-67F2AEBCDF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E25EE4-045D-40DF-9FD0-6E6A57A422DA}"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AE64-7670-42B7-8490-67F2AEBCDF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FE25EE4-045D-40DF-9FD0-6E6A57A422DA}"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AE64-7670-42B7-8490-67F2AEBCDF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E25EE4-045D-40DF-9FD0-6E6A57A422DA}"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0AE64-7670-42B7-8490-67F2AEBCDF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FE25EE4-045D-40DF-9FD0-6E6A57A422DA}"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0AE64-7670-42B7-8490-67F2AEBCDF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E25EE4-045D-40DF-9FD0-6E6A57A422DA}"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0AE64-7670-42B7-8490-67F2AEBCDF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25EE4-045D-40DF-9FD0-6E6A57A422DA}"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0AE64-7670-42B7-8490-67F2AEBCDF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E25EE4-045D-40DF-9FD0-6E6A57A422DA}"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0AE64-7670-42B7-8490-67F2AEBCDF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E25EE4-045D-40DF-9FD0-6E6A57A422DA}"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EF0AE64-7670-42B7-8490-67F2AEBCDF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FE25EE4-045D-40DF-9FD0-6E6A57A422DA}" type="datetimeFigureOut">
              <a:rPr lang="en-US" smtClean="0"/>
              <a:pPr/>
              <a:t>1/18/2024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EF0AE64-7670-42B7-8490-67F2AEBCDF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github.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naconda.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8604"/>
            <a:ext cx="7772400" cy="3714776"/>
          </a:xfrm>
        </p:spPr>
        <p:txBody>
          <a:bodyPr>
            <a:noAutofit/>
          </a:bodyPr>
          <a:lstStyle/>
          <a:p>
            <a:r>
              <a:rPr lang="en-IN" sz="7200" b="1" dirty="0" smtClean="0">
                <a:solidFill>
                  <a:srgbClr val="FF0000"/>
                </a:solidFill>
                <a:effectLst>
                  <a:outerShdw blurRad="38100" dist="38100" dir="2700000" algn="tl">
                    <a:srgbClr val="000000">
                      <a:alpha val="43137"/>
                    </a:srgbClr>
                  </a:outerShdw>
                </a:effectLst>
              </a:rPr>
              <a:t>Python Programming for Data Science – 2024</a:t>
            </a:r>
            <a:endParaRPr lang="en-US" sz="72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71604" y="4286256"/>
            <a:ext cx="6400800" cy="1752600"/>
          </a:xfrm>
        </p:spPr>
        <p:txBody>
          <a:bodyPr>
            <a:normAutofit/>
          </a:bodyPr>
          <a:lstStyle/>
          <a:p>
            <a:r>
              <a:rPr lang="en-IN" sz="4800" b="1" dirty="0" smtClean="0">
                <a:solidFill>
                  <a:srgbClr val="7030A0"/>
                </a:solidFill>
                <a:effectLst>
                  <a:outerShdw blurRad="38100" dist="38100" dir="2700000" algn="tl">
                    <a:srgbClr val="000000">
                      <a:alpha val="43137"/>
                    </a:srgbClr>
                  </a:outerShdw>
                </a:effectLst>
                <a:latin typeface="Book Antiqua" pitchFamily="18" charset="0"/>
              </a:rPr>
              <a:t>Python for Everyone.</a:t>
            </a:r>
          </a:p>
          <a:p>
            <a:r>
              <a:rPr lang="en-IN" sz="4800" b="1" dirty="0" smtClean="0">
                <a:solidFill>
                  <a:srgbClr val="7030A0"/>
                </a:solidFill>
                <a:effectLst>
                  <a:outerShdw blurRad="38100" dist="38100" dir="2700000" algn="tl">
                    <a:srgbClr val="000000">
                      <a:alpha val="43137"/>
                    </a:srgbClr>
                  </a:outerShdw>
                </a:effectLst>
                <a:latin typeface="Book Antiqua" pitchFamily="18" charset="0"/>
              </a:rPr>
              <a:t>Keep Learning...</a:t>
            </a:r>
            <a:endParaRPr lang="en-US" sz="4800" b="1" dirty="0">
              <a:solidFill>
                <a:srgbClr val="7030A0"/>
              </a:solidFill>
              <a:effectLst>
                <a:outerShdw blurRad="38100" dist="38100" dir="2700000" algn="tl">
                  <a:srgbClr val="000000">
                    <a:alpha val="43137"/>
                  </a:srgbClr>
                </a:outerShdw>
              </a:effectLst>
              <a:latin typeface="Book Antiqu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1-17 195125.png"/>
          <p:cNvPicPr>
            <a:picLocks noGrp="1" noChangeAspect="1"/>
          </p:cNvPicPr>
          <p:nvPr>
            <p:ph idx="1"/>
          </p:nvPr>
        </p:nvPicPr>
        <p:blipFill>
          <a:blip r:embed="rId2"/>
          <a:stretch>
            <a:fillRect/>
          </a:stretch>
        </p:blipFill>
        <p:spPr>
          <a:xfrm>
            <a:off x="285750" y="1357815"/>
            <a:ext cx="8643938" cy="414237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1-17 195052.png"/>
          <p:cNvPicPr>
            <a:picLocks noGrp="1" noChangeAspect="1"/>
          </p:cNvPicPr>
          <p:nvPr>
            <p:ph idx="1"/>
          </p:nvPr>
        </p:nvPicPr>
        <p:blipFill>
          <a:blip r:embed="rId2"/>
          <a:stretch>
            <a:fillRect/>
          </a:stretch>
        </p:blipFill>
        <p:spPr>
          <a:xfrm>
            <a:off x="285750" y="921009"/>
            <a:ext cx="8643938" cy="501598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1-17 194848.png"/>
          <p:cNvPicPr>
            <a:picLocks noGrp="1" noChangeAspect="1"/>
          </p:cNvPicPr>
          <p:nvPr>
            <p:ph idx="1"/>
          </p:nvPr>
        </p:nvPicPr>
        <p:blipFill>
          <a:blip r:embed="rId2"/>
          <a:stretch>
            <a:fillRect/>
          </a:stretch>
        </p:blipFill>
        <p:spPr>
          <a:xfrm>
            <a:off x="285750" y="1494954"/>
            <a:ext cx="8643938" cy="436293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01080" cy="6215106"/>
          </a:xfrm>
        </p:spPr>
        <p:txBody>
          <a:bodyPr>
            <a:normAutofit lnSpcReduction="10000"/>
          </a:bodyPr>
          <a:lstStyle/>
          <a:p>
            <a:pPr>
              <a:buNone/>
            </a:pPr>
            <a:endParaRPr lang="en-IN" sz="3500" b="1" dirty="0" smtClean="0">
              <a:solidFill>
                <a:srgbClr val="FF0000"/>
              </a:solidFill>
            </a:endParaRPr>
          </a:p>
          <a:p>
            <a:pPr>
              <a:buNone/>
            </a:pPr>
            <a:r>
              <a:rPr lang="en-IN" sz="2800" b="1" dirty="0" smtClean="0"/>
              <a:t>Anaconda??</a:t>
            </a:r>
          </a:p>
          <a:p>
            <a:pPr algn="ctr">
              <a:buNone/>
            </a:pPr>
            <a:r>
              <a:rPr lang="en-IN" sz="3500" b="1" u="sng" dirty="0" smtClean="0">
                <a:solidFill>
                  <a:srgbClr val="FF0000"/>
                </a:solidFill>
              </a:rPr>
              <a:t>Anaconda</a:t>
            </a:r>
          </a:p>
          <a:p>
            <a:pPr>
              <a:buFont typeface="Wingdings" pitchFamily="2" charset="2"/>
              <a:buChar char="Ø"/>
            </a:pPr>
            <a:r>
              <a:rPr lang="en-IN" sz="2000" dirty="0" smtClean="0"/>
              <a:t>Anaconda is an application/package that contain everything required for Data Science</a:t>
            </a:r>
          </a:p>
          <a:p>
            <a:pPr>
              <a:buFont typeface="Wingdings" pitchFamily="2" charset="2"/>
              <a:buChar char="Ø"/>
            </a:pPr>
            <a:r>
              <a:rPr lang="en-IN" sz="2000" dirty="0" smtClean="0"/>
              <a:t>Anaconda is a package that contains every required applications related to Data Science modules</a:t>
            </a:r>
          </a:p>
          <a:p>
            <a:pPr>
              <a:buFont typeface="Wingdings" pitchFamily="2" charset="2"/>
              <a:buChar char="Ø"/>
            </a:pPr>
            <a:r>
              <a:rPr lang="en-IN" sz="2000" dirty="0" smtClean="0"/>
              <a:t>We are using Anaconda to work for Python programming and Machine learning models, Machine learning and Deep learning related projects</a:t>
            </a:r>
          </a:p>
          <a:p>
            <a:pPr>
              <a:buFont typeface="Wingdings" pitchFamily="2" charset="2"/>
              <a:buChar char="Ø"/>
            </a:pPr>
            <a:r>
              <a:rPr lang="en-IN" sz="2000" dirty="0" smtClean="0"/>
              <a:t>As we know, all the applications are already present in Anaconda package</a:t>
            </a:r>
          </a:p>
          <a:p>
            <a:pPr>
              <a:buFont typeface="Wingdings" pitchFamily="2" charset="2"/>
              <a:buChar char="Ø"/>
            </a:pPr>
            <a:r>
              <a:rPr lang="en-IN" sz="2000" dirty="0" smtClean="0"/>
              <a:t>So there is no need to download any applications separately</a:t>
            </a:r>
          </a:p>
          <a:p>
            <a:pPr>
              <a:buFont typeface="Wingdings" pitchFamily="2" charset="2"/>
              <a:buChar char="Ø"/>
            </a:pPr>
            <a:r>
              <a:rPr lang="en-IN" sz="2000" dirty="0" smtClean="0"/>
              <a:t>Also, Most of the companies using “Anaconda” application to work on Machine Learning and Python</a:t>
            </a:r>
          </a:p>
          <a:p>
            <a:pPr>
              <a:buFont typeface="Wingdings" pitchFamily="2" charset="2"/>
              <a:buChar char="Ø"/>
            </a:pPr>
            <a:r>
              <a:rPr lang="en-IN" sz="2000" dirty="0" smtClean="0"/>
              <a:t>So We are going to use “Anaconda” application in the Data Science</a:t>
            </a:r>
          </a:p>
          <a:p>
            <a:pPr>
              <a:buFont typeface="Wingdings" pitchFamily="2" charset="2"/>
              <a:buChar char="Ø"/>
            </a:pPr>
            <a:r>
              <a:rPr lang="en-IN" sz="2000" dirty="0" smtClean="0"/>
              <a:t>So, that’s why we are downloading the Anaconda application</a:t>
            </a:r>
          </a:p>
          <a:p>
            <a:pPr>
              <a:buNone/>
            </a:pPr>
            <a:endParaRPr lang="en-IN"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501122" cy="6357982"/>
          </a:xfrm>
        </p:spPr>
        <p:txBody>
          <a:bodyPr/>
          <a:lstStyle/>
          <a:p>
            <a:pPr>
              <a:buNone/>
            </a:pPr>
            <a:endParaRPr lang="en-IN" dirty="0" smtClean="0"/>
          </a:p>
          <a:p>
            <a:pPr algn="ctr">
              <a:buNone/>
            </a:pPr>
            <a:r>
              <a:rPr lang="en-IN" sz="3200" b="1" dirty="0" smtClean="0">
                <a:solidFill>
                  <a:srgbClr val="FF0000"/>
                </a:solidFill>
              </a:rPr>
              <a:t>Opening “Anaconda” application</a:t>
            </a:r>
            <a:endParaRPr lang="en-IN" b="1" dirty="0" smtClean="0">
              <a:solidFill>
                <a:srgbClr val="FF0000"/>
              </a:solidFill>
            </a:endParaRPr>
          </a:p>
          <a:p>
            <a:pPr>
              <a:buNone/>
            </a:pPr>
            <a:endParaRPr lang="en-IN" dirty="0" smtClean="0"/>
          </a:p>
          <a:p>
            <a:pPr>
              <a:buNone/>
            </a:pPr>
            <a:r>
              <a:rPr lang="en-IN" dirty="0" smtClean="0"/>
              <a:t>For Windows User: Go to search button, type “Anaconda Navigator App” and double click to open</a:t>
            </a:r>
          </a:p>
          <a:p>
            <a:pPr>
              <a:buNone/>
            </a:pPr>
            <a:endParaRPr lang="en-IN" dirty="0" smtClean="0"/>
          </a:p>
          <a:p>
            <a:pPr>
              <a:buNone/>
            </a:pPr>
            <a:r>
              <a:rPr lang="en-IN" dirty="0" smtClean="0"/>
              <a:t>For Mac User: Go to Finder/Spot light search, type “Anaconda Navigator App” and double click to open</a:t>
            </a:r>
          </a:p>
          <a:p>
            <a:pPr>
              <a:buNone/>
            </a:pPr>
            <a:endParaRPr lang="en-IN" dirty="0" smtClean="0"/>
          </a:p>
          <a:p>
            <a:pPr>
              <a:buNone/>
            </a:pPr>
            <a:endParaRPr lang="en-IN" dirty="0" smtClean="0"/>
          </a:p>
          <a:p>
            <a:pPr>
              <a:buNone/>
            </a:pPr>
            <a:r>
              <a:rPr lang="en-IN" dirty="0" smtClean="0"/>
              <a:t>Note: Do not Login / Sign up any where in Anaconda App.</a:t>
            </a:r>
          </a:p>
          <a:p>
            <a:pPr>
              <a:buNone/>
            </a:pPr>
            <a:endParaRPr lang="en-IN"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000132"/>
          </a:xfrm>
        </p:spPr>
        <p:txBody>
          <a:bodyPr>
            <a:noAutofit/>
          </a:bodyPr>
          <a:lstStyle/>
          <a:p>
            <a:pPr algn="ctr"/>
            <a:r>
              <a:rPr lang="en-IN" sz="3200" b="1" dirty="0" smtClean="0">
                <a:solidFill>
                  <a:srgbClr val="FF0000"/>
                </a:solidFill>
                <a:effectLst>
                  <a:outerShdw blurRad="38100" dist="38100" dir="2700000" algn="tl">
                    <a:srgbClr val="000000">
                      <a:alpha val="43137"/>
                    </a:srgbClr>
                  </a:outerShdw>
                </a:effectLst>
              </a:rPr>
              <a:t>Anaconda Navigation Page</a:t>
            </a:r>
            <a:br>
              <a:rPr lang="en-IN" sz="3200" b="1" dirty="0" smtClean="0">
                <a:solidFill>
                  <a:srgbClr val="FF0000"/>
                </a:solidFill>
                <a:effectLst>
                  <a:outerShdw blurRad="38100" dist="38100" dir="2700000" algn="tl">
                    <a:srgbClr val="000000">
                      <a:alpha val="43137"/>
                    </a:srgbClr>
                  </a:outerShdw>
                </a:effectLst>
              </a:rPr>
            </a:br>
            <a:r>
              <a:rPr lang="en-IN" sz="3200" b="1" dirty="0" smtClean="0">
                <a:solidFill>
                  <a:srgbClr val="FF0000"/>
                </a:solidFill>
                <a:effectLst>
                  <a:outerShdw blurRad="38100" dist="38100" dir="2700000" algn="tl">
                    <a:srgbClr val="000000">
                      <a:alpha val="43137"/>
                    </a:srgbClr>
                  </a:outerShdw>
                </a:effectLst>
              </a:rPr>
              <a:t>Dashboard</a:t>
            </a:r>
            <a:endParaRPr lang="en-US" sz="3200" b="1" dirty="0">
              <a:solidFill>
                <a:srgbClr val="FF0000"/>
              </a:solidFill>
              <a:effectLst>
                <a:outerShdw blurRad="38100" dist="38100" dir="2700000" algn="tl">
                  <a:srgbClr val="000000">
                    <a:alpha val="43137"/>
                  </a:srgbClr>
                </a:outerShdw>
              </a:effectLst>
            </a:endParaRPr>
          </a:p>
        </p:txBody>
      </p:sp>
      <p:pic>
        <p:nvPicPr>
          <p:cNvPr id="4" name="Content Placeholder 3" descr="Screenshot 2024-01-17 195615.png"/>
          <p:cNvPicPr>
            <a:picLocks noGrp="1" noChangeAspect="1"/>
          </p:cNvPicPr>
          <p:nvPr>
            <p:ph idx="1"/>
          </p:nvPr>
        </p:nvPicPr>
        <p:blipFill>
          <a:blip r:embed="rId2"/>
          <a:stretch>
            <a:fillRect/>
          </a:stretch>
        </p:blipFill>
        <p:spPr>
          <a:xfrm>
            <a:off x="500034" y="1428736"/>
            <a:ext cx="8017758" cy="4956924"/>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lstStyle/>
          <a:p>
            <a:pPr>
              <a:buNone/>
            </a:pPr>
            <a:endParaRPr lang="en-IN" dirty="0" smtClean="0"/>
          </a:p>
          <a:p>
            <a:pPr>
              <a:buNone/>
            </a:pPr>
            <a:r>
              <a:rPr lang="en-IN" dirty="0" smtClean="0"/>
              <a:t>			</a:t>
            </a:r>
            <a:r>
              <a:rPr lang="en-IN" b="1" dirty="0" smtClean="0">
                <a:solidFill>
                  <a:srgbClr val="FF0000"/>
                </a:solidFill>
              </a:rPr>
              <a:t>Anaconda Navigator – Dashboard</a:t>
            </a:r>
          </a:p>
          <a:p>
            <a:pPr>
              <a:buNone/>
            </a:pPr>
            <a:r>
              <a:rPr lang="en-IN" dirty="0" smtClean="0"/>
              <a:t>Various applications are already installed in “Anaconda App”:</a:t>
            </a:r>
          </a:p>
          <a:p>
            <a:pPr>
              <a:buNone/>
            </a:pPr>
            <a:endParaRPr lang="en-IN" dirty="0" smtClean="0"/>
          </a:p>
          <a:p>
            <a:pPr>
              <a:buNone/>
            </a:pPr>
            <a:r>
              <a:rPr lang="en-IN" dirty="0" smtClean="0"/>
              <a:t>	</a:t>
            </a:r>
            <a:r>
              <a:rPr lang="en-IN" dirty="0" err="1" smtClean="0"/>
              <a:t>DataSpell</a:t>
            </a:r>
            <a:endParaRPr lang="en-IN" dirty="0" smtClean="0"/>
          </a:p>
          <a:p>
            <a:pPr>
              <a:buNone/>
            </a:pPr>
            <a:r>
              <a:rPr lang="en-IN" dirty="0" smtClean="0"/>
              <a:t>	</a:t>
            </a:r>
            <a:r>
              <a:rPr lang="en-IN" dirty="0" err="1" smtClean="0"/>
              <a:t>jupyter</a:t>
            </a:r>
            <a:r>
              <a:rPr lang="en-IN" dirty="0" smtClean="0"/>
              <a:t> Notebook</a:t>
            </a:r>
          </a:p>
          <a:p>
            <a:pPr>
              <a:buNone/>
            </a:pPr>
            <a:r>
              <a:rPr lang="en-IN" dirty="0" smtClean="0"/>
              <a:t>	ORACLE cloud infrastructure</a:t>
            </a:r>
          </a:p>
          <a:p>
            <a:pPr>
              <a:buNone/>
            </a:pPr>
            <a:r>
              <a:rPr lang="en-IN" dirty="0" smtClean="0"/>
              <a:t>	</a:t>
            </a:r>
            <a:r>
              <a:rPr lang="en-IN" dirty="0" err="1" smtClean="0"/>
              <a:t>Datalore</a:t>
            </a:r>
            <a:endParaRPr lang="en-IN" dirty="0" smtClean="0"/>
          </a:p>
          <a:p>
            <a:pPr>
              <a:buNone/>
            </a:pPr>
            <a:r>
              <a:rPr lang="en-IN" dirty="0" smtClean="0"/>
              <a:t>	Orange 3</a:t>
            </a:r>
          </a:p>
          <a:p>
            <a:pPr>
              <a:buNone/>
            </a:pPr>
            <a:r>
              <a:rPr lang="en-IN" dirty="0" smtClean="0"/>
              <a:t>	</a:t>
            </a:r>
            <a:r>
              <a:rPr lang="en-IN" dirty="0" err="1" smtClean="0"/>
              <a:t>PyCharm</a:t>
            </a:r>
            <a:r>
              <a:rPr lang="en-IN" dirty="0" smtClean="0"/>
              <a:t> Professional and many more.....</a:t>
            </a:r>
          </a:p>
          <a:p>
            <a:pPr>
              <a:buNone/>
            </a:pPr>
            <a:endParaRPr lang="en-IN"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normAutofit lnSpcReduction="10000"/>
          </a:bodyPr>
          <a:lstStyle/>
          <a:p>
            <a:pPr>
              <a:buNone/>
            </a:pPr>
            <a:endParaRPr lang="en-IN" dirty="0" smtClean="0"/>
          </a:p>
          <a:p>
            <a:pPr>
              <a:buNone/>
            </a:pPr>
            <a:r>
              <a:rPr lang="en-IN" dirty="0" smtClean="0"/>
              <a:t>As you can see that,</a:t>
            </a:r>
          </a:p>
          <a:p>
            <a:pPr>
              <a:buNone/>
            </a:pPr>
            <a:r>
              <a:rPr lang="en-IN" dirty="0" smtClean="0"/>
              <a:t>	There is a “</a:t>
            </a:r>
            <a:r>
              <a:rPr lang="en-IN" dirty="0" err="1" smtClean="0"/>
              <a:t>jupyter</a:t>
            </a:r>
            <a:r>
              <a:rPr lang="en-IN" dirty="0" smtClean="0"/>
              <a:t>” Notebook, click on the launch button</a:t>
            </a:r>
          </a:p>
          <a:p>
            <a:pPr>
              <a:buNone/>
            </a:pPr>
            <a:endParaRPr lang="en-IN" dirty="0" smtClean="0"/>
          </a:p>
          <a:p>
            <a:pPr>
              <a:buNone/>
            </a:pPr>
            <a:r>
              <a:rPr lang="en-IN" dirty="0" smtClean="0"/>
              <a:t>We are going to use this “</a:t>
            </a:r>
            <a:r>
              <a:rPr lang="en-IN" dirty="0" err="1" smtClean="0"/>
              <a:t>jupyter</a:t>
            </a:r>
            <a:r>
              <a:rPr lang="en-IN" dirty="0" smtClean="0"/>
              <a:t>” notebook to work on: Python programming language as well as Machine Learning related tasks.</a:t>
            </a:r>
          </a:p>
          <a:p>
            <a:pPr>
              <a:buNone/>
            </a:pPr>
            <a:endParaRPr lang="en-IN" dirty="0" smtClean="0"/>
          </a:p>
          <a:p>
            <a:pPr>
              <a:buNone/>
            </a:pPr>
            <a:r>
              <a:rPr lang="en-IN" dirty="0" smtClean="0"/>
              <a:t>Click on “New” and then select “Python 3 (</a:t>
            </a:r>
            <a:r>
              <a:rPr lang="en-IN" dirty="0" err="1" smtClean="0"/>
              <a:t>ipykernel</a:t>
            </a:r>
            <a:r>
              <a:rPr lang="en-IN" dirty="0" smtClean="0"/>
              <a:t>)”</a:t>
            </a:r>
          </a:p>
          <a:p>
            <a:pPr>
              <a:buNone/>
            </a:pPr>
            <a:r>
              <a:rPr lang="en-IN" dirty="0" smtClean="0"/>
              <a:t>You will be redirected a new page.</a:t>
            </a:r>
          </a:p>
          <a:p>
            <a:pPr>
              <a:buNone/>
            </a:pPr>
            <a:r>
              <a:rPr lang="en-IN" dirty="0" smtClean="0"/>
              <a:t>		That’s your “</a:t>
            </a:r>
            <a:r>
              <a:rPr lang="en-IN" dirty="0" err="1" smtClean="0"/>
              <a:t>jupyter</a:t>
            </a:r>
            <a:r>
              <a:rPr lang="en-IN" dirty="0" smtClean="0"/>
              <a:t>” notebook looks like</a:t>
            </a:r>
          </a:p>
          <a:p>
            <a:pPr>
              <a:buNone/>
            </a:pPr>
            <a:endParaRPr lang="en-IN" dirty="0" smtClean="0"/>
          </a:p>
          <a:p>
            <a:pPr>
              <a:buNone/>
            </a:pPr>
            <a:r>
              <a:rPr lang="en-IN" b="1" dirty="0" smtClean="0"/>
              <a:t>Remember:</a:t>
            </a:r>
            <a:r>
              <a:rPr lang="en-IN" dirty="0" smtClean="0"/>
              <a:t> The extension of the “</a:t>
            </a:r>
            <a:r>
              <a:rPr lang="en-IN" dirty="0" err="1" smtClean="0"/>
              <a:t>jupyter</a:t>
            </a:r>
            <a:r>
              <a:rPr lang="en-IN" dirty="0" smtClean="0"/>
              <a:t>” Notebook is (.</a:t>
            </a:r>
            <a:r>
              <a:rPr lang="en-IN" dirty="0" err="1" smtClean="0"/>
              <a:t>ipynb</a:t>
            </a:r>
            <a:r>
              <a:rPr lang="en-IN" dirty="0" smtClean="0"/>
              <a:t>)</a:t>
            </a:r>
          </a:p>
          <a:p>
            <a:pPr>
              <a:buNone/>
            </a:pPr>
            <a:endParaRPr lang="en-IN" dirty="0" smtClean="0"/>
          </a:p>
          <a:p>
            <a:pPr>
              <a:buNone/>
            </a:pPr>
            <a:endParaRPr lang="en-IN"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1-17 221831.png"/>
          <p:cNvPicPr>
            <a:picLocks noGrp="1" noChangeAspect="1"/>
          </p:cNvPicPr>
          <p:nvPr>
            <p:ph idx="1"/>
          </p:nvPr>
        </p:nvPicPr>
        <p:blipFill>
          <a:blip r:embed="rId2"/>
          <a:stretch>
            <a:fillRect/>
          </a:stretch>
        </p:blipFill>
        <p:spPr>
          <a:xfrm>
            <a:off x="214282" y="1428736"/>
            <a:ext cx="8643938" cy="4500594"/>
          </a:xfrm>
        </p:spPr>
      </p:pic>
      <p:sp>
        <p:nvSpPr>
          <p:cNvPr id="5" name="TextBox 4"/>
          <p:cNvSpPr txBox="1"/>
          <p:nvPr/>
        </p:nvSpPr>
        <p:spPr>
          <a:xfrm>
            <a:off x="1500166" y="714356"/>
            <a:ext cx="6429420" cy="461665"/>
          </a:xfrm>
          <a:prstGeom prst="rect">
            <a:avLst/>
          </a:prstGeom>
          <a:noFill/>
        </p:spPr>
        <p:txBody>
          <a:bodyPr wrap="square" rtlCol="0">
            <a:spAutoFit/>
          </a:bodyPr>
          <a:lstStyle/>
          <a:p>
            <a:pPr algn="ctr"/>
            <a:r>
              <a:rPr lang="en-IN" sz="2400" b="1" dirty="0" smtClean="0">
                <a:solidFill>
                  <a:srgbClr val="FF0000"/>
                </a:solidFill>
                <a:effectLst>
                  <a:outerShdw blurRad="38100" dist="38100" dir="2700000" algn="tl">
                    <a:srgbClr val="000000">
                      <a:alpha val="43137"/>
                    </a:srgbClr>
                  </a:outerShdw>
                </a:effectLst>
              </a:rPr>
              <a:t>Jupyter Notebook Dashboard</a:t>
            </a:r>
            <a:endParaRPr lang="en-US" sz="24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normAutofit fontScale="70000" lnSpcReduction="20000"/>
          </a:bodyPr>
          <a:lstStyle/>
          <a:p>
            <a:pPr algn="ctr">
              <a:buNone/>
            </a:pPr>
            <a:endParaRPr lang="en-IN" sz="2900" b="1" dirty="0" smtClean="0">
              <a:solidFill>
                <a:srgbClr val="FF0000"/>
              </a:solidFill>
            </a:endParaRPr>
          </a:p>
          <a:p>
            <a:pPr algn="ctr">
              <a:buNone/>
            </a:pPr>
            <a:r>
              <a:rPr lang="en-IN" sz="2900" b="1" dirty="0" smtClean="0">
                <a:solidFill>
                  <a:srgbClr val="FF0000"/>
                </a:solidFill>
              </a:rPr>
              <a:t>More about: </a:t>
            </a:r>
            <a:r>
              <a:rPr lang="en-IN" sz="2900" b="1" dirty="0" err="1" smtClean="0">
                <a:solidFill>
                  <a:srgbClr val="FF0000"/>
                </a:solidFill>
              </a:rPr>
              <a:t>jupyter</a:t>
            </a:r>
            <a:r>
              <a:rPr lang="en-IN" sz="2900" b="1" dirty="0" smtClean="0">
                <a:solidFill>
                  <a:srgbClr val="FF0000"/>
                </a:solidFill>
              </a:rPr>
              <a:t> Notebook</a:t>
            </a:r>
          </a:p>
          <a:p>
            <a:pPr>
              <a:buNone/>
            </a:pPr>
            <a:r>
              <a:rPr lang="en-IN" sz="2300" dirty="0" smtClean="0"/>
              <a:t>Jupyter notebook has many number of cells</a:t>
            </a:r>
          </a:p>
          <a:p>
            <a:pPr>
              <a:buNone/>
            </a:pPr>
            <a:r>
              <a:rPr lang="en-IN" sz="2300" dirty="0" smtClean="0"/>
              <a:t>You can insert as many as cells you want</a:t>
            </a:r>
          </a:p>
          <a:p>
            <a:pPr>
              <a:buNone/>
            </a:pPr>
            <a:r>
              <a:rPr lang="en-IN" sz="2300" dirty="0" smtClean="0"/>
              <a:t>You can write Python code in that cells</a:t>
            </a:r>
          </a:p>
          <a:p>
            <a:pPr>
              <a:buNone/>
            </a:pPr>
            <a:r>
              <a:rPr lang="en-IN" sz="2300" dirty="0" smtClean="0"/>
              <a:t>You want to execute the code: click on “Run” button or use “</a:t>
            </a:r>
            <a:r>
              <a:rPr lang="en-IN" sz="2300" dirty="0" err="1" smtClean="0"/>
              <a:t>Ctrl+Enter</a:t>
            </a:r>
            <a:r>
              <a:rPr lang="en-IN" sz="2300" dirty="0" smtClean="0"/>
              <a:t>”</a:t>
            </a:r>
          </a:p>
          <a:p>
            <a:pPr>
              <a:buNone/>
            </a:pPr>
            <a:r>
              <a:rPr lang="en-IN" sz="2300" dirty="0" smtClean="0"/>
              <a:t>Add cell on above any cell, we click “</a:t>
            </a:r>
            <a:r>
              <a:rPr lang="en-IN" sz="2300" dirty="0" err="1" smtClean="0"/>
              <a:t>Esc+A</a:t>
            </a:r>
            <a:r>
              <a:rPr lang="en-IN" sz="2300" dirty="0" smtClean="0"/>
              <a:t>”</a:t>
            </a:r>
          </a:p>
          <a:p>
            <a:pPr>
              <a:buNone/>
            </a:pPr>
            <a:r>
              <a:rPr lang="en-IN" sz="2300" dirty="0" smtClean="0"/>
              <a:t>Add cell on below any cell, we click “</a:t>
            </a:r>
            <a:r>
              <a:rPr lang="en-IN" sz="2300" dirty="0" err="1" smtClean="0"/>
              <a:t>Esc+B</a:t>
            </a:r>
            <a:r>
              <a:rPr lang="en-IN" sz="2300" dirty="0" smtClean="0"/>
              <a:t>”</a:t>
            </a:r>
          </a:p>
          <a:p>
            <a:pPr>
              <a:buNone/>
            </a:pPr>
            <a:r>
              <a:rPr lang="en-IN" sz="2300" dirty="0" smtClean="0"/>
              <a:t>Delete any particular cell, first select the cell, press “esc” button and press 2 times D: “</a:t>
            </a:r>
            <a:r>
              <a:rPr lang="en-IN" sz="2300" dirty="0" err="1" smtClean="0"/>
              <a:t>Esc+D+D</a:t>
            </a:r>
            <a:r>
              <a:rPr lang="en-IN" sz="2300" dirty="0" smtClean="0"/>
              <a:t>”</a:t>
            </a:r>
          </a:p>
          <a:p>
            <a:pPr>
              <a:buNone/>
            </a:pPr>
            <a:endParaRPr lang="en-IN" dirty="0" smtClean="0"/>
          </a:p>
          <a:p>
            <a:pPr>
              <a:buNone/>
            </a:pPr>
            <a:r>
              <a:rPr lang="en-IN" b="1" dirty="0" smtClean="0">
                <a:solidFill>
                  <a:srgbClr val="FF0000"/>
                </a:solidFill>
              </a:rPr>
              <a:t>? Why we are using the Python programming language</a:t>
            </a:r>
          </a:p>
          <a:p>
            <a:pPr marL="514350" indent="-514350">
              <a:buFont typeface="+mj-lt"/>
              <a:buAutoNum type="arabicPeriod"/>
            </a:pPr>
            <a:r>
              <a:rPr lang="en-IN" sz="2200" dirty="0" smtClean="0"/>
              <a:t>Because this is the widely used programming language in ‘Data Science’ field</a:t>
            </a:r>
          </a:p>
          <a:p>
            <a:pPr marL="514350" indent="-514350">
              <a:buFont typeface="+mj-lt"/>
              <a:buAutoNum type="arabicPeriod"/>
            </a:pPr>
            <a:r>
              <a:rPr lang="en-IN" sz="2200" dirty="0" smtClean="0"/>
              <a:t>It is very easy to learn and understand</a:t>
            </a:r>
          </a:p>
          <a:p>
            <a:pPr marL="514350" indent="-514350">
              <a:buFont typeface="+mj-lt"/>
              <a:buAutoNum type="arabicPeriod"/>
            </a:pPr>
            <a:r>
              <a:rPr lang="en-IN" sz="2200" dirty="0" smtClean="0"/>
              <a:t>It is case-sensitive language</a:t>
            </a:r>
          </a:p>
          <a:p>
            <a:pPr marL="514350" indent="-514350">
              <a:buFont typeface="+mj-lt"/>
              <a:buAutoNum type="arabicPeriod"/>
            </a:pPr>
            <a:r>
              <a:rPr lang="en-IN" sz="2200" dirty="0" smtClean="0"/>
              <a:t>It gives a lots of flexibility to write a code</a:t>
            </a:r>
          </a:p>
          <a:p>
            <a:pPr marL="514350" indent="-514350">
              <a:buFont typeface="+mj-lt"/>
              <a:buAutoNum type="arabicPeriod"/>
            </a:pPr>
            <a:r>
              <a:rPr lang="en-IN" sz="2200" dirty="0" smtClean="0"/>
              <a:t>For example, I want to print my name by writing the code, just write code like; </a:t>
            </a:r>
            <a:r>
              <a:rPr lang="en-IN" sz="2200" b="1" i="1" dirty="0" smtClean="0"/>
              <a:t>print(“Rajesh Singh”)</a:t>
            </a:r>
          </a:p>
          <a:p>
            <a:pPr marL="514350" indent="-514350">
              <a:buFont typeface="+mj-lt"/>
              <a:buAutoNum type="arabicPeriod"/>
            </a:pPr>
            <a:r>
              <a:rPr lang="en-IN" sz="2200" dirty="0" smtClean="0"/>
              <a:t>It is like a English language</a:t>
            </a:r>
          </a:p>
          <a:p>
            <a:pPr marL="514350" indent="-514350">
              <a:buFont typeface="+mj-lt"/>
              <a:buAutoNum type="arabicPeriod"/>
            </a:pPr>
            <a:r>
              <a:rPr lang="en-IN" sz="2200" dirty="0" smtClean="0"/>
              <a:t>If you say, what is 10+15? we know the answer is 25</a:t>
            </a:r>
          </a:p>
          <a:p>
            <a:pPr marL="514350" indent="-514350">
              <a:buFont typeface="+mj-lt"/>
              <a:buAutoNum type="arabicPeriod"/>
            </a:pPr>
            <a:r>
              <a:rPr lang="en-IN" sz="2200" dirty="0" smtClean="0"/>
              <a:t>In the same way, we can write the code in python as: </a:t>
            </a:r>
            <a:r>
              <a:rPr lang="en-IN" sz="2200" b="1" dirty="0" smtClean="0"/>
              <a:t>10+15, </a:t>
            </a:r>
            <a:r>
              <a:rPr lang="en-IN" sz="2200" dirty="0" smtClean="0"/>
              <a:t>we get the result/output as: </a:t>
            </a:r>
            <a:r>
              <a:rPr lang="en-IN" sz="2200" b="1" dirty="0" smtClean="0"/>
              <a:t>25</a:t>
            </a:r>
            <a:r>
              <a:rPr lang="en-IN" sz="2200" dirty="0" smtClean="0"/>
              <a:t>, you can see the output</a:t>
            </a:r>
          </a:p>
          <a:p>
            <a:pPr marL="514350" indent="-514350">
              <a:buFont typeface="+mj-lt"/>
              <a:buAutoNum type="arabicPeriod"/>
            </a:pPr>
            <a:r>
              <a:rPr lang="en-IN" sz="2200" dirty="0" smtClean="0"/>
              <a:t> If we want to divide and multiply numbers, in the same way we can write the code in python using </a:t>
            </a:r>
            <a:r>
              <a:rPr lang="en-IN" sz="2200" dirty="0" err="1" smtClean="0"/>
              <a:t>jupyter</a:t>
            </a:r>
            <a:r>
              <a:rPr lang="en-IN" sz="2200" dirty="0" smtClean="0"/>
              <a:t> notebook</a:t>
            </a:r>
          </a:p>
          <a:p>
            <a:pPr marL="514350" indent="-514350">
              <a:buFont typeface="+mj-lt"/>
              <a:buAutoNum type="arabicPeriod"/>
            </a:pPr>
            <a:r>
              <a:rPr lang="en-IN" sz="2200" dirty="0" smtClean="0"/>
              <a:t>You can write the comments / any notes in cell, we use “Markdown” option</a:t>
            </a:r>
          </a:p>
          <a:p>
            <a:pPr marL="514350" indent="-514350">
              <a:buFont typeface="+mj-lt"/>
              <a:buAutoNum type="arabicPeriod"/>
            </a:pPr>
            <a:r>
              <a:rPr lang="en-IN" sz="2200" dirty="0" smtClean="0"/>
              <a:t>If you want give heading, we use “Heading” option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01080" cy="6215106"/>
          </a:xfrm>
        </p:spPr>
        <p:txBody>
          <a:bodyPr/>
          <a:lstStyle/>
          <a:p>
            <a:pPr>
              <a:buNone/>
            </a:pPr>
            <a:endParaRPr lang="en-IN" dirty="0" smtClean="0"/>
          </a:p>
          <a:p>
            <a:pPr>
              <a:buNone/>
            </a:pPr>
            <a:endParaRPr lang="en-IN" dirty="0"/>
          </a:p>
          <a:p>
            <a:pPr>
              <a:buNone/>
            </a:pPr>
            <a:endParaRPr lang="en-IN" dirty="0" smtClean="0"/>
          </a:p>
          <a:p>
            <a:pPr>
              <a:buNone/>
            </a:pPr>
            <a:endParaRPr lang="en-IN" dirty="0"/>
          </a:p>
          <a:p>
            <a:pPr>
              <a:buNone/>
            </a:pPr>
            <a:r>
              <a:rPr lang="en-IN" sz="9600" b="1" dirty="0" smtClean="0">
                <a:solidFill>
                  <a:srgbClr val="00B050"/>
                </a:solidFill>
                <a:effectLst>
                  <a:outerShdw blurRad="38100" dist="38100" dir="2700000" algn="tl">
                    <a:srgbClr val="000000">
                      <a:alpha val="43137"/>
                    </a:srgbClr>
                  </a:outerShdw>
                </a:effectLst>
              </a:rPr>
              <a:t>Python Basics</a:t>
            </a:r>
            <a:endParaRPr lang="en-US" sz="9600" b="1" dirty="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normAutofit lnSpcReduction="10000"/>
          </a:bodyPr>
          <a:lstStyle/>
          <a:p>
            <a:pPr>
              <a:buNone/>
            </a:pPr>
            <a:endParaRPr lang="en-IN" dirty="0" smtClean="0"/>
          </a:p>
          <a:p>
            <a:pPr>
              <a:buNone/>
            </a:pPr>
            <a:r>
              <a:rPr lang="en-IN" b="1" dirty="0" smtClean="0">
                <a:solidFill>
                  <a:srgbClr val="FF0000"/>
                </a:solidFill>
              </a:rPr>
              <a:t>Remember:</a:t>
            </a:r>
          </a:p>
          <a:p>
            <a:pPr marL="514350" indent="-514350">
              <a:buFont typeface="+mj-lt"/>
              <a:buAutoNum type="arabicPeriod"/>
            </a:pPr>
            <a:r>
              <a:rPr lang="en-IN" dirty="0" smtClean="0"/>
              <a:t>P</a:t>
            </a:r>
            <a:r>
              <a:rPr lang="en-IN" dirty="0" smtClean="0"/>
              <a:t>ython is a case sensitive programming language. For example, HELLO and hello are two different words/variables</a:t>
            </a:r>
          </a:p>
          <a:p>
            <a:pPr marL="514350" indent="-514350">
              <a:buFont typeface="+mj-lt"/>
              <a:buAutoNum type="arabicPeriod"/>
            </a:pPr>
            <a:r>
              <a:rPr lang="en-IN" dirty="0" smtClean="0"/>
              <a:t>Python is an Object Oriented Programming language</a:t>
            </a:r>
          </a:p>
          <a:p>
            <a:pPr marL="514350" indent="-514350">
              <a:buFont typeface="+mj-lt"/>
              <a:buAutoNum type="arabicPeriod"/>
            </a:pPr>
            <a:r>
              <a:rPr lang="en-IN" dirty="0" smtClean="0"/>
              <a:t>Python is Dynamically, implicitly typed. So, we don’t have to explicitly declare variable data types</a:t>
            </a:r>
          </a:p>
          <a:p>
            <a:pPr marL="514350" indent="-514350">
              <a:buFont typeface="+mj-lt"/>
              <a:buAutoNum type="arabicPeriod"/>
            </a:pPr>
            <a:r>
              <a:rPr lang="en-IN" dirty="0" smtClean="0"/>
              <a:t>Python is Strongly typed. You can’t concatenate a string and a integer</a:t>
            </a:r>
          </a:p>
          <a:p>
            <a:pPr marL="514350" indent="-514350">
              <a:buFont typeface="+mj-lt"/>
              <a:buAutoNum type="arabicPeriod"/>
            </a:pPr>
            <a:r>
              <a:rPr lang="en-IN" dirty="0" smtClean="0"/>
              <a:t>Python files extension: </a:t>
            </a:r>
            <a:r>
              <a:rPr lang="en-IN" b="1" dirty="0" smtClean="0"/>
              <a:t>.</a:t>
            </a:r>
            <a:r>
              <a:rPr lang="en-IN" b="1" dirty="0" err="1" smtClean="0"/>
              <a:t>ipynb</a:t>
            </a:r>
            <a:endParaRPr lang="en-IN" b="1" dirty="0" smtClean="0"/>
          </a:p>
          <a:p>
            <a:pPr marL="514350" indent="-514350">
              <a:buFont typeface="+mj-lt"/>
              <a:buAutoNum type="arabicPeriod"/>
            </a:pPr>
            <a:r>
              <a:rPr lang="en-IN" dirty="0" smtClean="0"/>
              <a:t>We use “</a:t>
            </a:r>
            <a:r>
              <a:rPr lang="en-IN" dirty="0" err="1" smtClean="0"/>
              <a:t>jupyter</a:t>
            </a:r>
            <a:r>
              <a:rPr lang="en-IN" dirty="0" smtClean="0"/>
              <a:t>” notebook to write python code for Data Science and ML learning models</a:t>
            </a:r>
          </a:p>
          <a:p>
            <a:pPr marL="514350" indent="-514350">
              <a:buFont typeface="+mj-lt"/>
              <a:buAutoNum type="arabicPeriod"/>
            </a:pPr>
            <a:r>
              <a:rPr lang="en-IN" dirty="0" smtClean="0"/>
              <a:t>We use “print” statement to see the output of the code</a:t>
            </a:r>
            <a:r>
              <a:rPr lang="en-IN" dirty="0" smtClean="0"/>
              <a:t>  </a:t>
            </a:r>
          </a:p>
          <a:p>
            <a:pPr>
              <a:buNone/>
            </a:pPr>
            <a:r>
              <a:rPr lang="en-IN"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normAutofit lnSpcReduction="10000"/>
          </a:bodyPr>
          <a:lstStyle/>
          <a:p>
            <a:pPr>
              <a:buNone/>
            </a:pPr>
            <a:r>
              <a:rPr lang="en-IN" dirty="0" smtClean="0"/>
              <a:t>Python Basic Syntax:</a:t>
            </a:r>
          </a:p>
          <a:p>
            <a:r>
              <a:rPr lang="en-IN" dirty="0" smtClean="0"/>
              <a:t>&gt;&gt;&gt; 3+4</a:t>
            </a:r>
          </a:p>
          <a:p>
            <a:r>
              <a:rPr lang="en-IN" dirty="0" smtClean="0"/>
              <a:t>7</a:t>
            </a:r>
          </a:p>
          <a:p>
            <a:r>
              <a:rPr lang="en-IN" dirty="0" smtClean="0"/>
              <a:t>&gt;&gt;&gt; 4*4</a:t>
            </a:r>
          </a:p>
          <a:p>
            <a:r>
              <a:rPr lang="en-IN" dirty="0" smtClean="0"/>
              <a:t>16</a:t>
            </a:r>
          </a:p>
          <a:p>
            <a:r>
              <a:rPr lang="en-IN" dirty="0" smtClean="0"/>
              <a:t>&gt;&gt;&gt; 5-2</a:t>
            </a:r>
          </a:p>
          <a:p>
            <a:r>
              <a:rPr lang="en-IN" dirty="0" smtClean="0"/>
              <a:t>3</a:t>
            </a:r>
          </a:p>
          <a:p>
            <a:r>
              <a:rPr lang="en-IN" dirty="0" smtClean="0"/>
              <a:t>&gt;&gt;&gt; 8/2</a:t>
            </a:r>
          </a:p>
          <a:p>
            <a:r>
              <a:rPr lang="en-IN" dirty="0" smtClean="0"/>
              <a:t>4.0</a:t>
            </a:r>
          </a:p>
          <a:p>
            <a:r>
              <a:rPr lang="en-IN" dirty="0" smtClean="0"/>
              <a:t>&gt;&gt;&gt; a=9</a:t>
            </a:r>
          </a:p>
          <a:p>
            <a:r>
              <a:rPr lang="en-IN" dirty="0" smtClean="0"/>
              <a:t>&gt;&gt;&gt; b=2</a:t>
            </a:r>
          </a:p>
          <a:p>
            <a:r>
              <a:rPr lang="en-IN" dirty="0" smtClean="0"/>
              <a:t>&gt;&gt;&gt; c=</a:t>
            </a:r>
            <a:r>
              <a:rPr lang="en-IN" dirty="0" err="1" smtClean="0"/>
              <a:t>a+b</a:t>
            </a:r>
            <a:endParaRPr lang="en-IN" dirty="0" smtClean="0"/>
          </a:p>
          <a:p>
            <a:r>
              <a:rPr lang="en-IN" dirty="0" smtClean="0"/>
              <a:t>&gt;&gt;&gt; print(c)</a:t>
            </a:r>
          </a:p>
          <a:p>
            <a:r>
              <a:rPr lang="en-IN" dirty="0" smtClean="0"/>
              <a:t>11</a:t>
            </a:r>
          </a:p>
          <a:p>
            <a:pPr>
              <a:buNone/>
            </a:pPr>
            <a:endParaRPr lang="en-IN" dirty="0" smtClean="0"/>
          </a:p>
          <a:p>
            <a:pPr>
              <a:buNone/>
            </a:pPr>
            <a:endParaRPr lang="en-IN" dirty="0" smtClean="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lstStyle/>
          <a:p>
            <a:pPr>
              <a:buNone/>
            </a:pPr>
            <a:r>
              <a:rPr lang="en-IN" dirty="0" smtClean="0"/>
              <a:t>Python calculator:</a:t>
            </a:r>
          </a:p>
          <a:p>
            <a:pPr>
              <a:buNone/>
            </a:pPr>
            <a:endParaRPr lang="en-IN" dirty="0" smtClean="0"/>
          </a:p>
          <a:p>
            <a:r>
              <a:rPr lang="fr-FR" dirty="0" smtClean="0"/>
              <a:t>&gt;&gt;&gt; </a:t>
            </a:r>
            <a:r>
              <a:rPr lang="fr-FR" dirty="0" err="1" smtClean="0"/>
              <a:t>print</a:t>
            </a:r>
            <a:r>
              <a:rPr lang="fr-FR" dirty="0" smtClean="0"/>
              <a:t>(8+2)</a:t>
            </a:r>
          </a:p>
          <a:p>
            <a:r>
              <a:rPr lang="fr-FR" dirty="0" err="1" smtClean="0"/>
              <a:t>print</a:t>
            </a:r>
            <a:r>
              <a:rPr lang="fr-FR" dirty="0" smtClean="0"/>
              <a:t>(5 + 5)</a:t>
            </a:r>
          </a:p>
          <a:p>
            <a:r>
              <a:rPr lang="fr-FR" dirty="0" err="1" smtClean="0"/>
              <a:t>print</a:t>
            </a:r>
            <a:r>
              <a:rPr lang="fr-FR" dirty="0" smtClean="0"/>
              <a:t>(5 - 5</a:t>
            </a:r>
            <a:r>
              <a:rPr lang="fr-FR" dirty="0" smtClean="0"/>
              <a:t>)</a:t>
            </a:r>
          </a:p>
          <a:p>
            <a:pPr>
              <a:buNone/>
            </a:pPr>
            <a:endParaRPr lang="fr-FR" dirty="0" smtClean="0"/>
          </a:p>
          <a:p>
            <a:r>
              <a:rPr lang="fr-FR" dirty="0" smtClean="0"/>
              <a:t># Multiplication, division, modulo, and exponentiation</a:t>
            </a:r>
          </a:p>
          <a:p>
            <a:r>
              <a:rPr lang="fr-FR" dirty="0" err="1" smtClean="0"/>
              <a:t>print</a:t>
            </a:r>
            <a:r>
              <a:rPr lang="fr-FR" dirty="0" smtClean="0"/>
              <a:t>(3 * 5)</a:t>
            </a:r>
          </a:p>
          <a:p>
            <a:r>
              <a:rPr lang="fr-FR" dirty="0" err="1" smtClean="0"/>
              <a:t>print</a:t>
            </a:r>
            <a:r>
              <a:rPr lang="fr-FR" dirty="0" smtClean="0"/>
              <a:t>(10 / 2)</a:t>
            </a:r>
          </a:p>
          <a:p>
            <a:r>
              <a:rPr lang="fr-FR" dirty="0" err="1" smtClean="0"/>
              <a:t>print</a:t>
            </a:r>
            <a:r>
              <a:rPr lang="fr-FR" dirty="0" smtClean="0"/>
              <a:t>(18 % 7)</a:t>
            </a:r>
          </a:p>
          <a:p>
            <a:r>
              <a:rPr lang="fr-FR" dirty="0" err="1" smtClean="0"/>
              <a:t>print</a:t>
            </a:r>
            <a:r>
              <a:rPr lang="fr-FR" dirty="0" smtClean="0"/>
              <a:t>(4 ** 2)</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lstStyle/>
          <a:p>
            <a:pPr>
              <a:buNone/>
            </a:pPr>
            <a:r>
              <a:rPr lang="en-IN" dirty="0" smtClean="0"/>
              <a:t>Python: print statement/string</a:t>
            </a:r>
          </a:p>
          <a:p>
            <a:pPr>
              <a:buNone/>
            </a:pPr>
            <a:endParaRPr lang="en-IN" dirty="0" smtClean="0"/>
          </a:p>
          <a:p>
            <a:r>
              <a:rPr lang="en-IN" sz="2800" dirty="0" smtClean="0"/>
              <a:t>&gt;&gt;&gt; print ('hello world')</a:t>
            </a:r>
          </a:p>
          <a:p>
            <a:r>
              <a:rPr lang="en-IN" sz="2800" dirty="0" smtClean="0"/>
              <a:t>hello world</a:t>
            </a:r>
          </a:p>
          <a:p>
            <a:endParaRPr lang="en-IN" sz="2800" dirty="0" smtClean="0"/>
          </a:p>
          <a:p>
            <a:endParaRPr lang="en-IN" sz="2800" dirty="0" smtClean="0"/>
          </a:p>
          <a:p>
            <a:r>
              <a:rPr lang="en-IN" sz="2800" dirty="0" smtClean="0"/>
              <a:t>p</a:t>
            </a:r>
            <a:r>
              <a:rPr lang="en-IN" sz="2800" dirty="0" smtClean="0"/>
              <a:t>rint</a:t>
            </a:r>
            <a:r>
              <a:rPr lang="en-IN" sz="2800" dirty="0" smtClean="0"/>
              <a:t>(“</a:t>
            </a:r>
            <a:r>
              <a:rPr lang="en-IN" sz="2800" dirty="0" smtClean="0"/>
              <a:t>hello welcome to python world”)</a:t>
            </a:r>
            <a:endParaRPr lang="en-IN" sz="2800" dirty="0" smtClean="0"/>
          </a:p>
          <a:p>
            <a:r>
              <a:rPr lang="en-IN" sz="2800" dirty="0" smtClean="0"/>
              <a:t>hello welcome to </a:t>
            </a:r>
            <a:r>
              <a:rPr lang="en-IN" sz="2800" smtClean="0"/>
              <a:t>python world</a:t>
            </a:r>
            <a:endParaRPr lang="en-IN" sz="2800"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lstStyle/>
          <a:p>
            <a:pPr>
              <a:buNone/>
            </a:pPr>
            <a:endParaRPr lang="en-IN" dirty="0" smtClean="0"/>
          </a:p>
          <a:p>
            <a:pPr>
              <a:buNone/>
            </a:pPr>
            <a:r>
              <a:rPr lang="en-IN" b="1" dirty="0" smtClean="0">
                <a:solidFill>
                  <a:srgbClr val="FF0000"/>
                </a:solidFill>
              </a:rPr>
              <a:t>Python: Keywords</a:t>
            </a:r>
          </a:p>
          <a:p>
            <a:pPr>
              <a:buNone/>
            </a:pPr>
            <a:r>
              <a:rPr lang="en-IN" dirty="0" smtClean="0"/>
              <a:t>There are many keywords useful in python, having in-built keywords</a:t>
            </a:r>
          </a:p>
          <a:p>
            <a:pPr>
              <a:buNone/>
            </a:pPr>
            <a:r>
              <a:rPr lang="en-IN" dirty="0" smtClean="0"/>
              <a:t>To see those keywords, we need to import them in our </a:t>
            </a:r>
            <a:r>
              <a:rPr lang="en-IN" dirty="0" err="1" smtClean="0"/>
              <a:t>jupyter</a:t>
            </a:r>
            <a:r>
              <a:rPr lang="en-IN" dirty="0" smtClean="0"/>
              <a:t> notebook</a:t>
            </a:r>
          </a:p>
          <a:p>
            <a:pPr>
              <a:buNone/>
            </a:pPr>
            <a:r>
              <a:rPr lang="en-IN" dirty="0" smtClean="0"/>
              <a:t>	</a:t>
            </a:r>
            <a:r>
              <a:rPr lang="en-IN" dirty="0" smtClean="0"/>
              <a:t>	import keyword</a:t>
            </a:r>
          </a:p>
          <a:p>
            <a:pPr>
              <a:buNone/>
            </a:pPr>
            <a:r>
              <a:rPr lang="en-IN" dirty="0" smtClean="0"/>
              <a:t>	</a:t>
            </a:r>
            <a:r>
              <a:rPr lang="en-IN" dirty="0" smtClean="0"/>
              <a:t>	print(</a:t>
            </a:r>
            <a:r>
              <a:rPr lang="en-IN" dirty="0" err="1" smtClean="0"/>
              <a:t>keyword.kwlist</a:t>
            </a:r>
            <a:r>
              <a:rPr lang="en-IN" dirty="0" smtClean="0"/>
              <a:t>)</a:t>
            </a:r>
          </a:p>
          <a:p>
            <a:pPr>
              <a:buNone/>
            </a:pPr>
            <a:r>
              <a:rPr lang="en-IN" dirty="0" smtClean="0"/>
              <a:t>	</a:t>
            </a:r>
            <a:r>
              <a:rPr lang="en-IN" dirty="0" smtClean="0"/>
              <a:t>		..........</a:t>
            </a:r>
          </a:p>
          <a:p>
            <a:pPr>
              <a:buNone/>
            </a:pPr>
            <a:r>
              <a:rPr lang="en-IN" dirty="0" smtClean="0"/>
              <a:t>	</a:t>
            </a:r>
            <a:r>
              <a:rPr lang="en-IN" dirty="0" smtClean="0"/>
              <a:t>		..........</a:t>
            </a:r>
          </a:p>
          <a:p>
            <a:pPr>
              <a:buNone/>
            </a:pPr>
            <a:r>
              <a:rPr lang="en-IN" dirty="0" smtClean="0"/>
              <a:t>	</a:t>
            </a:r>
            <a:r>
              <a:rPr lang="en-IN" dirty="0" smtClean="0"/>
              <a:t>Output:</a:t>
            </a:r>
            <a:r>
              <a:rPr lang="en-IN" dirty="0" smtClean="0"/>
              <a:t>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072230"/>
          </a:xfrm>
        </p:spPr>
        <p:txBody>
          <a:bodyPr>
            <a:normAutofit fontScale="40000" lnSpcReduction="20000"/>
          </a:bodyPr>
          <a:lstStyle/>
          <a:p>
            <a:pPr>
              <a:buNone/>
            </a:pPr>
            <a:endParaRPr lang="en-IN" dirty="0" smtClean="0"/>
          </a:p>
          <a:p>
            <a:pPr>
              <a:buNone/>
            </a:pPr>
            <a:r>
              <a:rPr lang="en-IN" sz="6000" b="1" dirty="0" smtClean="0">
                <a:solidFill>
                  <a:srgbClr val="FF0000"/>
                </a:solidFill>
              </a:rPr>
              <a:t>Python - Boolean Expressions</a:t>
            </a:r>
          </a:p>
          <a:p>
            <a:pPr>
              <a:buNone/>
            </a:pPr>
            <a:r>
              <a:rPr lang="en-IN" dirty="0" smtClean="0"/>
              <a:t>	</a:t>
            </a:r>
            <a:endParaRPr lang="en-IN" dirty="0" smtClean="0"/>
          </a:p>
          <a:p>
            <a:pPr>
              <a:buNone/>
            </a:pPr>
            <a:r>
              <a:rPr lang="en-IN" sz="2900" dirty="0" smtClean="0"/>
              <a:t>We have only two Boolean expressions/words: </a:t>
            </a:r>
          </a:p>
          <a:p>
            <a:pPr>
              <a:buNone/>
            </a:pPr>
            <a:r>
              <a:rPr lang="en-IN" sz="2900" dirty="0" smtClean="0"/>
              <a:t>	</a:t>
            </a:r>
            <a:r>
              <a:rPr lang="en-IN" sz="2900" b="1" dirty="0" smtClean="0"/>
              <a:t>True and False</a:t>
            </a:r>
            <a:endParaRPr lang="en-IN" sz="2900" b="1" dirty="0" smtClean="0"/>
          </a:p>
          <a:p>
            <a:pPr>
              <a:buNone/>
            </a:pPr>
            <a:r>
              <a:rPr lang="en-IN" sz="2900" dirty="0" smtClean="0"/>
              <a:t>	</a:t>
            </a:r>
            <a:r>
              <a:rPr lang="en-IN" sz="2900" dirty="0" smtClean="0"/>
              <a:t>	Boolean expressions are created with the keywords: and, or, not, is.</a:t>
            </a:r>
          </a:p>
          <a:p>
            <a:pPr>
              <a:buNone/>
            </a:pPr>
            <a:endParaRPr lang="en-IN" sz="2900" dirty="0" smtClean="0"/>
          </a:p>
          <a:p>
            <a:pPr marL="514350" indent="-514350">
              <a:buNone/>
            </a:pPr>
            <a:r>
              <a:rPr lang="en-IN" sz="2900" dirty="0" smtClean="0"/>
              <a:t>1) </a:t>
            </a:r>
            <a:r>
              <a:rPr lang="en-IN" sz="2900" b="1" dirty="0" smtClean="0"/>
              <a:t>and:</a:t>
            </a:r>
          </a:p>
          <a:p>
            <a:pPr marL="514350" indent="-514350">
              <a:buNone/>
            </a:pPr>
            <a:r>
              <a:rPr lang="en-IN" sz="2900" dirty="0" smtClean="0"/>
              <a:t>	True and False</a:t>
            </a:r>
          </a:p>
          <a:p>
            <a:pPr marL="514350" indent="-514350">
              <a:buNone/>
            </a:pPr>
            <a:r>
              <a:rPr lang="en-IN" sz="2900" dirty="0" smtClean="0"/>
              <a:t>	&gt;&gt; </a:t>
            </a:r>
            <a:r>
              <a:rPr lang="en-IN" sz="2900" dirty="0" smtClean="0"/>
              <a:t>False</a:t>
            </a:r>
          </a:p>
          <a:p>
            <a:pPr marL="514350" indent="-514350">
              <a:buNone/>
            </a:pPr>
            <a:r>
              <a:rPr lang="en-IN" sz="2900" dirty="0" smtClean="0"/>
              <a:t>	</a:t>
            </a:r>
            <a:r>
              <a:rPr lang="en-IN" sz="2900" dirty="0" smtClean="0"/>
              <a:t>Here, ‘and’ is a keyword, for and “both the conditions should satisfy means if both are True, then only output becomes True otherwise it become False</a:t>
            </a:r>
          </a:p>
          <a:p>
            <a:pPr marL="514350" indent="-514350">
              <a:buNone/>
            </a:pPr>
            <a:r>
              <a:rPr lang="en-IN" sz="2900" dirty="0" smtClean="0"/>
              <a:t>2) </a:t>
            </a:r>
            <a:r>
              <a:rPr lang="en-IN" sz="2900" b="1" dirty="0" smtClean="0"/>
              <a:t>or:</a:t>
            </a:r>
            <a:r>
              <a:rPr lang="en-IN" sz="2900" dirty="0" smtClean="0"/>
              <a:t> </a:t>
            </a:r>
          </a:p>
          <a:p>
            <a:pPr marL="514350" indent="-514350">
              <a:buNone/>
            </a:pPr>
            <a:r>
              <a:rPr lang="en-IN" sz="2900" dirty="0" smtClean="0"/>
              <a:t>	</a:t>
            </a:r>
            <a:r>
              <a:rPr lang="en-IN" sz="2900" dirty="0" smtClean="0"/>
              <a:t>True or False</a:t>
            </a:r>
          </a:p>
          <a:p>
            <a:pPr marL="514350" indent="-514350">
              <a:buNone/>
            </a:pPr>
            <a:r>
              <a:rPr lang="en-IN" sz="2900" dirty="0" smtClean="0"/>
              <a:t>	&gt;&gt; True</a:t>
            </a:r>
          </a:p>
          <a:p>
            <a:pPr marL="514350" indent="-514350">
              <a:buNone/>
            </a:pPr>
            <a:r>
              <a:rPr lang="en-IN" sz="2900" dirty="0" smtClean="0"/>
              <a:t>	Here, </a:t>
            </a:r>
            <a:r>
              <a:rPr lang="en-IN" sz="2900" dirty="0" smtClean="0"/>
              <a:t>‘or’ </a:t>
            </a:r>
            <a:r>
              <a:rPr lang="en-IN" sz="2900" dirty="0" smtClean="0"/>
              <a:t>is a keyword, for </a:t>
            </a:r>
            <a:r>
              <a:rPr lang="en-IN" sz="2900" dirty="0" smtClean="0"/>
              <a:t>or “either one of </a:t>
            </a:r>
            <a:r>
              <a:rPr lang="en-IN" sz="2900" dirty="0" smtClean="0"/>
              <a:t>the conditions should satisfy means if </a:t>
            </a:r>
            <a:r>
              <a:rPr lang="en-IN" sz="2900" dirty="0" smtClean="0"/>
              <a:t>at least one condition is True</a:t>
            </a:r>
            <a:r>
              <a:rPr lang="en-IN" sz="2900" dirty="0" smtClean="0"/>
              <a:t>, then </a:t>
            </a:r>
            <a:r>
              <a:rPr lang="en-IN" sz="2900" dirty="0" smtClean="0"/>
              <a:t>only output </a:t>
            </a:r>
            <a:r>
              <a:rPr lang="en-IN" sz="2900" dirty="0" smtClean="0"/>
              <a:t>becomes </a:t>
            </a:r>
            <a:r>
              <a:rPr lang="en-IN" sz="2900" dirty="0" smtClean="0"/>
              <a:t>True</a:t>
            </a:r>
          </a:p>
          <a:p>
            <a:pPr marL="514350" indent="-514350">
              <a:buNone/>
            </a:pPr>
            <a:endParaRPr lang="en-IN" sz="2900" dirty="0" smtClean="0"/>
          </a:p>
          <a:p>
            <a:pPr marL="514350" indent="-514350">
              <a:buNone/>
            </a:pPr>
            <a:r>
              <a:rPr lang="en-IN" sz="2900" dirty="0" smtClean="0"/>
              <a:t>3) </a:t>
            </a:r>
            <a:r>
              <a:rPr lang="en-IN" sz="2900" b="1" dirty="0" smtClean="0"/>
              <a:t>Comparing things:</a:t>
            </a:r>
          </a:p>
          <a:p>
            <a:pPr marL="514350" indent="-514350">
              <a:buNone/>
            </a:pPr>
            <a:r>
              <a:rPr lang="en-IN" sz="2900" b="1" dirty="0" smtClean="0"/>
              <a:t>	</a:t>
            </a:r>
            <a:r>
              <a:rPr lang="en-IN" sz="2900" b="1" dirty="0" smtClean="0"/>
              <a:t>‘</a:t>
            </a:r>
            <a:r>
              <a:rPr lang="en-IN" sz="2900" dirty="0" smtClean="0"/>
              <a:t>b’ == ‘c’</a:t>
            </a:r>
          </a:p>
          <a:p>
            <a:pPr marL="514350" indent="-514350">
              <a:buNone/>
            </a:pPr>
            <a:r>
              <a:rPr lang="en-IN" sz="2900" b="1" dirty="0" smtClean="0"/>
              <a:t>	</a:t>
            </a:r>
            <a:r>
              <a:rPr lang="en-IN" sz="2900" b="1" dirty="0" smtClean="0"/>
              <a:t>		</a:t>
            </a:r>
            <a:r>
              <a:rPr lang="en-IN" sz="2900" dirty="0" smtClean="0"/>
              <a:t>here, == sign indicates </a:t>
            </a:r>
            <a:r>
              <a:rPr lang="en-IN" sz="2900" b="1" dirty="0" smtClean="0"/>
              <a:t>comparison</a:t>
            </a:r>
            <a:endParaRPr lang="en-IN" sz="2900" dirty="0" smtClean="0"/>
          </a:p>
          <a:p>
            <a:pPr marL="514350" indent="-514350">
              <a:buNone/>
            </a:pPr>
            <a:r>
              <a:rPr lang="en-IN" sz="2900" b="1" dirty="0" smtClean="0"/>
              <a:t>	</a:t>
            </a:r>
            <a:r>
              <a:rPr lang="en-IN" sz="2900" dirty="0" smtClean="0"/>
              <a:t>In python, we use == sign for compare</a:t>
            </a:r>
          </a:p>
          <a:p>
            <a:pPr marL="514350" indent="-514350">
              <a:buNone/>
            </a:pPr>
            <a:r>
              <a:rPr lang="en-IN" sz="2900" b="1" dirty="0" smtClean="0"/>
              <a:t>		</a:t>
            </a:r>
            <a:r>
              <a:rPr lang="en-IN" sz="2900" dirty="0" smtClean="0"/>
              <a:t>For example:</a:t>
            </a:r>
          </a:p>
          <a:p>
            <a:pPr marL="514350" indent="-514350">
              <a:buNone/>
            </a:pPr>
            <a:r>
              <a:rPr lang="en-IN" sz="2900" dirty="0" smtClean="0"/>
              <a:t>	</a:t>
            </a:r>
            <a:r>
              <a:rPr lang="en-IN" sz="2900" dirty="0" smtClean="0"/>
              <a:t>		 Input		Output</a:t>
            </a:r>
          </a:p>
          <a:p>
            <a:pPr marL="514350" indent="-514350">
              <a:buNone/>
            </a:pPr>
            <a:r>
              <a:rPr lang="en-IN" sz="2900" b="1" dirty="0" smtClean="0"/>
              <a:t>	</a:t>
            </a:r>
            <a:r>
              <a:rPr lang="en-IN" sz="2900" b="1" dirty="0" smtClean="0"/>
              <a:t>		10 == 15  &gt;&gt;&gt;&gt;&gt;	False</a:t>
            </a:r>
          </a:p>
          <a:p>
            <a:pPr marL="514350" indent="-514350">
              <a:buNone/>
            </a:pPr>
            <a:r>
              <a:rPr lang="en-IN" sz="2900" b="1" dirty="0" smtClean="0"/>
              <a:t>	</a:t>
            </a:r>
            <a:r>
              <a:rPr lang="en-IN" sz="2900" b="1" dirty="0" smtClean="0"/>
              <a:t>		10 == 12 &gt;&gt;&gt;&gt;&gt;	False</a:t>
            </a:r>
          </a:p>
          <a:p>
            <a:pPr marL="514350" indent="-514350">
              <a:buNone/>
            </a:pPr>
            <a:r>
              <a:rPr lang="en-IN" sz="2900" b="1" dirty="0" smtClean="0"/>
              <a:t>	</a:t>
            </a:r>
            <a:r>
              <a:rPr lang="en-IN" sz="2900" b="1" dirty="0" smtClean="0"/>
              <a:t>		5 == 5 &gt;&gt;&gt;&gt;&gt;&gt;	True</a:t>
            </a:r>
          </a:p>
          <a:p>
            <a:pPr marL="514350" indent="-514350">
              <a:buNone/>
            </a:pPr>
            <a:r>
              <a:rPr lang="en-IN" sz="2900" b="1" dirty="0" smtClean="0"/>
              <a:t>	</a:t>
            </a:r>
            <a:r>
              <a:rPr lang="en-IN" sz="2900" b="1" dirty="0" smtClean="0"/>
              <a:t>		8 == 19 &gt;&gt;&gt;&gt;&gt;	False</a:t>
            </a:r>
          </a:p>
          <a:p>
            <a:pPr marL="514350" indent="-514350">
              <a:buNone/>
            </a:pPr>
            <a:r>
              <a:rPr lang="en-IN" sz="2900" b="1" dirty="0" smtClean="0"/>
              <a:t>	</a:t>
            </a:r>
            <a:r>
              <a:rPr lang="en-IN" sz="2900" b="1" dirty="0" smtClean="0"/>
              <a:t>		10 == 10 &gt;&gt;&gt;&gt;	True	</a:t>
            </a:r>
            <a:endParaRPr lang="en-IN" sz="2900" b="1" dirty="0" smtClean="0"/>
          </a:p>
          <a:p>
            <a:pPr marL="514350" indent="-514350">
              <a:buNone/>
            </a:pPr>
            <a:endParaRPr lang="en-IN" sz="2900" dirty="0" smtClean="0"/>
          </a:p>
          <a:p>
            <a:pPr marL="514350" indent="-514350">
              <a:buFont typeface="+mj-lt"/>
              <a:buAutoNum type="arabicParenR"/>
            </a:pPr>
            <a:endParaRPr lang="en-IN" sz="2900" dirty="0" smtClean="0"/>
          </a:p>
          <a:p>
            <a:pPr marL="514350" indent="-514350">
              <a:buNone/>
            </a:pPr>
            <a:r>
              <a:rPr lang="en-IN" sz="2900" dirty="0" smtClean="0"/>
              <a:t>	</a:t>
            </a:r>
            <a:r>
              <a:rPr lang="en-IN" sz="2900" dirty="0" smtClean="0"/>
              <a:t> </a:t>
            </a:r>
            <a:endParaRPr lang="en-US" sz="29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normAutofit fontScale="77500" lnSpcReduction="20000"/>
          </a:bodyPr>
          <a:lstStyle/>
          <a:p>
            <a:pPr>
              <a:buNone/>
            </a:pPr>
            <a:endParaRPr lang="en-IN" dirty="0" smtClean="0"/>
          </a:p>
          <a:p>
            <a:pPr>
              <a:buNone/>
            </a:pPr>
            <a:r>
              <a:rPr lang="en-IN" sz="3100" b="1" dirty="0" smtClean="0">
                <a:solidFill>
                  <a:srgbClr val="FF0000"/>
                </a:solidFill>
              </a:rPr>
              <a:t>Python Basic Operators</a:t>
            </a:r>
          </a:p>
          <a:p>
            <a:r>
              <a:rPr lang="en-US" altLang="en-US" sz="2300" dirty="0" smtClean="0">
                <a:solidFill>
                  <a:srgbClr val="8F5902"/>
                </a:solidFill>
                <a:latin typeface="Book Antiqua" pitchFamily="18" charset="0"/>
              </a:rPr>
              <a:t>&gt;&gt;&gt; </a:t>
            </a:r>
            <a:r>
              <a:rPr lang="en-US" altLang="en-US" sz="2300" dirty="0" smtClean="0">
                <a:solidFill>
                  <a:srgbClr val="0000CF"/>
                </a:solidFill>
                <a:latin typeface="Book Antiqua" pitchFamily="18" charset="0"/>
              </a:rPr>
              <a:t>9</a:t>
            </a:r>
            <a:r>
              <a:rPr lang="en-US" altLang="en-US" sz="2300" dirty="0" smtClean="0">
                <a:solidFill>
                  <a:srgbClr val="212529"/>
                </a:solidFill>
                <a:latin typeface="Book Antiqua" pitchFamily="18" charset="0"/>
              </a:rPr>
              <a:t> </a:t>
            </a:r>
            <a:r>
              <a:rPr lang="en-US" altLang="en-US" sz="5200" dirty="0" smtClean="0">
                <a:solidFill>
                  <a:srgbClr val="CE5C00"/>
                </a:solidFill>
                <a:latin typeface="Book Antiqua" pitchFamily="18" charset="0"/>
              </a:rPr>
              <a:t>+</a:t>
            </a:r>
            <a:r>
              <a:rPr lang="en-US" altLang="en-US" sz="2300" dirty="0" smtClean="0">
                <a:solidFill>
                  <a:srgbClr val="212529"/>
                </a:solidFill>
                <a:latin typeface="Book Antiqua" pitchFamily="18" charset="0"/>
              </a:rPr>
              <a:t> </a:t>
            </a:r>
            <a:r>
              <a:rPr lang="en-US" altLang="en-US" sz="2300" dirty="0" smtClean="0">
                <a:solidFill>
                  <a:srgbClr val="0000CF"/>
                </a:solidFill>
                <a:latin typeface="Book Antiqua" pitchFamily="18" charset="0"/>
              </a:rPr>
              <a:t>5</a:t>
            </a:r>
            <a:r>
              <a:rPr lang="en-US" altLang="en-US" sz="2300" dirty="0" smtClean="0">
                <a:solidFill>
                  <a:srgbClr val="212529"/>
                </a:solidFill>
                <a:latin typeface="Book Antiqua" pitchFamily="18" charset="0"/>
              </a:rPr>
              <a:t> </a:t>
            </a:r>
            <a:r>
              <a:rPr lang="en-US" altLang="en-US" sz="2300" dirty="0" smtClean="0">
                <a:solidFill>
                  <a:srgbClr val="8F5902"/>
                </a:solidFill>
                <a:latin typeface="Book Antiqua" pitchFamily="18" charset="0"/>
              </a:rPr>
              <a:t># </a:t>
            </a:r>
            <a:r>
              <a:rPr lang="en-US" altLang="en-US" sz="2300" dirty="0" smtClean="0">
                <a:solidFill>
                  <a:srgbClr val="8F5902"/>
                </a:solidFill>
                <a:latin typeface="Book Antiqua" pitchFamily="18" charset="0"/>
              </a:rPr>
              <a:t>Addition</a:t>
            </a:r>
            <a:endParaRPr lang="en-US" altLang="en-US" sz="2300" dirty="0" smtClean="0">
              <a:solidFill>
                <a:srgbClr val="8F5902"/>
              </a:solidFill>
              <a:latin typeface="Book Antiqua" pitchFamily="18" charset="0"/>
            </a:endParaRPr>
          </a:p>
          <a:p>
            <a:r>
              <a:rPr lang="en-US" altLang="en-US" sz="2300" dirty="0" smtClean="0">
                <a:solidFill>
                  <a:srgbClr val="212529"/>
                </a:solidFill>
                <a:latin typeface="Book Antiqua" pitchFamily="18" charset="0"/>
              </a:rPr>
              <a:t> </a:t>
            </a:r>
            <a:r>
              <a:rPr lang="en-US" altLang="en-US" sz="2300" dirty="0" smtClean="0">
                <a:solidFill>
                  <a:srgbClr val="6C757D"/>
                </a:solidFill>
                <a:latin typeface="Book Antiqua" pitchFamily="18" charset="0"/>
              </a:rPr>
              <a:t>14</a:t>
            </a:r>
            <a:endParaRPr lang="en-IN" sz="2300" dirty="0" smtClean="0">
              <a:latin typeface="Book Antiqua" pitchFamily="18" charset="0"/>
            </a:endParaRPr>
          </a:p>
          <a:p>
            <a:r>
              <a:rPr lang="en-US" altLang="en-US" sz="2300" dirty="0" smtClean="0">
                <a:solidFill>
                  <a:srgbClr val="8F5902"/>
                </a:solidFill>
                <a:latin typeface="Book Antiqua" pitchFamily="18" charset="0"/>
              </a:rPr>
              <a:t>&gt;&gt;&gt; </a:t>
            </a:r>
            <a:r>
              <a:rPr lang="en-US" altLang="en-US" sz="2300" dirty="0" smtClean="0">
                <a:solidFill>
                  <a:srgbClr val="0000CF"/>
                </a:solidFill>
                <a:latin typeface="Book Antiqua" pitchFamily="18" charset="0"/>
              </a:rPr>
              <a:t>8</a:t>
            </a:r>
            <a:r>
              <a:rPr lang="en-US" altLang="en-US" sz="2300" dirty="0" smtClean="0">
                <a:solidFill>
                  <a:srgbClr val="212529"/>
                </a:solidFill>
                <a:latin typeface="Book Antiqua" pitchFamily="18" charset="0"/>
              </a:rPr>
              <a:t> </a:t>
            </a:r>
            <a:r>
              <a:rPr lang="en-US" altLang="en-US" sz="5200" dirty="0" smtClean="0">
                <a:solidFill>
                  <a:srgbClr val="CE5C00"/>
                </a:solidFill>
                <a:latin typeface="Book Antiqua" pitchFamily="18" charset="0"/>
              </a:rPr>
              <a:t>-</a:t>
            </a:r>
            <a:r>
              <a:rPr lang="en-US" altLang="en-US" sz="2300" dirty="0" smtClean="0">
                <a:solidFill>
                  <a:srgbClr val="212529"/>
                </a:solidFill>
                <a:latin typeface="Book Antiqua" pitchFamily="18" charset="0"/>
              </a:rPr>
              <a:t> </a:t>
            </a:r>
            <a:r>
              <a:rPr lang="en-US" altLang="en-US" sz="2300" dirty="0" smtClean="0">
                <a:solidFill>
                  <a:srgbClr val="0000CF"/>
                </a:solidFill>
                <a:latin typeface="Book Antiqua" pitchFamily="18" charset="0"/>
              </a:rPr>
              <a:t>5</a:t>
            </a:r>
            <a:r>
              <a:rPr lang="en-US" altLang="en-US" sz="2300" dirty="0" smtClean="0">
                <a:solidFill>
                  <a:srgbClr val="212529"/>
                </a:solidFill>
                <a:latin typeface="Book Antiqua" pitchFamily="18" charset="0"/>
              </a:rPr>
              <a:t> </a:t>
            </a:r>
            <a:r>
              <a:rPr lang="en-US" altLang="en-US" sz="2300" dirty="0" smtClean="0">
                <a:solidFill>
                  <a:srgbClr val="8F5902"/>
                </a:solidFill>
                <a:latin typeface="Book Antiqua" pitchFamily="18" charset="0"/>
              </a:rPr>
              <a:t># Subtraction</a:t>
            </a:r>
          </a:p>
          <a:p>
            <a:r>
              <a:rPr lang="en-US" altLang="en-US" sz="2300" dirty="0" smtClean="0">
                <a:solidFill>
                  <a:srgbClr val="212529"/>
                </a:solidFill>
                <a:latin typeface="Book Antiqua" pitchFamily="18" charset="0"/>
              </a:rPr>
              <a:t> </a:t>
            </a:r>
            <a:r>
              <a:rPr lang="en-US" altLang="en-US" sz="2300" dirty="0" smtClean="0">
                <a:solidFill>
                  <a:srgbClr val="6C757D"/>
                </a:solidFill>
                <a:latin typeface="Book Antiqua" pitchFamily="18" charset="0"/>
              </a:rPr>
              <a:t>3</a:t>
            </a:r>
          </a:p>
          <a:p>
            <a:r>
              <a:rPr lang="en-US" altLang="en-US" sz="2300" dirty="0" smtClean="0">
                <a:solidFill>
                  <a:srgbClr val="8F5902"/>
                </a:solidFill>
                <a:latin typeface="Book Antiqua" pitchFamily="18" charset="0"/>
              </a:rPr>
              <a:t>&gt;&gt;&gt; </a:t>
            </a:r>
            <a:r>
              <a:rPr lang="en-US" altLang="en-US" sz="2300" dirty="0" smtClean="0">
                <a:solidFill>
                  <a:srgbClr val="0000CF"/>
                </a:solidFill>
                <a:latin typeface="Book Antiqua" pitchFamily="18" charset="0"/>
              </a:rPr>
              <a:t>2</a:t>
            </a:r>
            <a:r>
              <a:rPr lang="en-US" altLang="en-US" sz="2300" dirty="0" smtClean="0">
                <a:solidFill>
                  <a:srgbClr val="212529"/>
                </a:solidFill>
                <a:latin typeface="Book Antiqua" pitchFamily="18" charset="0"/>
              </a:rPr>
              <a:t> </a:t>
            </a:r>
            <a:r>
              <a:rPr lang="en-US" altLang="en-US" sz="5200" dirty="0" smtClean="0">
                <a:solidFill>
                  <a:srgbClr val="CE5C00"/>
                </a:solidFill>
                <a:latin typeface="Book Antiqua" pitchFamily="18" charset="0"/>
              </a:rPr>
              <a:t>*</a:t>
            </a:r>
            <a:r>
              <a:rPr lang="en-US" altLang="en-US" sz="2300" dirty="0" smtClean="0">
                <a:solidFill>
                  <a:srgbClr val="212529"/>
                </a:solidFill>
                <a:latin typeface="Book Antiqua" pitchFamily="18" charset="0"/>
              </a:rPr>
              <a:t> </a:t>
            </a:r>
            <a:r>
              <a:rPr lang="en-US" altLang="en-US" sz="2300" dirty="0" smtClean="0">
                <a:solidFill>
                  <a:srgbClr val="0000CF"/>
                </a:solidFill>
                <a:latin typeface="Book Antiqua" pitchFamily="18" charset="0"/>
              </a:rPr>
              <a:t>6</a:t>
            </a:r>
            <a:r>
              <a:rPr lang="en-US" altLang="en-US" sz="2300" dirty="0" smtClean="0">
                <a:solidFill>
                  <a:srgbClr val="212529"/>
                </a:solidFill>
                <a:latin typeface="Book Antiqua" pitchFamily="18" charset="0"/>
              </a:rPr>
              <a:t> </a:t>
            </a:r>
            <a:r>
              <a:rPr lang="en-US" altLang="en-US" sz="2300" dirty="0" smtClean="0">
                <a:solidFill>
                  <a:srgbClr val="8F5902"/>
                </a:solidFill>
                <a:latin typeface="Book Antiqua" pitchFamily="18" charset="0"/>
              </a:rPr>
              <a:t># Multiplication</a:t>
            </a:r>
            <a:r>
              <a:rPr lang="en-US" altLang="en-US" sz="2300" dirty="0" smtClean="0">
                <a:solidFill>
                  <a:srgbClr val="212529"/>
                </a:solidFill>
                <a:latin typeface="Book Antiqua" pitchFamily="18" charset="0"/>
              </a:rPr>
              <a:t> </a:t>
            </a:r>
          </a:p>
          <a:p>
            <a:r>
              <a:rPr lang="en-US" altLang="en-US" sz="2300" dirty="0" smtClean="0">
                <a:solidFill>
                  <a:srgbClr val="6C757D"/>
                </a:solidFill>
                <a:latin typeface="Book Antiqua" pitchFamily="18" charset="0"/>
              </a:rPr>
              <a:t>12</a:t>
            </a:r>
            <a:r>
              <a:rPr lang="en-US" altLang="en-US" sz="2300" dirty="0" smtClean="0">
                <a:solidFill>
                  <a:srgbClr val="212529"/>
                </a:solidFill>
                <a:latin typeface="Book Antiqua" pitchFamily="18" charset="0"/>
              </a:rPr>
              <a:t> </a:t>
            </a:r>
          </a:p>
          <a:p>
            <a:r>
              <a:rPr lang="en-US" altLang="en-US" sz="2300" dirty="0" smtClean="0">
                <a:solidFill>
                  <a:srgbClr val="8F5902"/>
                </a:solidFill>
                <a:latin typeface="Book Antiqua" pitchFamily="18" charset="0"/>
              </a:rPr>
              <a:t>&gt;&gt;&gt; </a:t>
            </a:r>
            <a:r>
              <a:rPr lang="en-US" altLang="en-US" sz="2300" dirty="0" smtClean="0">
                <a:solidFill>
                  <a:srgbClr val="0000CF"/>
                </a:solidFill>
                <a:latin typeface="Book Antiqua" pitchFamily="18" charset="0"/>
              </a:rPr>
              <a:t>12</a:t>
            </a:r>
            <a:r>
              <a:rPr lang="en-US" altLang="en-US" sz="2300" dirty="0" smtClean="0">
                <a:solidFill>
                  <a:srgbClr val="212529"/>
                </a:solidFill>
                <a:latin typeface="Book Antiqua" pitchFamily="18" charset="0"/>
              </a:rPr>
              <a:t> </a:t>
            </a:r>
            <a:r>
              <a:rPr lang="en-US" altLang="en-US" sz="5200" dirty="0" smtClean="0">
                <a:solidFill>
                  <a:srgbClr val="CE5C00"/>
                </a:solidFill>
                <a:latin typeface="Book Antiqua" pitchFamily="18" charset="0"/>
              </a:rPr>
              <a:t>/</a:t>
            </a:r>
            <a:r>
              <a:rPr lang="en-US" altLang="en-US" sz="2300" dirty="0" smtClean="0">
                <a:solidFill>
                  <a:srgbClr val="212529"/>
                </a:solidFill>
                <a:latin typeface="Book Antiqua" pitchFamily="18" charset="0"/>
              </a:rPr>
              <a:t> </a:t>
            </a:r>
            <a:r>
              <a:rPr lang="en-US" altLang="en-US" sz="2300" dirty="0" smtClean="0">
                <a:solidFill>
                  <a:srgbClr val="0000CF"/>
                </a:solidFill>
                <a:latin typeface="Book Antiqua" pitchFamily="18" charset="0"/>
              </a:rPr>
              <a:t>3</a:t>
            </a:r>
            <a:r>
              <a:rPr lang="en-US" altLang="en-US" sz="2300" dirty="0" smtClean="0">
                <a:solidFill>
                  <a:srgbClr val="212529"/>
                </a:solidFill>
                <a:latin typeface="Book Antiqua" pitchFamily="18" charset="0"/>
              </a:rPr>
              <a:t> </a:t>
            </a:r>
            <a:r>
              <a:rPr lang="en-US" altLang="en-US" sz="2300" dirty="0" smtClean="0">
                <a:solidFill>
                  <a:srgbClr val="8F5902"/>
                </a:solidFill>
                <a:latin typeface="Book Antiqua" pitchFamily="18" charset="0"/>
              </a:rPr>
              <a:t># Division</a:t>
            </a:r>
          </a:p>
          <a:p>
            <a:r>
              <a:rPr lang="en-US" altLang="en-US" sz="2300" dirty="0" smtClean="0">
                <a:solidFill>
                  <a:srgbClr val="212529"/>
                </a:solidFill>
                <a:latin typeface="Book Antiqua" pitchFamily="18" charset="0"/>
              </a:rPr>
              <a:t> </a:t>
            </a:r>
            <a:r>
              <a:rPr lang="en-US" altLang="en-US" sz="2300" dirty="0" smtClean="0">
                <a:solidFill>
                  <a:srgbClr val="6C757D"/>
                </a:solidFill>
                <a:latin typeface="Book Antiqua" pitchFamily="18" charset="0"/>
              </a:rPr>
              <a:t>4.0</a:t>
            </a:r>
            <a:r>
              <a:rPr lang="en-US" altLang="en-US" sz="2300" dirty="0" smtClean="0">
                <a:solidFill>
                  <a:srgbClr val="212529"/>
                </a:solidFill>
                <a:latin typeface="Book Antiqua" pitchFamily="18" charset="0"/>
              </a:rPr>
              <a:t> </a:t>
            </a:r>
          </a:p>
          <a:p>
            <a:r>
              <a:rPr lang="en-US" altLang="en-US" sz="2300" dirty="0" smtClean="0">
                <a:solidFill>
                  <a:srgbClr val="8F5902"/>
                </a:solidFill>
                <a:latin typeface="Book Antiqua" pitchFamily="18" charset="0"/>
              </a:rPr>
              <a:t>&gt;&gt;&gt; </a:t>
            </a:r>
            <a:r>
              <a:rPr lang="en-US" altLang="en-US" sz="2300" dirty="0" smtClean="0">
                <a:solidFill>
                  <a:srgbClr val="0000CF"/>
                </a:solidFill>
                <a:latin typeface="Book Antiqua" pitchFamily="18" charset="0"/>
              </a:rPr>
              <a:t>7</a:t>
            </a:r>
            <a:r>
              <a:rPr lang="en-US" altLang="en-US" sz="2300" dirty="0" smtClean="0">
                <a:solidFill>
                  <a:srgbClr val="212529"/>
                </a:solidFill>
                <a:latin typeface="Book Antiqua" pitchFamily="18" charset="0"/>
              </a:rPr>
              <a:t> </a:t>
            </a:r>
            <a:r>
              <a:rPr lang="en-US" altLang="en-US" sz="5200" dirty="0" smtClean="0">
                <a:solidFill>
                  <a:srgbClr val="CE5C00"/>
                </a:solidFill>
                <a:latin typeface="Book Antiqua" pitchFamily="18" charset="0"/>
              </a:rPr>
              <a:t>%</a:t>
            </a:r>
            <a:r>
              <a:rPr lang="en-US" altLang="en-US" sz="2300" dirty="0" smtClean="0">
                <a:solidFill>
                  <a:srgbClr val="212529"/>
                </a:solidFill>
                <a:latin typeface="Book Antiqua" pitchFamily="18" charset="0"/>
              </a:rPr>
              <a:t> </a:t>
            </a:r>
            <a:r>
              <a:rPr lang="en-US" altLang="en-US" sz="2300" dirty="0" smtClean="0">
                <a:solidFill>
                  <a:srgbClr val="0000CF"/>
                </a:solidFill>
                <a:latin typeface="Book Antiqua" pitchFamily="18" charset="0"/>
              </a:rPr>
              <a:t>3</a:t>
            </a:r>
            <a:r>
              <a:rPr lang="en-US" altLang="en-US" sz="2300" dirty="0" smtClean="0">
                <a:solidFill>
                  <a:srgbClr val="212529"/>
                </a:solidFill>
                <a:latin typeface="Book Antiqua" pitchFamily="18" charset="0"/>
              </a:rPr>
              <a:t> </a:t>
            </a:r>
            <a:r>
              <a:rPr lang="en-US" altLang="en-US" sz="2300" dirty="0" smtClean="0">
                <a:solidFill>
                  <a:srgbClr val="8F5902"/>
                </a:solidFill>
                <a:latin typeface="Book Antiqua" pitchFamily="18" charset="0"/>
              </a:rPr>
              <a:t># Modulus (returns the remainder from division)</a:t>
            </a:r>
            <a:r>
              <a:rPr lang="en-US" altLang="en-US" sz="2300" dirty="0" smtClean="0">
                <a:solidFill>
                  <a:srgbClr val="212529"/>
                </a:solidFill>
                <a:latin typeface="Book Antiqua" pitchFamily="18" charset="0"/>
              </a:rPr>
              <a:t> </a:t>
            </a:r>
          </a:p>
          <a:p>
            <a:r>
              <a:rPr lang="en-US" altLang="en-US" sz="2300" dirty="0" smtClean="0">
                <a:solidFill>
                  <a:srgbClr val="6C757D"/>
                </a:solidFill>
                <a:latin typeface="Book Antiqua" pitchFamily="18" charset="0"/>
              </a:rPr>
              <a:t>1</a:t>
            </a:r>
            <a:r>
              <a:rPr lang="en-US" altLang="en-US" sz="2300" dirty="0" smtClean="0">
                <a:solidFill>
                  <a:srgbClr val="212529"/>
                </a:solidFill>
                <a:latin typeface="Book Antiqua" pitchFamily="18" charset="0"/>
              </a:rPr>
              <a:t> </a:t>
            </a:r>
          </a:p>
          <a:p>
            <a:r>
              <a:rPr lang="en-US" altLang="en-US" sz="2300" dirty="0" smtClean="0">
                <a:solidFill>
                  <a:srgbClr val="8F5902"/>
                </a:solidFill>
                <a:latin typeface="Book Antiqua" pitchFamily="18" charset="0"/>
              </a:rPr>
              <a:t>&gt;&gt;&gt; </a:t>
            </a:r>
            <a:r>
              <a:rPr lang="en-US" altLang="en-US" sz="2300" dirty="0" smtClean="0">
                <a:solidFill>
                  <a:srgbClr val="0000CF"/>
                </a:solidFill>
                <a:latin typeface="Book Antiqua" pitchFamily="18" charset="0"/>
              </a:rPr>
              <a:t>3</a:t>
            </a:r>
            <a:r>
              <a:rPr lang="en-US" altLang="en-US" sz="2300" dirty="0" smtClean="0">
                <a:solidFill>
                  <a:srgbClr val="212529"/>
                </a:solidFill>
                <a:latin typeface="Book Antiqua" pitchFamily="18" charset="0"/>
              </a:rPr>
              <a:t> </a:t>
            </a:r>
            <a:r>
              <a:rPr lang="en-US" altLang="en-US" sz="5200" dirty="0" smtClean="0">
                <a:solidFill>
                  <a:srgbClr val="CE5C00"/>
                </a:solidFill>
                <a:latin typeface="Book Antiqua" pitchFamily="18" charset="0"/>
              </a:rPr>
              <a:t>**</a:t>
            </a:r>
            <a:r>
              <a:rPr lang="en-US" altLang="en-US" sz="2300" dirty="0" smtClean="0">
                <a:solidFill>
                  <a:srgbClr val="212529"/>
                </a:solidFill>
                <a:latin typeface="Book Antiqua" pitchFamily="18" charset="0"/>
              </a:rPr>
              <a:t> </a:t>
            </a:r>
            <a:r>
              <a:rPr lang="en-US" altLang="en-US" sz="2300" dirty="0" smtClean="0">
                <a:solidFill>
                  <a:srgbClr val="0000CF"/>
                </a:solidFill>
                <a:latin typeface="Book Antiqua" pitchFamily="18" charset="0"/>
              </a:rPr>
              <a:t>2</a:t>
            </a:r>
            <a:r>
              <a:rPr lang="en-US" altLang="en-US" sz="2300" dirty="0" smtClean="0">
                <a:solidFill>
                  <a:srgbClr val="212529"/>
                </a:solidFill>
                <a:latin typeface="Book Antiqua" pitchFamily="18" charset="0"/>
              </a:rPr>
              <a:t> </a:t>
            </a:r>
            <a:r>
              <a:rPr lang="en-US" altLang="en-US" sz="2300" dirty="0" smtClean="0">
                <a:solidFill>
                  <a:srgbClr val="8F5902"/>
                </a:solidFill>
                <a:latin typeface="Book Antiqua" pitchFamily="18" charset="0"/>
              </a:rPr>
              <a:t># Raise to the power</a:t>
            </a:r>
            <a:r>
              <a:rPr lang="en-US" altLang="en-US" sz="2300" dirty="0" smtClean="0">
                <a:solidFill>
                  <a:srgbClr val="212529"/>
                </a:solidFill>
                <a:latin typeface="Book Antiqua" pitchFamily="18" charset="0"/>
              </a:rPr>
              <a:t> </a:t>
            </a:r>
            <a:r>
              <a:rPr lang="en-US" altLang="en-US" sz="2300" dirty="0" smtClean="0">
                <a:solidFill>
                  <a:srgbClr val="6C757D"/>
                </a:solidFill>
                <a:latin typeface="Book Antiqua" pitchFamily="18" charset="0"/>
              </a:rPr>
              <a:t>9</a:t>
            </a:r>
            <a:r>
              <a:rPr lang="en-US" altLang="en-US" sz="3600" dirty="0" smtClean="0"/>
              <a:t> </a:t>
            </a:r>
            <a:endParaRPr lang="en-US" altLang="en-US" sz="5400" dirty="0" smtClean="0">
              <a:latin typeface="Arial" panose="020B0604020202020204" pitchFamily="34" charset="0"/>
            </a:endParaRPr>
          </a:p>
          <a:p>
            <a:endParaRPr lang="en-IN" dirty="0" smtClean="0"/>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lstStyle/>
          <a:p>
            <a:pPr>
              <a:buNone/>
            </a:pPr>
            <a:endParaRPr lang="en-IN" sz="2800" b="1" dirty="0" smtClean="0">
              <a:solidFill>
                <a:srgbClr val="FF0000"/>
              </a:solidFill>
            </a:endParaRPr>
          </a:p>
          <a:p>
            <a:pPr>
              <a:buNone/>
            </a:pPr>
            <a:r>
              <a:rPr lang="en-IN" sz="2800" b="1" dirty="0" smtClean="0">
                <a:solidFill>
                  <a:srgbClr val="FF0000"/>
                </a:solidFill>
              </a:rPr>
              <a:t>Python Mathematical Operators:</a:t>
            </a:r>
            <a:endParaRPr lang="en-IN" b="1" dirty="0" smtClean="0">
              <a:solidFill>
                <a:srgbClr val="FF0000"/>
              </a:solidFill>
            </a:endParaRPr>
          </a:p>
          <a:p>
            <a:pPr>
              <a:buNone/>
            </a:pPr>
            <a:r>
              <a:rPr lang="en-IN" dirty="0" smtClean="0"/>
              <a:t>	</a:t>
            </a:r>
            <a:r>
              <a:rPr lang="en-IN" dirty="0" smtClean="0"/>
              <a:t>	Using Boolean expressions: </a:t>
            </a:r>
          </a:p>
          <a:p>
            <a:pPr>
              <a:buNone/>
            </a:pPr>
            <a:r>
              <a:rPr lang="en-IN" b="1" dirty="0" smtClean="0"/>
              <a:t>True </a:t>
            </a:r>
            <a:r>
              <a:rPr lang="en-IN" dirty="0" smtClean="0"/>
              <a:t>means </a:t>
            </a:r>
            <a:r>
              <a:rPr lang="en-IN" b="1" dirty="0" smtClean="0"/>
              <a:t>1</a:t>
            </a:r>
            <a:endParaRPr lang="en-IN" dirty="0" smtClean="0"/>
          </a:p>
          <a:p>
            <a:pPr>
              <a:buNone/>
            </a:pPr>
            <a:r>
              <a:rPr lang="en-IN" b="1" dirty="0" smtClean="0"/>
              <a:t>False </a:t>
            </a:r>
            <a:r>
              <a:rPr lang="en-IN" dirty="0" smtClean="0"/>
              <a:t>means 0</a:t>
            </a:r>
          </a:p>
          <a:p>
            <a:pPr>
              <a:buNone/>
            </a:pPr>
            <a:endParaRPr lang="en-IN" b="1" dirty="0" smtClean="0"/>
          </a:p>
          <a:p>
            <a:pPr>
              <a:buNone/>
            </a:pPr>
            <a:r>
              <a:rPr lang="en-IN" b="1" dirty="0" smtClean="0"/>
              <a:t>True + True &gt;&gt; 2</a:t>
            </a:r>
          </a:p>
          <a:p>
            <a:pPr>
              <a:buNone/>
            </a:pPr>
            <a:r>
              <a:rPr lang="en-IN" b="1" dirty="0" smtClean="0"/>
              <a:t>True + False &gt;&gt; 1</a:t>
            </a:r>
          </a:p>
          <a:p>
            <a:pPr>
              <a:buNone/>
            </a:pPr>
            <a:r>
              <a:rPr lang="en-IN" b="1" dirty="0" smtClean="0"/>
              <a:t>False + False &gt;&gt; 0</a:t>
            </a:r>
          </a:p>
          <a:p>
            <a:pPr>
              <a:buNone/>
            </a:pPr>
            <a:r>
              <a:rPr lang="en-IN" b="1" dirty="0" smtClean="0"/>
              <a:t>True – False &gt;&gt; 1</a:t>
            </a:r>
          </a:p>
          <a:p>
            <a:pPr>
              <a:buNone/>
            </a:pPr>
            <a:endParaRPr lang="en-IN" b="1" dirty="0" smtClean="0"/>
          </a:p>
          <a:p>
            <a:pPr>
              <a:buNone/>
            </a:pPr>
            <a:r>
              <a:rPr lang="en-IN" b="1" dirty="0" smtClean="0"/>
              <a:t>True and False or True &gt;&gt;&gt;&gt; True</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a:ln>
            <a:solidFill>
              <a:srgbClr val="7030A0"/>
            </a:solidFill>
          </a:ln>
        </p:spPr>
        <p:txBody>
          <a:bodyPr>
            <a:normAutofit fontScale="92500" lnSpcReduction="10000"/>
          </a:bodyPr>
          <a:lstStyle/>
          <a:p>
            <a:pPr>
              <a:buNone/>
            </a:pPr>
            <a:endParaRPr lang="en-IN" dirty="0" smtClean="0"/>
          </a:p>
          <a:p>
            <a:pPr>
              <a:buNone/>
            </a:pPr>
            <a:r>
              <a:rPr lang="en-IN" sz="3200" b="1" dirty="0" smtClean="0">
                <a:solidFill>
                  <a:srgbClr val="FF0000"/>
                </a:solidFill>
              </a:rPr>
              <a:t>Variables and Data Assignment:</a:t>
            </a:r>
          </a:p>
          <a:p>
            <a:r>
              <a:rPr lang="en-US" altLang="en-US" sz="1800" b="1" u="sng" dirty="0" smtClean="0">
                <a:latin typeface="source sans pro"/>
              </a:rPr>
              <a:t>Variables are containers</a:t>
            </a:r>
            <a:r>
              <a:rPr lang="en-US" altLang="en-US" sz="1800" dirty="0" smtClean="0">
                <a:latin typeface="source sans pro"/>
              </a:rPr>
              <a:t> for </a:t>
            </a:r>
            <a:r>
              <a:rPr lang="en-US" altLang="en-US" sz="1800" dirty="0" smtClean="0">
                <a:latin typeface="source sans pro"/>
              </a:rPr>
              <a:t>data</a:t>
            </a:r>
            <a:r>
              <a:rPr lang="en-US" altLang="en-US" sz="1800" dirty="0" smtClean="0">
                <a:latin typeface="source sans pro"/>
              </a:rPr>
              <a:t>.</a:t>
            </a:r>
          </a:p>
          <a:p>
            <a:pPr>
              <a:buNone/>
            </a:pPr>
            <a:r>
              <a:rPr lang="en-US" altLang="en-US" sz="1800" dirty="0" smtClean="0">
                <a:latin typeface="source sans pro"/>
              </a:rPr>
              <a:t> </a:t>
            </a:r>
            <a:endParaRPr lang="en-US" altLang="en-US" sz="1800" dirty="0" smtClean="0">
              <a:latin typeface="source sans pro"/>
            </a:endParaRPr>
          </a:p>
          <a:p>
            <a:r>
              <a:rPr lang="en-US" altLang="en-US" sz="1800" dirty="0" smtClean="0">
                <a:latin typeface="source sans pro"/>
              </a:rPr>
              <a:t>The syntax to declare them is: </a:t>
            </a:r>
          </a:p>
          <a:p>
            <a:pPr lvl="1">
              <a:buNone/>
            </a:pPr>
            <a:r>
              <a:rPr lang="en-US" altLang="en-US" sz="1800" dirty="0" smtClean="0">
                <a:latin typeface="SFMono-Regular"/>
              </a:rPr>
              <a:t>variable_name = variable_value</a:t>
            </a:r>
            <a:r>
              <a:rPr lang="en-US" altLang="en-US" sz="1800" dirty="0" smtClean="0">
                <a:latin typeface="source sans pro"/>
              </a:rPr>
              <a:t>. </a:t>
            </a:r>
            <a:r>
              <a:rPr lang="en-US" altLang="en-US" sz="1800" dirty="0" smtClean="0"/>
              <a:t> </a:t>
            </a:r>
          </a:p>
          <a:p>
            <a:pPr lvl="1"/>
            <a:r>
              <a:rPr lang="en-US" altLang="en-US" sz="1800" dirty="0" smtClean="0">
                <a:latin typeface="Arial" panose="020B0604020202020204" pitchFamily="34" charset="0"/>
              </a:rPr>
              <a:t>a = 20</a:t>
            </a:r>
            <a:endParaRPr lang="en-US" altLang="en-US" sz="1800" dirty="0" smtClean="0">
              <a:latin typeface="Arial" panose="020B0604020202020204" pitchFamily="34" charset="0"/>
            </a:endParaRPr>
          </a:p>
          <a:p>
            <a:pPr lvl="1"/>
            <a:r>
              <a:rPr lang="en-US" altLang="en-US" sz="1800" dirty="0" smtClean="0">
                <a:latin typeface="Arial" panose="020B0604020202020204" pitchFamily="34" charset="0"/>
              </a:rPr>
              <a:t>b = 30</a:t>
            </a:r>
            <a:endParaRPr lang="en-US" altLang="en-US" sz="1800" dirty="0" smtClean="0">
              <a:latin typeface="Arial" panose="020B0604020202020204" pitchFamily="34" charset="0"/>
            </a:endParaRPr>
          </a:p>
          <a:p>
            <a:pPr lvl="1"/>
            <a:r>
              <a:rPr lang="en-US" altLang="en-US" sz="1800" dirty="0" smtClean="0">
                <a:latin typeface="Arial" panose="020B0604020202020204" pitchFamily="34" charset="0"/>
              </a:rPr>
              <a:t>c = 100</a:t>
            </a:r>
          </a:p>
          <a:p>
            <a:pPr lvl="1"/>
            <a:endParaRPr lang="en-US" altLang="en-US" sz="1800" dirty="0" smtClean="0">
              <a:latin typeface="Arial" panose="020B0604020202020204" pitchFamily="34" charset="0"/>
            </a:endParaRPr>
          </a:p>
          <a:p>
            <a:pPr lvl="1">
              <a:buNone/>
            </a:pPr>
            <a:r>
              <a:rPr lang="en-IN" altLang="en-US" sz="1800" dirty="0" smtClean="0">
                <a:latin typeface="Arial" panose="020B0604020202020204" pitchFamily="34" charset="0"/>
              </a:rPr>
              <a:t>Here, 	a, b, c are variable</a:t>
            </a:r>
          </a:p>
          <a:p>
            <a:pPr lvl="1">
              <a:buNone/>
            </a:pPr>
            <a:r>
              <a:rPr lang="en-IN" altLang="en-US" sz="1800" dirty="0" smtClean="0">
                <a:latin typeface="Arial" panose="020B0604020202020204" pitchFamily="34" charset="0"/>
              </a:rPr>
              <a:t>	</a:t>
            </a:r>
            <a:r>
              <a:rPr lang="en-IN" altLang="en-US" sz="1800" dirty="0" smtClean="0">
                <a:latin typeface="Arial" panose="020B0604020202020204" pitchFamily="34" charset="0"/>
              </a:rPr>
              <a:t>	           20, 30, 100 are data</a:t>
            </a:r>
          </a:p>
          <a:p>
            <a:pPr lvl="1">
              <a:buNone/>
            </a:pPr>
            <a:r>
              <a:rPr lang="en-IN" altLang="en-US" sz="1800" dirty="0" smtClean="0">
                <a:latin typeface="Arial" panose="020B0604020202020204" pitchFamily="34" charset="0"/>
              </a:rPr>
              <a:t>a = 20 means &gt;&gt;&gt; data assignment</a:t>
            </a:r>
          </a:p>
          <a:p>
            <a:pPr lvl="1">
              <a:buNone/>
            </a:pPr>
            <a:r>
              <a:rPr lang="en-IN" altLang="en-US" sz="1800" dirty="0" smtClean="0">
                <a:latin typeface="Arial" panose="020B0604020202020204" pitchFamily="34" charset="0"/>
              </a:rPr>
              <a:t>				</a:t>
            </a:r>
          </a:p>
          <a:p>
            <a:pPr lvl="1">
              <a:buNone/>
            </a:pPr>
            <a:r>
              <a:rPr lang="en-IN" altLang="en-US" sz="1800" dirty="0" smtClean="0">
                <a:latin typeface="Arial" panose="020B0604020202020204" pitchFamily="34" charset="0"/>
              </a:rPr>
              <a:t>Single = sign means assign the data</a:t>
            </a:r>
          </a:p>
          <a:p>
            <a:pPr lvl="1">
              <a:buNone/>
            </a:pPr>
            <a:endParaRPr lang="en-IN" altLang="en-US" sz="1800" dirty="0" smtClean="0">
              <a:latin typeface="Arial" panose="020B0604020202020204" pitchFamily="34" charset="0"/>
            </a:endParaRPr>
          </a:p>
          <a:p>
            <a:pPr lvl="1">
              <a:buNone/>
            </a:pPr>
            <a:r>
              <a:rPr lang="en-IN" altLang="en-US" sz="1800" dirty="0" smtClean="0">
                <a:latin typeface="Arial" panose="020B0604020202020204" pitchFamily="34" charset="0"/>
              </a:rPr>
              <a:t>Now,</a:t>
            </a:r>
          </a:p>
          <a:p>
            <a:pPr lvl="1">
              <a:buNone/>
            </a:pPr>
            <a:r>
              <a:rPr lang="en-IN" altLang="en-US" sz="1800" dirty="0" smtClean="0">
                <a:latin typeface="Arial" panose="020B0604020202020204" pitchFamily="34" charset="0"/>
              </a:rPr>
              <a:t>	</a:t>
            </a:r>
            <a:r>
              <a:rPr lang="en-IN" altLang="en-US" sz="1800" dirty="0" smtClean="0">
                <a:latin typeface="Arial" panose="020B0604020202020204" pitchFamily="34" charset="0"/>
              </a:rPr>
              <a:t>		c = 100	</a:t>
            </a:r>
          </a:p>
          <a:p>
            <a:pPr lvl="1">
              <a:buNone/>
            </a:pPr>
            <a:r>
              <a:rPr lang="en-IN" altLang="en-US" sz="1800" dirty="0" smtClean="0">
                <a:latin typeface="Arial" panose="020B0604020202020204" pitchFamily="34" charset="0"/>
              </a:rPr>
              <a:t>	RHS: 100 is your data</a:t>
            </a:r>
          </a:p>
          <a:p>
            <a:pPr lvl="1">
              <a:buNone/>
            </a:pPr>
            <a:r>
              <a:rPr lang="en-IN" altLang="en-US" sz="1800" dirty="0" smtClean="0">
                <a:latin typeface="Arial" panose="020B0604020202020204" pitchFamily="34" charset="0"/>
              </a:rPr>
              <a:t>	</a:t>
            </a:r>
            <a:r>
              <a:rPr lang="en-IN" altLang="en-US" sz="1800" dirty="0" smtClean="0">
                <a:latin typeface="Arial" panose="020B0604020202020204" pitchFamily="34" charset="0"/>
              </a:rPr>
              <a:t>LHS: c is your variable_name</a:t>
            </a:r>
            <a:endParaRPr lang="en-US" altLang="en-US" sz="1800" dirty="0" smtClean="0">
              <a:latin typeface="Arial" panose="020B0604020202020204"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lstStyle/>
          <a:p>
            <a:pPr>
              <a:buNone/>
            </a:pPr>
            <a:endParaRPr lang="en-IN" dirty="0" smtClean="0"/>
          </a:p>
          <a:p>
            <a:pPr>
              <a:buNone/>
            </a:pPr>
            <a:r>
              <a:rPr lang="en-IN" sz="2800" b="1" dirty="0" smtClean="0">
                <a:solidFill>
                  <a:srgbClr val="FF0000"/>
                </a:solidFill>
              </a:rPr>
              <a:t>Variables Example:</a:t>
            </a:r>
            <a:endParaRPr lang="en-IN" dirty="0" smtClean="0"/>
          </a:p>
          <a:p>
            <a:r>
              <a:rPr lang="en-IN" sz="2800" dirty="0" smtClean="0"/>
              <a:t>n</a:t>
            </a:r>
            <a:r>
              <a:rPr lang="en-IN" sz="2800" dirty="0" smtClean="0"/>
              <a:t>um 1 </a:t>
            </a:r>
            <a:r>
              <a:rPr lang="en-IN" sz="2800" dirty="0" smtClean="0"/>
              <a:t>= 50</a:t>
            </a:r>
          </a:p>
          <a:p>
            <a:r>
              <a:rPr lang="en-IN" sz="2800" dirty="0" smtClean="0"/>
              <a:t>n</a:t>
            </a:r>
            <a:r>
              <a:rPr lang="en-IN" sz="2800" dirty="0" smtClean="0"/>
              <a:t>um 2 = 100</a:t>
            </a:r>
            <a:endParaRPr lang="en-IN" sz="2800" dirty="0" smtClean="0"/>
          </a:p>
          <a:p>
            <a:r>
              <a:rPr lang="en-IN" sz="2800" dirty="0" smtClean="0"/>
              <a:t>Result=num 1 </a:t>
            </a:r>
            <a:r>
              <a:rPr lang="en-IN" sz="2800" dirty="0" smtClean="0"/>
              <a:t>+</a:t>
            </a:r>
            <a:r>
              <a:rPr lang="en-IN" sz="2800" dirty="0" smtClean="0"/>
              <a:t>num 2</a:t>
            </a:r>
            <a:endParaRPr lang="en-IN" sz="2800" dirty="0" smtClean="0"/>
          </a:p>
          <a:p>
            <a:r>
              <a:rPr lang="en-IN" sz="2800" dirty="0" smtClean="0"/>
              <a:t>&gt;&gt;&gt; 150</a:t>
            </a:r>
          </a:p>
          <a:p>
            <a:endParaRPr lang="en-IN" sz="2800" dirty="0" smtClean="0"/>
          </a:p>
          <a:p>
            <a:r>
              <a:rPr lang="en-IN" sz="2800" dirty="0" smtClean="0"/>
              <a:t>First = 45</a:t>
            </a:r>
            <a:endParaRPr lang="en-IN" sz="2800" dirty="0" smtClean="0"/>
          </a:p>
          <a:p>
            <a:r>
              <a:rPr lang="en-IN" sz="2800" dirty="0" smtClean="0"/>
              <a:t>Second = 5</a:t>
            </a:r>
            <a:endParaRPr lang="en-IN" sz="2800" dirty="0" smtClean="0"/>
          </a:p>
          <a:p>
            <a:r>
              <a:rPr lang="en-IN" sz="2800" dirty="0" smtClean="0"/>
              <a:t>Third = First + Second</a:t>
            </a:r>
          </a:p>
          <a:p>
            <a:r>
              <a:rPr lang="en-IN" sz="2800" dirty="0" smtClean="0"/>
              <a:t>&gt;&gt;&gt; 50</a:t>
            </a:r>
            <a:endParaRPr lang="en-IN" sz="2800"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358246" cy="6215106"/>
          </a:xfrm>
        </p:spPr>
        <p:txBody>
          <a:bodyPr>
            <a:normAutofit/>
          </a:bodyPr>
          <a:lstStyle/>
          <a:p>
            <a:pPr marL="514350" indent="-514350">
              <a:buNone/>
            </a:pPr>
            <a:endParaRPr lang="en-IN" dirty="0" smtClean="0"/>
          </a:p>
          <a:p>
            <a:pPr marL="514350" indent="-514350">
              <a:buNone/>
            </a:pPr>
            <a:r>
              <a:rPr lang="en-IN" dirty="0" smtClean="0"/>
              <a:t>				</a:t>
            </a:r>
            <a:r>
              <a:rPr lang="en-IN" sz="3500" b="1" dirty="0" smtClean="0">
                <a:solidFill>
                  <a:srgbClr val="FF0000"/>
                </a:solidFill>
              </a:rPr>
              <a:t>Introduction to Python</a:t>
            </a:r>
            <a:endParaRPr lang="en-IN" b="1" dirty="0" smtClean="0">
              <a:solidFill>
                <a:srgbClr val="FF0000"/>
              </a:solidFill>
            </a:endParaRPr>
          </a:p>
          <a:p>
            <a:pPr marL="514350" indent="-514350">
              <a:buAutoNum type="arabicPeriod"/>
            </a:pPr>
            <a:r>
              <a:rPr lang="en-IN" sz="2200" dirty="0" smtClean="0"/>
              <a:t>Python language is first introduced by Mathematician “Guido Van </a:t>
            </a:r>
            <a:r>
              <a:rPr lang="en-IN" sz="2200" dirty="0" err="1" smtClean="0"/>
              <a:t>Rossum</a:t>
            </a:r>
            <a:r>
              <a:rPr lang="en-IN" sz="2200" dirty="0" smtClean="0"/>
              <a:t>” in the year 1991</a:t>
            </a:r>
          </a:p>
          <a:p>
            <a:pPr marL="514350" indent="-514350">
              <a:buAutoNum type="arabicPeriod"/>
            </a:pPr>
            <a:r>
              <a:rPr lang="en-IN" sz="2200" dirty="0" smtClean="0"/>
              <a:t>National Research Institute for mathematics and computer science</a:t>
            </a:r>
          </a:p>
          <a:p>
            <a:pPr marL="514350" indent="-514350">
              <a:buAutoNum type="arabicPeriod"/>
            </a:pPr>
            <a:r>
              <a:rPr lang="en-IN" sz="2200" dirty="0" smtClean="0"/>
              <a:t>The location is in the Netherlands</a:t>
            </a:r>
          </a:p>
          <a:p>
            <a:pPr marL="514350" indent="-514350">
              <a:buAutoNum type="arabicPeriod"/>
            </a:pPr>
            <a:r>
              <a:rPr lang="en-IN" sz="2200" dirty="0" smtClean="0"/>
              <a:t>The development of python language started in late 1980s</a:t>
            </a:r>
          </a:p>
          <a:p>
            <a:pPr marL="514350" indent="-514350">
              <a:buAutoNum type="arabicPeriod"/>
            </a:pPr>
            <a:r>
              <a:rPr lang="en-IN" sz="2200" dirty="0" smtClean="0"/>
              <a:t>At that time “Guido Van </a:t>
            </a:r>
            <a:r>
              <a:rPr lang="en-IN" sz="2200" dirty="0" err="1" smtClean="0"/>
              <a:t>Rossum</a:t>
            </a:r>
            <a:r>
              <a:rPr lang="en-IN" sz="2200" dirty="0" smtClean="0"/>
              <a:t>” working for the “ABC” language at “Centrum </a:t>
            </a:r>
            <a:r>
              <a:rPr lang="en-IN" sz="2200" dirty="0" err="1" smtClean="0"/>
              <a:t>Wiskunde</a:t>
            </a:r>
            <a:r>
              <a:rPr lang="en-IN" sz="2200" dirty="0" smtClean="0"/>
              <a:t> &amp; </a:t>
            </a:r>
            <a:r>
              <a:rPr lang="en-IN" sz="2200" dirty="0" err="1" smtClean="0"/>
              <a:t>Informatica</a:t>
            </a:r>
            <a:r>
              <a:rPr lang="en-IN" sz="2200" dirty="0" smtClean="0"/>
              <a:t>” </a:t>
            </a:r>
            <a:r>
              <a:rPr lang="en-IN" sz="2200" dirty="0" smtClean="0"/>
              <a:t>situated in Netherlands</a:t>
            </a:r>
          </a:p>
          <a:p>
            <a:pPr marL="514350" indent="-514350">
              <a:buAutoNum type="arabicPeriod"/>
            </a:pPr>
            <a:r>
              <a:rPr lang="en-IN" sz="2200" dirty="0" smtClean="0"/>
              <a:t>The “ABC” language works fine on the ‘exception handling’</a:t>
            </a:r>
          </a:p>
          <a:p>
            <a:pPr marL="514350" indent="-514350">
              <a:buAutoNum type="arabicPeriod"/>
            </a:pPr>
            <a:r>
              <a:rPr lang="en-IN" sz="2200" dirty="0" smtClean="0"/>
              <a:t>Hence, the idea of python language is taken from that</a:t>
            </a:r>
          </a:p>
          <a:p>
            <a:pPr marL="514350" indent="-514350">
              <a:buAutoNum type="arabicPeriod"/>
            </a:pPr>
            <a:r>
              <a:rPr lang="en-IN" sz="2200" dirty="0" smtClean="0"/>
              <a:t>Python language consists all the features of “ABC” language.</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normAutofit fontScale="92500" lnSpcReduction="10000"/>
          </a:bodyPr>
          <a:lstStyle/>
          <a:p>
            <a:pPr>
              <a:buNone/>
            </a:pPr>
            <a:endParaRPr lang="en-IN" dirty="0" smtClean="0"/>
          </a:p>
          <a:p>
            <a:pPr>
              <a:buNone/>
            </a:pPr>
            <a:r>
              <a:rPr lang="en-IN" dirty="0" smtClean="0"/>
              <a:t>				</a:t>
            </a:r>
            <a:r>
              <a:rPr lang="en-IN" b="1" dirty="0" err="1" smtClean="0">
                <a:solidFill>
                  <a:srgbClr val="FF0000"/>
                </a:solidFill>
                <a:effectLst>
                  <a:outerShdw blurRad="38100" dist="38100" dir="2700000" algn="tl">
                    <a:srgbClr val="000000">
                      <a:alpha val="43137"/>
                    </a:srgbClr>
                  </a:outerShdw>
                </a:effectLst>
              </a:rPr>
              <a:t>GitHub</a:t>
            </a:r>
            <a:endParaRPr lang="en-IN" b="1" dirty="0" smtClean="0">
              <a:solidFill>
                <a:srgbClr val="FF0000"/>
              </a:solidFill>
              <a:effectLst>
                <a:outerShdw blurRad="38100" dist="38100" dir="2700000" algn="tl">
                  <a:srgbClr val="000000">
                    <a:alpha val="43137"/>
                  </a:srgbClr>
                </a:outerShdw>
              </a:effectLst>
            </a:endParaRPr>
          </a:p>
          <a:p>
            <a:pPr marL="514350" indent="-514350">
              <a:buAutoNum type="arabicPeriod"/>
            </a:pPr>
            <a:r>
              <a:rPr lang="en-IN" sz="2000" dirty="0" smtClean="0"/>
              <a:t>Go to “github.com”</a:t>
            </a:r>
          </a:p>
          <a:p>
            <a:pPr marL="514350" indent="-514350">
              <a:buAutoNum type="arabicPeriod"/>
            </a:pPr>
            <a:r>
              <a:rPr lang="en-IN" sz="2000" dirty="0" smtClean="0"/>
              <a:t>Click on that </a:t>
            </a:r>
            <a:r>
              <a:rPr lang="en-IN" sz="2000" dirty="0" smtClean="0"/>
              <a:t>link – </a:t>
            </a:r>
            <a:r>
              <a:rPr lang="en-IN" sz="2000" dirty="0" smtClean="0">
                <a:hlinkClick r:id="rId2"/>
              </a:rPr>
              <a:t>www.github.com</a:t>
            </a:r>
            <a:r>
              <a:rPr lang="en-IN" sz="2000" dirty="0" smtClean="0"/>
              <a:t> </a:t>
            </a:r>
            <a:endParaRPr lang="en-IN" sz="2000" dirty="0" smtClean="0"/>
          </a:p>
          <a:p>
            <a:pPr marL="514350" indent="-514350">
              <a:buAutoNum type="arabicPeriod"/>
            </a:pPr>
            <a:r>
              <a:rPr lang="en-IN" sz="2000" dirty="0" err="1" smtClean="0"/>
              <a:t>GitHub</a:t>
            </a:r>
            <a:r>
              <a:rPr lang="en-IN" sz="2000" dirty="0" smtClean="0"/>
              <a:t> is basically an application</a:t>
            </a:r>
          </a:p>
          <a:p>
            <a:pPr marL="514350" indent="-514350">
              <a:buAutoNum type="arabicPeriod"/>
            </a:pPr>
            <a:r>
              <a:rPr lang="en-IN" sz="2000" dirty="0" err="1" smtClean="0"/>
              <a:t>GitHub</a:t>
            </a:r>
            <a:r>
              <a:rPr lang="en-IN" sz="2000" dirty="0" smtClean="0"/>
              <a:t> is an application/a service that is basically handled by Microsoft</a:t>
            </a:r>
          </a:p>
          <a:p>
            <a:pPr marL="514350" indent="-514350">
              <a:buAutoNum type="arabicPeriod"/>
            </a:pPr>
            <a:r>
              <a:rPr lang="en-IN" sz="2000" dirty="0" smtClean="0"/>
              <a:t>Why they are using this, because </a:t>
            </a:r>
            <a:r>
              <a:rPr lang="en-IN" sz="2000" dirty="0" err="1" smtClean="0"/>
              <a:t>GitHub</a:t>
            </a:r>
            <a:r>
              <a:rPr lang="en-IN" sz="2000" dirty="0" smtClean="0"/>
              <a:t> is basically a “Cloud-Platform” for Data Scientists/Developers/IT professionals</a:t>
            </a:r>
          </a:p>
          <a:p>
            <a:pPr marL="514350" indent="-514350">
              <a:buAutoNum type="arabicPeriod"/>
            </a:pPr>
            <a:r>
              <a:rPr lang="en-IN" sz="2000" dirty="0" smtClean="0"/>
              <a:t>Like as </a:t>
            </a:r>
            <a:r>
              <a:rPr lang="en-IN" sz="2000" dirty="0" smtClean="0"/>
              <a:t>we use </a:t>
            </a:r>
            <a:r>
              <a:rPr lang="en-IN" sz="2000" dirty="0" smtClean="0"/>
              <a:t>“Google Drive” to share the files/store the files/access the files any time</a:t>
            </a:r>
          </a:p>
          <a:p>
            <a:pPr marL="514350" indent="-514350">
              <a:buAutoNum type="arabicPeriod"/>
            </a:pPr>
            <a:r>
              <a:rPr lang="en-IN" sz="2000" dirty="0" smtClean="0"/>
              <a:t>In the same way, </a:t>
            </a:r>
            <a:r>
              <a:rPr lang="en-IN" sz="2000" dirty="0" err="1" smtClean="0"/>
              <a:t>GitHub</a:t>
            </a:r>
            <a:r>
              <a:rPr lang="en-IN" sz="2000" dirty="0" smtClean="0"/>
              <a:t> is there, it is basically a cloud platform where different IT professional/Developers/Data Scientists they used to share/upload their codes, so that they can collaborate with other persons, and they can work together </a:t>
            </a:r>
            <a:r>
              <a:rPr lang="en-IN" sz="2000" dirty="0" smtClean="0"/>
              <a:t>on any </a:t>
            </a:r>
            <a:r>
              <a:rPr lang="en-IN" sz="2000" dirty="0" smtClean="0"/>
              <a:t>projects</a:t>
            </a:r>
          </a:p>
          <a:p>
            <a:pPr marL="514350" indent="-514350">
              <a:buAutoNum type="arabicPeriod"/>
            </a:pPr>
            <a:r>
              <a:rPr lang="en-IN" sz="2000" dirty="0" smtClean="0"/>
              <a:t>So that’s why we are using the </a:t>
            </a:r>
            <a:r>
              <a:rPr lang="en-IN" sz="2000" dirty="0" err="1" smtClean="0"/>
              <a:t>GitHub</a:t>
            </a:r>
            <a:endParaRPr lang="en-IN" sz="2000" dirty="0" smtClean="0"/>
          </a:p>
          <a:p>
            <a:pPr marL="514350" indent="-514350">
              <a:buAutoNum type="arabicPeriod"/>
            </a:pPr>
            <a:r>
              <a:rPr lang="en-IN" sz="2000" dirty="0" smtClean="0"/>
              <a:t>Now, if you have already have an Account, Go to “Sign in” and enter </a:t>
            </a:r>
            <a:r>
              <a:rPr lang="en-IN" sz="2000" dirty="0" smtClean="0"/>
              <a:t> your </a:t>
            </a:r>
            <a:r>
              <a:rPr lang="en-IN" sz="2000" dirty="0" smtClean="0"/>
              <a:t>email address and Sign in to your </a:t>
            </a:r>
            <a:r>
              <a:rPr lang="en-IN" sz="2000" dirty="0" err="1" smtClean="0"/>
              <a:t>GitHub</a:t>
            </a:r>
            <a:r>
              <a:rPr lang="en-IN" sz="2000" dirty="0" smtClean="0"/>
              <a:t> account</a:t>
            </a:r>
          </a:p>
          <a:p>
            <a:pPr marL="514350" indent="-514350">
              <a:buAutoNum type="arabicPeriod"/>
            </a:pPr>
            <a:r>
              <a:rPr lang="en-IN" sz="2000" dirty="0" smtClean="0"/>
              <a:t>If you don’t have an Account, Click on “Sign up” button, Asking for email address, Enter </a:t>
            </a:r>
            <a:r>
              <a:rPr lang="en-IN" sz="2000" dirty="0" smtClean="0"/>
              <a:t> your  email </a:t>
            </a:r>
            <a:r>
              <a:rPr lang="en-IN" sz="2000" dirty="0" smtClean="0"/>
              <a:t>and create password to get </a:t>
            </a:r>
            <a:r>
              <a:rPr lang="en-IN" sz="2000" dirty="0" err="1" smtClean="0"/>
              <a:t>GitHub</a:t>
            </a:r>
            <a:r>
              <a:rPr lang="en-IN" sz="2000" dirty="0" smtClean="0"/>
              <a:t> account, Click on Continue &gt;&gt; Enter username as per your choice </a:t>
            </a:r>
            <a:r>
              <a:rPr lang="en-IN" sz="2000" dirty="0" smtClean="0"/>
              <a:t>and process further</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1-17 225751.png"/>
          <p:cNvPicPr>
            <a:picLocks noGrp="1" noChangeAspect="1"/>
          </p:cNvPicPr>
          <p:nvPr>
            <p:ph idx="1"/>
          </p:nvPr>
        </p:nvPicPr>
        <p:blipFill>
          <a:blip r:embed="rId2"/>
          <a:stretch>
            <a:fillRect/>
          </a:stretch>
        </p:blipFill>
        <p:spPr>
          <a:xfrm>
            <a:off x="714348" y="1071546"/>
            <a:ext cx="8118028" cy="4643470"/>
          </a:xfrm>
        </p:spPr>
      </p:pic>
      <p:sp>
        <p:nvSpPr>
          <p:cNvPr id="5" name="TextBox 4"/>
          <p:cNvSpPr txBox="1"/>
          <p:nvPr/>
        </p:nvSpPr>
        <p:spPr>
          <a:xfrm>
            <a:off x="1857356" y="428604"/>
            <a:ext cx="5286412" cy="523220"/>
          </a:xfrm>
          <a:prstGeom prst="rect">
            <a:avLst/>
          </a:prstGeom>
          <a:noFill/>
        </p:spPr>
        <p:txBody>
          <a:bodyPr wrap="square" rtlCol="0">
            <a:spAutoFit/>
          </a:bodyPr>
          <a:lstStyle/>
          <a:p>
            <a:pPr algn="ctr"/>
            <a:r>
              <a:rPr lang="en-IN" sz="2800" b="1" dirty="0" err="1" smtClean="0">
                <a:solidFill>
                  <a:srgbClr val="FF0000"/>
                </a:solidFill>
                <a:effectLst>
                  <a:outerShdw blurRad="38100" dist="38100" dir="2700000" algn="tl">
                    <a:srgbClr val="000000">
                      <a:alpha val="43137"/>
                    </a:srgbClr>
                  </a:outerShdw>
                </a:effectLst>
              </a:rPr>
              <a:t>GitHub</a:t>
            </a:r>
            <a:r>
              <a:rPr lang="en-IN" sz="2800" b="1" dirty="0" smtClean="0">
                <a:solidFill>
                  <a:srgbClr val="FF0000"/>
                </a:solidFill>
                <a:effectLst>
                  <a:outerShdw blurRad="38100" dist="38100" dir="2700000" algn="tl">
                    <a:srgbClr val="000000">
                      <a:alpha val="43137"/>
                    </a:srgbClr>
                  </a:outerShdw>
                </a:effectLst>
              </a:rPr>
              <a:t> Dashboard</a:t>
            </a:r>
            <a:endParaRPr lang="en-US"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noAutofit/>
          </a:bodyPr>
          <a:lstStyle/>
          <a:p>
            <a:pPr algn="ctr">
              <a:buNone/>
            </a:pPr>
            <a:endParaRPr lang="en-IN" sz="4400" dirty="0" smtClean="0"/>
          </a:p>
          <a:p>
            <a:pPr algn="ctr">
              <a:buNone/>
            </a:pPr>
            <a:endParaRPr lang="en-IN" sz="4400" dirty="0" smtClean="0"/>
          </a:p>
          <a:p>
            <a:pPr algn="ctr">
              <a:buNone/>
            </a:pPr>
            <a:r>
              <a:rPr lang="en-IN" sz="4400" dirty="0" smtClean="0"/>
              <a:t>	</a:t>
            </a:r>
            <a:r>
              <a:rPr lang="en-IN" sz="4400" dirty="0" smtClean="0"/>
              <a:t>			</a:t>
            </a:r>
            <a:r>
              <a:rPr lang="en-IN" sz="4800" dirty="0" smtClean="0">
                <a:solidFill>
                  <a:srgbClr val="FF0000"/>
                </a:solidFill>
                <a:effectLst>
                  <a:outerShdw blurRad="38100" dist="38100" dir="2700000" algn="tl">
                    <a:srgbClr val="000000">
                      <a:alpha val="43137"/>
                    </a:srgbClr>
                  </a:outerShdw>
                </a:effectLst>
              </a:rPr>
              <a:t>Python Basics Over.</a:t>
            </a:r>
            <a:endParaRPr lang="en-IN" sz="4400" dirty="0" smtClean="0">
              <a:solidFill>
                <a:srgbClr val="FF0000"/>
              </a:solidFill>
              <a:effectLst>
                <a:outerShdw blurRad="38100" dist="38100" dir="2700000" algn="tl">
                  <a:srgbClr val="000000">
                    <a:alpha val="43137"/>
                  </a:srgbClr>
                </a:outerShdw>
              </a:effectLst>
            </a:endParaRPr>
          </a:p>
          <a:p>
            <a:pPr algn="ctr">
              <a:buNone/>
            </a:pPr>
            <a:r>
              <a:rPr lang="en-IN" sz="4400" dirty="0" smtClean="0"/>
              <a:t>					</a:t>
            </a:r>
          </a:p>
          <a:p>
            <a:pPr algn="ctr">
              <a:buNone/>
            </a:pPr>
            <a:r>
              <a:rPr lang="en-I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 !	</a:t>
            </a:r>
          </a:p>
          <a:p>
            <a:pPr algn="ctr">
              <a:buNone/>
            </a:pPr>
            <a:r>
              <a:rPr lang="en-IN" sz="4400" dirty="0" smtClean="0"/>
              <a:t>					</a:t>
            </a:r>
            <a:endParaRPr lang="en-IN" sz="4400" b="1" dirty="0" smtClean="0">
              <a:solidFill>
                <a:srgbClr val="00B050"/>
              </a:solidFill>
              <a:effectLst>
                <a:outerShdw blurRad="38100" dist="38100" dir="2700000" algn="tl">
                  <a:srgbClr val="000000">
                    <a:alpha val="43137"/>
                  </a:srgbClr>
                </a:outerShdw>
              </a:effectLst>
            </a:endParaRPr>
          </a:p>
          <a:p>
            <a:pPr algn="ctr">
              <a:buNone/>
            </a:pPr>
            <a:endParaRPr lang="en-IN" sz="4400" dirty="0" smtClean="0"/>
          </a:p>
          <a:p>
            <a:pPr algn="ct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01080" cy="6215106"/>
          </a:xfrm>
        </p:spPr>
        <p:txBody>
          <a:bodyPr/>
          <a:lstStyle/>
          <a:p>
            <a:pPr>
              <a:buNone/>
            </a:pPr>
            <a:r>
              <a:rPr lang="en-IN" dirty="0" smtClean="0"/>
              <a:t>				</a:t>
            </a:r>
          </a:p>
          <a:p>
            <a:pPr algn="ctr">
              <a:buNone/>
            </a:pPr>
            <a:r>
              <a:rPr lang="en-IN" sz="3200" b="1" dirty="0" smtClean="0">
                <a:solidFill>
                  <a:srgbClr val="FF0000"/>
                </a:solidFill>
              </a:rPr>
              <a:t>Python</a:t>
            </a:r>
            <a:r>
              <a:rPr lang="en-IN" sz="3200" dirty="0" smtClean="0">
                <a:solidFill>
                  <a:srgbClr val="FF0000"/>
                </a:solidFill>
              </a:rPr>
              <a:t>:</a:t>
            </a:r>
          </a:p>
          <a:p>
            <a:pPr marL="514350" indent="-514350">
              <a:buAutoNum type="arabicPeriod"/>
            </a:pPr>
            <a:r>
              <a:rPr lang="en-IN" dirty="0" smtClean="0"/>
              <a:t>High level programming language</a:t>
            </a:r>
          </a:p>
          <a:p>
            <a:pPr marL="514350" indent="-514350">
              <a:buAutoNum type="arabicPeriod"/>
            </a:pPr>
            <a:r>
              <a:rPr lang="en-IN" dirty="0" smtClean="0"/>
              <a:t>General purpose programming language</a:t>
            </a:r>
          </a:p>
          <a:p>
            <a:pPr marL="514350" indent="-514350">
              <a:buAutoNum type="arabicPeriod"/>
            </a:pPr>
            <a:r>
              <a:rPr lang="en-IN" dirty="0" smtClean="0"/>
              <a:t>It is high level, interpreted, interactive and object oriented scripting language</a:t>
            </a:r>
          </a:p>
          <a:p>
            <a:pPr marL="514350" indent="-514350">
              <a:buAutoNum type="arabicPeriod"/>
            </a:pPr>
            <a:r>
              <a:rPr lang="en-IN" dirty="0" smtClean="0"/>
              <a:t>It uses English keywords frequently</a:t>
            </a:r>
          </a:p>
          <a:p>
            <a:pPr marL="514350" indent="-514350">
              <a:buAutoNum type="arabicPeriod"/>
            </a:pPr>
            <a:r>
              <a:rPr lang="en-IN" dirty="0" smtClean="0"/>
              <a:t>Python is processed at the run time by the interpreter, we don’t need to compile our program before executing it</a:t>
            </a:r>
          </a:p>
          <a:p>
            <a:pPr marL="514350" indent="-514350">
              <a:buAutoNum type="arabicPeriod"/>
            </a:pPr>
            <a:r>
              <a:rPr lang="en-IN" dirty="0" smtClean="0"/>
              <a:t>Build anything</a:t>
            </a:r>
          </a:p>
          <a:p>
            <a:pPr marL="514350" indent="-514350">
              <a:buAutoNum type="arabicPeriod"/>
            </a:pPr>
            <a:r>
              <a:rPr lang="en-IN" dirty="0" smtClean="0"/>
              <a:t>Can build packages for data science</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01080" cy="6215106"/>
          </a:xfrm>
        </p:spPr>
        <p:txBody>
          <a:bodyPr/>
          <a:lstStyle/>
          <a:p>
            <a:pPr algn="ctr">
              <a:buNone/>
            </a:pPr>
            <a:r>
              <a:rPr lang="en-IN" b="1" dirty="0" smtClean="0"/>
              <a:t>	</a:t>
            </a:r>
          </a:p>
          <a:p>
            <a:pPr algn="ctr">
              <a:buNone/>
            </a:pPr>
            <a:r>
              <a:rPr lang="en-IN" sz="3200" b="1" dirty="0" smtClean="0">
                <a:solidFill>
                  <a:srgbClr val="FF0000"/>
                </a:solidFill>
              </a:rPr>
              <a:t>Basics of Python for Data Analysis</a:t>
            </a:r>
            <a:endParaRPr lang="en-IN" b="1" dirty="0" smtClean="0">
              <a:solidFill>
                <a:srgbClr val="FF0000"/>
              </a:solidFill>
            </a:endParaRPr>
          </a:p>
          <a:p>
            <a:pPr algn="ctr">
              <a:buNone/>
            </a:pPr>
            <a:endParaRPr lang="en-IN" b="1" dirty="0" smtClean="0"/>
          </a:p>
          <a:p>
            <a:r>
              <a:rPr lang="en-IN" dirty="0" smtClean="0"/>
              <a:t>Open source – free to install</a:t>
            </a:r>
          </a:p>
          <a:p>
            <a:r>
              <a:rPr lang="en-IN" dirty="0" smtClean="0"/>
              <a:t>Very easy to learn</a:t>
            </a:r>
          </a:p>
          <a:p>
            <a:r>
              <a:rPr lang="en-IN" dirty="0" smtClean="0"/>
              <a:t>Python is an interpreted and compiled language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01080" cy="6215106"/>
          </a:xfrm>
        </p:spPr>
        <p:txBody>
          <a:bodyPr/>
          <a:lstStyle/>
          <a:p>
            <a:pPr algn="ctr">
              <a:buNone/>
            </a:pPr>
            <a:r>
              <a:rPr lang="en-IN" sz="3200" b="1" dirty="0" smtClean="0">
                <a:solidFill>
                  <a:srgbClr val="FF0000"/>
                </a:solidFill>
              </a:rPr>
              <a:t>		</a:t>
            </a:r>
          </a:p>
          <a:p>
            <a:pPr algn="ctr">
              <a:buNone/>
            </a:pPr>
            <a:r>
              <a:rPr lang="en-IN" sz="3200" b="1" dirty="0" smtClean="0">
                <a:solidFill>
                  <a:srgbClr val="FF0000"/>
                </a:solidFill>
              </a:rPr>
              <a:t>Features of Python:</a:t>
            </a:r>
          </a:p>
          <a:p>
            <a:pPr algn="ctr">
              <a:buNone/>
            </a:pPr>
            <a:endParaRPr lang="en-IN" sz="3200" b="1" dirty="0" smtClean="0">
              <a:solidFill>
                <a:srgbClr val="FF0000"/>
              </a:solidFill>
            </a:endParaRPr>
          </a:p>
          <a:p>
            <a:r>
              <a:rPr lang="en-IN" dirty="0" smtClean="0"/>
              <a:t>Software quality</a:t>
            </a:r>
          </a:p>
          <a:p>
            <a:r>
              <a:rPr lang="en-IN" dirty="0" smtClean="0"/>
              <a:t>Developer productivity</a:t>
            </a:r>
          </a:p>
          <a:p>
            <a:r>
              <a:rPr lang="en-IN" dirty="0" smtClean="0"/>
              <a:t>Support various libraries</a:t>
            </a:r>
          </a:p>
          <a:p>
            <a:r>
              <a:rPr lang="en-IN" dirty="0" smtClean="0"/>
              <a:t>Easy to understand</a:t>
            </a:r>
          </a:p>
          <a:p>
            <a:r>
              <a:rPr lang="en-IN" dirty="0" smtClean="0"/>
              <a:t>Very flexible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01080" cy="6215106"/>
          </a:xfrm>
        </p:spPr>
        <p:txBody>
          <a:bodyPr/>
          <a:lstStyle/>
          <a:p>
            <a:pPr algn="ctr">
              <a:buNone/>
            </a:pPr>
            <a:endParaRPr lang="en-IN" sz="3200" b="1" dirty="0" smtClean="0">
              <a:solidFill>
                <a:srgbClr val="FF0000"/>
              </a:solidFill>
            </a:endParaRPr>
          </a:p>
          <a:p>
            <a:pPr algn="ctr">
              <a:buNone/>
            </a:pPr>
            <a:r>
              <a:rPr lang="en-IN" sz="3200" b="1" dirty="0" smtClean="0">
                <a:solidFill>
                  <a:srgbClr val="FF0000"/>
                </a:solidFill>
              </a:rPr>
              <a:t>Applications of Python:</a:t>
            </a:r>
          </a:p>
          <a:p>
            <a:pPr algn="ctr">
              <a:buNone/>
            </a:pPr>
            <a:endParaRPr lang="en-IN" sz="3200" b="1" dirty="0" smtClean="0">
              <a:solidFill>
                <a:srgbClr val="FF0000"/>
              </a:solidFill>
            </a:endParaRPr>
          </a:p>
          <a:p>
            <a:r>
              <a:rPr lang="en-IN" dirty="0" smtClean="0"/>
              <a:t>Web Applications</a:t>
            </a:r>
          </a:p>
          <a:p>
            <a:r>
              <a:rPr lang="en-IN" dirty="0" smtClean="0"/>
              <a:t>Desktop Applications</a:t>
            </a:r>
          </a:p>
          <a:p>
            <a:r>
              <a:rPr lang="en-IN" dirty="0" smtClean="0"/>
              <a:t>Database Applications</a:t>
            </a:r>
          </a:p>
          <a:p>
            <a:r>
              <a:rPr lang="en-IN" dirty="0" smtClean="0"/>
              <a:t>Data Analysis</a:t>
            </a:r>
          </a:p>
          <a:p>
            <a:r>
              <a:rPr lang="en-IN" dirty="0" smtClean="0"/>
              <a:t>Computer vision for image and video processing</a:t>
            </a:r>
          </a:p>
          <a:p>
            <a:r>
              <a:rPr lang="en-IN" dirty="0" smtClean="0"/>
              <a:t>Interactive Web Visualization</a:t>
            </a:r>
          </a:p>
          <a:p>
            <a:r>
              <a:rPr lang="en-IN" dirty="0" smtClean="0"/>
              <a:t>Web Scraping</a:t>
            </a:r>
          </a:p>
          <a:p>
            <a:r>
              <a:rPr lang="en-IN" dirty="0" smtClean="0"/>
              <a:t>Object Oriented Programming(OOPs concept)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01080" cy="6215106"/>
          </a:xfrm>
        </p:spPr>
        <p:txBody>
          <a:bodyPr>
            <a:normAutofit fontScale="47500" lnSpcReduction="20000"/>
          </a:bodyPr>
          <a:lstStyle/>
          <a:p>
            <a:pPr>
              <a:buNone/>
            </a:pPr>
            <a:r>
              <a:rPr lang="en-IN" b="1" dirty="0" smtClean="0"/>
              <a:t>				</a:t>
            </a:r>
            <a:r>
              <a:rPr lang="en-IN" sz="6700" b="1" dirty="0" smtClean="0">
                <a:solidFill>
                  <a:srgbClr val="FF0000"/>
                </a:solidFill>
              </a:rPr>
              <a:t>Configuration</a:t>
            </a:r>
            <a:r>
              <a:rPr lang="en-IN" b="1" dirty="0" smtClean="0"/>
              <a:t>:</a:t>
            </a:r>
          </a:p>
          <a:p>
            <a:pPr>
              <a:buNone/>
            </a:pPr>
            <a:r>
              <a:rPr lang="en-IN" sz="2900" dirty="0" smtClean="0"/>
              <a:t>If you are going to purchase a new Laptop:</a:t>
            </a:r>
          </a:p>
          <a:p>
            <a:pPr>
              <a:buNone/>
            </a:pPr>
            <a:endParaRPr lang="en-IN" sz="2900" dirty="0" smtClean="0"/>
          </a:p>
          <a:p>
            <a:pPr>
              <a:buNone/>
            </a:pPr>
            <a:r>
              <a:rPr lang="en-IN" b="1" dirty="0" smtClean="0"/>
              <a:t>Processor:</a:t>
            </a:r>
          </a:p>
          <a:p>
            <a:pPr>
              <a:buNone/>
            </a:pPr>
            <a:r>
              <a:rPr lang="en-IN" dirty="0" smtClean="0"/>
              <a:t>1. Windows min. Intel 5 - latest generation – 13</a:t>
            </a:r>
            <a:r>
              <a:rPr lang="en-IN" baseline="30000" dirty="0" smtClean="0"/>
              <a:t>th</a:t>
            </a:r>
            <a:r>
              <a:rPr lang="en-IN" dirty="0" smtClean="0"/>
              <a:t> Gen</a:t>
            </a:r>
          </a:p>
          <a:p>
            <a:pPr>
              <a:buNone/>
            </a:pPr>
            <a:r>
              <a:rPr lang="en-IN" dirty="0" smtClean="0"/>
              <a:t>2. AMD (</a:t>
            </a:r>
            <a:r>
              <a:rPr lang="en-IN" dirty="0" err="1" smtClean="0"/>
              <a:t>ryzen</a:t>
            </a:r>
            <a:r>
              <a:rPr lang="en-IN" dirty="0" smtClean="0"/>
              <a:t> 5 or </a:t>
            </a:r>
            <a:r>
              <a:rPr lang="en-IN" dirty="0" err="1" smtClean="0"/>
              <a:t>ryzen</a:t>
            </a:r>
            <a:r>
              <a:rPr lang="en-IN" dirty="0" smtClean="0"/>
              <a:t> 7)</a:t>
            </a:r>
          </a:p>
          <a:p>
            <a:pPr>
              <a:buNone/>
            </a:pPr>
            <a:r>
              <a:rPr lang="en-IN" dirty="0" smtClean="0"/>
              <a:t>3. </a:t>
            </a:r>
            <a:r>
              <a:rPr lang="en-IN" dirty="0" err="1" smtClean="0"/>
              <a:t>Macbook</a:t>
            </a:r>
            <a:r>
              <a:rPr lang="en-IN" dirty="0" smtClean="0"/>
              <a:t> – Silicon chips (M1, M2 and M3)</a:t>
            </a:r>
          </a:p>
          <a:p>
            <a:pPr>
              <a:buNone/>
            </a:pPr>
            <a:endParaRPr lang="en-IN" dirty="0" smtClean="0"/>
          </a:p>
          <a:p>
            <a:pPr>
              <a:buNone/>
            </a:pPr>
            <a:r>
              <a:rPr lang="en-IN" b="1" dirty="0" smtClean="0"/>
              <a:t>RAM:</a:t>
            </a:r>
          </a:p>
          <a:p>
            <a:pPr>
              <a:buNone/>
            </a:pPr>
            <a:r>
              <a:rPr lang="en-IN" dirty="0" smtClean="0"/>
              <a:t>	help to carry multiple process </a:t>
            </a:r>
            <a:r>
              <a:rPr lang="en-IN" dirty="0" smtClean="0"/>
              <a:t>parallel</a:t>
            </a:r>
            <a:endParaRPr lang="en-IN" dirty="0" smtClean="0"/>
          </a:p>
          <a:p>
            <a:pPr>
              <a:buNone/>
            </a:pPr>
            <a:r>
              <a:rPr lang="en-IN" dirty="0" smtClean="0"/>
              <a:t>	Minimum requirement: 8GB, if you are using 16GB that’s fine</a:t>
            </a:r>
          </a:p>
          <a:p>
            <a:pPr>
              <a:buNone/>
            </a:pPr>
            <a:r>
              <a:rPr lang="en-IN" dirty="0" smtClean="0"/>
              <a:t>There are two types of RAM here: DDR4 &amp; DDR5</a:t>
            </a:r>
          </a:p>
          <a:p>
            <a:pPr>
              <a:buNone/>
            </a:pPr>
            <a:endParaRPr lang="en-IN" dirty="0" smtClean="0"/>
          </a:p>
          <a:p>
            <a:pPr>
              <a:buNone/>
            </a:pPr>
            <a:r>
              <a:rPr lang="en-IN" b="1" dirty="0" smtClean="0"/>
              <a:t>ROM:</a:t>
            </a:r>
          </a:p>
          <a:p>
            <a:pPr>
              <a:buNone/>
            </a:pPr>
            <a:r>
              <a:rPr lang="en-IN" dirty="0" smtClean="0"/>
              <a:t>	prefer SSD – min. 256GB</a:t>
            </a:r>
          </a:p>
          <a:p>
            <a:pPr>
              <a:buNone/>
            </a:pPr>
            <a:r>
              <a:rPr lang="en-IN" dirty="0" smtClean="0"/>
              <a:t>	HDD – min. 512GB</a:t>
            </a:r>
          </a:p>
          <a:p>
            <a:pPr>
              <a:buNone/>
            </a:pPr>
            <a:endParaRPr lang="en-IN" dirty="0" smtClean="0"/>
          </a:p>
          <a:p>
            <a:pPr>
              <a:buNone/>
            </a:pPr>
            <a:r>
              <a:rPr lang="en-IN" b="1" dirty="0" smtClean="0"/>
              <a:t>Cores:</a:t>
            </a:r>
          </a:p>
          <a:p>
            <a:pPr>
              <a:buNone/>
            </a:pPr>
            <a:r>
              <a:rPr lang="en-IN" dirty="0" smtClean="0"/>
              <a:t>	</a:t>
            </a:r>
            <a:r>
              <a:rPr lang="en-IN" dirty="0" err="1" smtClean="0"/>
              <a:t>Octa</a:t>
            </a:r>
            <a:r>
              <a:rPr lang="en-IN" dirty="0" smtClean="0"/>
              <a:t> – </a:t>
            </a:r>
            <a:r>
              <a:rPr lang="en-IN" dirty="0" err="1" smtClean="0"/>
              <a:t>Octa</a:t>
            </a:r>
            <a:r>
              <a:rPr lang="en-IN" dirty="0" smtClean="0"/>
              <a:t>(8) means </a:t>
            </a:r>
            <a:r>
              <a:rPr lang="en-IN" dirty="0" err="1" smtClean="0"/>
              <a:t>Octa</a:t>
            </a:r>
            <a:r>
              <a:rPr lang="en-IN" dirty="0" smtClean="0"/>
              <a:t> core processor</a:t>
            </a:r>
          </a:p>
          <a:p>
            <a:pPr>
              <a:buNone/>
            </a:pPr>
            <a:endParaRPr lang="en-IN" dirty="0" smtClean="0"/>
          </a:p>
          <a:p>
            <a:pPr>
              <a:buNone/>
            </a:pPr>
            <a:r>
              <a:rPr lang="en-IN" b="1" dirty="0" smtClean="0"/>
              <a:t>Thread:</a:t>
            </a:r>
          </a:p>
          <a:p>
            <a:pPr>
              <a:buNone/>
            </a:pPr>
            <a:r>
              <a:rPr lang="en-IN" dirty="0" smtClean="0"/>
              <a:t>	Multithreaded</a:t>
            </a:r>
          </a:p>
          <a:p>
            <a:pPr>
              <a:buNone/>
            </a:pPr>
            <a:endParaRPr lang="en-IN" dirty="0" smtClean="0"/>
          </a:p>
          <a:p>
            <a:pPr>
              <a:buNone/>
            </a:pPr>
            <a:r>
              <a:rPr lang="en-IN" b="1" dirty="0" smtClean="0"/>
              <a:t>GPU:</a:t>
            </a:r>
          </a:p>
          <a:p>
            <a:pPr>
              <a:buNone/>
            </a:pPr>
            <a:r>
              <a:rPr lang="en-IN" dirty="0" smtClean="0"/>
              <a:t>	min. 4GB</a:t>
            </a:r>
          </a:p>
          <a:p>
            <a:pPr>
              <a:buNone/>
            </a:pPr>
            <a:endParaRPr lang="en-IN" dirty="0" smtClean="0"/>
          </a:p>
          <a:p>
            <a:pPr>
              <a:buNone/>
            </a:pPr>
            <a:r>
              <a:rPr lang="en-IN" b="1" dirty="0" smtClean="0"/>
              <a:t>Operating system:</a:t>
            </a:r>
          </a:p>
          <a:p>
            <a:pPr>
              <a:buNone/>
            </a:pPr>
            <a:r>
              <a:rPr lang="en-IN" dirty="0" smtClean="0"/>
              <a:t>	Windows – Windows 10 min. – Paid OS</a:t>
            </a:r>
          </a:p>
          <a:p>
            <a:pPr>
              <a:buNone/>
            </a:pPr>
            <a:r>
              <a:rPr lang="en-IN" dirty="0" smtClean="0"/>
              <a:t>	Linux -  </a:t>
            </a:r>
            <a:r>
              <a:rPr lang="en-IN" dirty="0" err="1" smtClean="0"/>
              <a:t>ubuntu</a:t>
            </a:r>
            <a:r>
              <a:rPr lang="en-IN" dirty="0" smtClean="0"/>
              <a:t> 16 or </a:t>
            </a:r>
            <a:r>
              <a:rPr lang="en-IN" dirty="0" err="1" smtClean="0"/>
              <a:t>ubuntu</a:t>
            </a:r>
            <a:r>
              <a:rPr lang="en-IN" dirty="0" smtClean="0"/>
              <a:t> 18 – Free OS</a:t>
            </a:r>
          </a:p>
          <a:p>
            <a:pPr>
              <a:buNone/>
            </a:pPr>
            <a:r>
              <a:rPr lang="en-IN" dirty="0" smtClean="0"/>
              <a:t>	Mac – </a:t>
            </a:r>
            <a:r>
              <a:rPr lang="en-IN" dirty="0" err="1" smtClean="0"/>
              <a:t>MacOS</a:t>
            </a:r>
            <a:r>
              <a:rPr lang="en-IN" dirty="0" smtClean="0"/>
              <a:t> – Ventura – pre installed in </a:t>
            </a:r>
            <a:r>
              <a:rPr lang="en-IN" dirty="0" err="1" smtClean="0"/>
              <a:t>mac</a:t>
            </a:r>
            <a:endParaRPr lang="en-IN" dirty="0" smtClean="0"/>
          </a:p>
          <a:p>
            <a:pPr>
              <a:buNone/>
            </a:pPr>
            <a:r>
              <a:rPr lang="en-IN" dirty="0" smtClean="0"/>
              <a:t>	Chrome book – not recommended (based on Linux)</a:t>
            </a:r>
          </a:p>
          <a:p>
            <a:pPr>
              <a:buNone/>
            </a:pPr>
            <a:r>
              <a:rPr lang="en-IN"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01080" cy="6215106"/>
          </a:xfrm>
        </p:spPr>
        <p:txBody>
          <a:bodyPr>
            <a:normAutofit fontScale="92500" lnSpcReduction="10000"/>
          </a:bodyPr>
          <a:lstStyle/>
          <a:p>
            <a:pPr>
              <a:buNone/>
            </a:pPr>
            <a:endParaRPr lang="en-IN" sz="2000" dirty="0" smtClean="0"/>
          </a:p>
          <a:p>
            <a:pPr>
              <a:buNone/>
            </a:pPr>
            <a:r>
              <a:rPr lang="en-IN" sz="2000" dirty="0" smtClean="0"/>
              <a:t>How to install Python and it’s supporting libraries?</a:t>
            </a:r>
          </a:p>
          <a:p>
            <a:pPr>
              <a:buNone/>
            </a:pPr>
            <a:r>
              <a:rPr lang="en-IN" sz="2000" dirty="0" smtClean="0"/>
              <a:t>	Let’s understand...</a:t>
            </a:r>
          </a:p>
          <a:p>
            <a:pPr>
              <a:buNone/>
            </a:pPr>
            <a:r>
              <a:rPr lang="en-IN" dirty="0" smtClean="0"/>
              <a:t>			</a:t>
            </a:r>
            <a:r>
              <a:rPr lang="en-IN" sz="3500" b="1" dirty="0" smtClean="0">
                <a:solidFill>
                  <a:srgbClr val="FF0000"/>
                </a:solidFill>
              </a:rPr>
              <a:t>Python Framework:</a:t>
            </a:r>
          </a:p>
          <a:p>
            <a:pPr>
              <a:buNone/>
            </a:pPr>
            <a:r>
              <a:rPr lang="en-IN" sz="1400" b="1" dirty="0" smtClean="0"/>
              <a:t>Steps to Install Python Framework in our system:</a:t>
            </a:r>
          </a:p>
          <a:p>
            <a:pPr>
              <a:buNone/>
            </a:pPr>
            <a:endParaRPr lang="en-IN" sz="1400" b="1" dirty="0" smtClean="0">
              <a:solidFill>
                <a:srgbClr val="FF0000"/>
              </a:solidFill>
            </a:endParaRPr>
          </a:p>
          <a:p>
            <a:pPr>
              <a:buNone/>
            </a:pPr>
            <a:r>
              <a:rPr lang="en-IN" sz="1400" dirty="0" smtClean="0"/>
              <a:t>Step 1: Go to Google Chrome/Mozilla Firefox/Microsoft Edge/Safari any browser</a:t>
            </a:r>
          </a:p>
          <a:p>
            <a:pPr>
              <a:buNone/>
            </a:pPr>
            <a:r>
              <a:rPr lang="en-IN" sz="1400" dirty="0" smtClean="0"/>
              <a:t>Step 2: Type/Search for ‘anaconda’ on </a:t>
            </a:r>
            <a:r>
              <a:rPr lang="en-IN" sz="1400" dirty="0" smtClean="0"/>
              <a:t>your  web </a:t>
            </a:r>
            <a:r>
              <a:rPr lang="en-IN" sz="1400" dirty="0" smtClean="0"/>
              <a:t>browser</a:t>
            </a:r>
          </a:p>
          <a:p>
            <a:pPr>
              <a:buNone/>
            </a:pPr>
            <a:r>
              <a:rPr lang="en-IN" sz="1400" dirty="0" smtClean="0"/>
              <a:t>Step 3: Click on website: </a:t>
            </a:r>
            <a:r>
              <a:rPr lang="en-IN" sz="1400" dirty="0" smtClean="0">
                <a:hlinkClick r:id="rId2"/>
              </a:rPr>
              <a:t>https://www.anaconda.com</a:t>
            </a:r>
            <a:endParaRPr lang="en-IN" sz="1400" dirty="0" smtClean="0"/>
          </a:p>
          <a:p>
            <a:pPr>
              <a:buNone/>
            </a:pPr>
            <a:r>
              <a:rPr lang="en-IN" sz="1400" dirty="0" smtClean="0"/>
              <a:t>Step 4: Redirect the new web page</a:t>
            </a:r>
          </a:p>
          <a:p>
            <a:pPr>
              <a:buNone/>
            </a:pPr>
            <a:r>
              <a:rPr lang="en-IN" sz="1400" dirty="0" smtClean="0"/>
              <a:t>Step 5: Once the page open, you can see the “Free Download” for Windows as well as for Mac users</a:t>
            </a:r>
          </a:p>
          <a:p>
            <a:pPr>
              <a:buNone/>
            </a:pPr>
            <a:r>
              <a:rPr lang="en-IN" sz="1400" dirty="0" smtClean="0"/>
              <a:t>Step 6: Simply click on it. It will start downloading the ‘Anaconda’</a:t>
            </a:r>
          </a:p>
          <a:p>
            <a:pPr>
              <a:buNone/>
            </a:pPr>
            <a:r>
              <a:rPr lang="en-IN" sz="1400" dirty="0" smtClean="0"/>
              <a:t>Step 7: Size of the file is 899 MB: Anaconda 3</a:t>
            </a:r>
          </a:p>
          <a:p>
            <a:pPr>
              <a:buNone/>
            </a:pPr>
            <a:r>
              <a:rPr lang="en-IN" sz="1400" dirty="0" smtClean="0"/>
              <a:t>Step 8: Click on “Get Additional Installers” – if you are using Mac / Linux</a:t>
            </a:r>
          </a:p>
          <a:p>
            <a:pPr>
              <a:buNone/>
            </a:pPr>
            <a:r>
              <a:rPr lang="en-IN" sz="1400" dirty="0" smtClean="0"/>
              <a:t>Step 9: After downloading the file, visit the folder and click on it</a:t>
            </a:r>
          </a:p>
          <a:p>
            <a:pPr>
              <a:buNone/>
            </a:pPr>
            <a:r>
              <a:rPr lang="en-IN" sz="1400" dirty="0" smtClean="0"/>
              <a:t>Step 10:  After click on the file, you will the see the first file: Setup Page of “Anaconda” application</a:t>
            </a:r>
          </a:p>
          <a:p>
            <a:pPr>
              <a:buNone/>
            </a:pPr>
            <a:r>
              <a:rPr lang="en-IN" sz="1400" dirty="0" smtClean="0"/>
              <a:t>Step 11: Click on “Next”, Click on “I agree”, Click on “Just Me(recommended), then Click on “Next”</a:t>
            </a:r>
          </a:p>
          <a:p>
            <a:pPr>
              <a:buNone/>
            </a:pPr>
            <a:r>
              <a:rPr lang="en-IN" sz="1400" dirty="0" smtClean="0"/>
              <a:t>Step 12: After this you see “Destination folder” which you want to keep the setup and Click on “Next” The space required to install “Anaconda” is 4.9 GB, Do not change the Destination of file.</a:t>
            </a:r>
          </a:p>
          <a:p>
            <a:pPr>
              <a:buNone/>
            </a:pPr>
            <a:r>
              <a:rPr lang="en-IN" sz="1400" dirty="0" smtClean="0"/>
              <a:t>Step 13: After, Do not select any option from your side, then Click on “Install”.</a:t>
            </a:r>
          </a:p>
          <a:p>
            <a:pPr>
              <a:buNone/>
            </a:pPr>
            <a:r>
              <a:rPr lang="en-IN" sz="1400" dirty="0" smtClean="0"/>
              <a:t>Step 14: After Clicking on Install button, it will begin the installation it takes couple of minutes to install the “Anaconda” in your system</a:t>
            </a:r>
          </a:p>
          <a:p>
            <a:pPr>
              <a:buNone/>
            </a:pPr>
            <a:r>
              <a:rPr lang="en-IN" sz="1400" dirty="0" smtClean="0"/>
              <a:t>Step 15: Once the installation of Anaconda is completed, Click on “Next” button, then again Click on “Next” button</a:t>
            </a:r>
          </a:p>
          <a:p>
            <a:pPr>
              <a:buNone/>
            </a:pPr>
            <a:r>
              <a:rPr lang="en-IN" sz="1400" dirty="0" smtClean="0"/>
              <a:t>Step 16: After that, if see some options, uncheck them and Click on “Finish”</a:t>
            </a:r>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472</TotalTime>
  <Words>836</Words>
  <Application>Microsoft Office PowerPoint</Application>
  <PresentationFormat>On-screen Show (4:3)</PresentationFormat>
  <Paragraphs>334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Python Programming for Data Science – 2024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Anaconda Navigation Page Dashboard</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121</cp:revision>
  <dcterms:created xsi:type="dcterms:W3CDTF">2024-01-17T12:12:05Z</dcterms:created>
  <dcterms:modified xsi:type="dcterms:W3CDTF">2024-01-18T04:45:25Z</dcterms:modified>
</cp:coreProperties>
</file>