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p:scale>
          <a:sx n="67" d="100"/>
          <a:sy n="67" d="100"/>
        </p:scale>
        <p:origin x="114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531F3-90DC-44C5-AC88-246F298A061F}"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3DA0F-8DB7-4A18-A5D7-8642EB20CBB5}" type="slidenum">
              <a:rPr lang="en-US" smtClean="0"/>
              <a:t>‹#›</a:t>
            </a:fld>
            <a:endParaRPr lang="en-US"/>
          </a:p>
        </p:txBody>
      </p:sp>
    </p:spTree>
    <p:extLst>
      <p:ext uri="{BB962C8B-B14F-4D97-AF65-F5344CB8AC3E}">
        <p14:creationId xmlns:p14="http://schemas.microsoft.com/office/powerpoint/2010/main" val="279502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83DA0F-8DB7-4A18-A5D7-8642EB20CBB5}" type="slidenum">
              <a:rPr lang="en-US" smtClean="0"/>
              <a:t>1</a:t>
            </a:fld>
            <a:endParaRPr lang="en-US"/>
          </a:p>
        </p:txBody>
      </p:sp>
    </p:spTree>
    <p:extLst>
      <p:ext uri="{BB962C8B-B14F-4D97-AF65-F5344CB8AC3E}">
        <p14:creationId xmlns:p14="http://schemas.microsoft.com/office/powerpoint/2010/main" val="204897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F48F-F967-629E-8DBE-23D48D2EF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2D298-D94F-7E51-629B-51A6BD4DF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AFD8DF-08AB-C52D-6BD8-8B4E73C42670}"/>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5" name="Footer Placeholder 4">
            <a:extLst>
              <a:ext uri="{FF2B5EF4-FFF2-40B4-BE49-F238E27FC236}">
                <a16:creationId xmlns:a16="http://schemas.microsoft.com/office/drawing/2014/main" id="{7A2E85B9-5E49-DA4C-80DF-6FB463B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2284D-68E7-8F3F-C0CE-6E8A1DC32205}"/>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416239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A1E6-F301-20B4-66B6-81B11B430C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A86848-DB99-924D-02A9-9556F92D0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FCFC2-4338-A182-99B0-81E4FD839563}"/>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5" name="Footer Placeholder 4">
            <a:extLst>
              <a:ext uri="{FF2B5EF4-FFF2-40B4-BE49-F238E27FC236}">
                <a16:creationId xmlns:a16="http://schemas.microsoft.com/office/drawing/2014/main" id="{DC5DA6B5-E820-0461-83E1-C6CDDA407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591EC-CF0A-E319-9484-D40E9FE2A298}"/>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391832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84C4D-912F-A6D9-1591-B3D04D64EB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3999D7-FC91-22F4-6239-997EA0739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155E1-DFDA-7424-9548-AFD46A042365}"/>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5" name="Footer Placeholder 4">
            <a:extLst>
              <a:ext uri="{FF2B5EF4-FFF2-40B4-BE49-F238E27FC236}">
                <a16:creationId xmlns:a16="http://schemas.microsoft.com/office/drawing/2014/main" id="{056A678E-9608-2DEE-7158-C6B055AFF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FD68E-38A2-039E-5528-DA5A5F9CBF38}"/>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378178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0960-1921-AC00-7F7E-FC839ECE9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49394-9AC1-9969-0DE7-86348DB9D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BE913-72A9-9E31-8038-27758EDEE908}"/>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5" name="Footer Placeholder 4">
            <a:extLst>
              <a:ext uri="{FF2B5EF4-FFF2-40B4-BE49-F238E27FC236}">
                <a16:creationId xmlns:a16="http://schemas.microsoft.com/office/drawing/2014/main" id="{68CABF72-2F2B-C0D9-6BAD-A2A9C32CA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AA137-BB10-B4EC-BB30-450772951BB1}"/>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247922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16B0-07B1-7914-BFF8-9943D233C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5CCD1-0671-EDD0-21F3-F9F8E90BA3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5A8AC-5314-9272-50B6-5B72893E1745}"/>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5" name="Footer Placeholder 4">
            <a:extLst>
              <a:ext uri="{FF2B5EF4-FFF2-40B4-BE49-F238E27FC236}">
                <a16:creationId xmlns:a16="http://schemas.microsoft.com/office/drawing/2014/main" id="{DFF9AEEA-29AA-8C27-2473-4473695DB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3D74C-3A98-1339-7CD8-434DBE998F62}"/>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356011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3DE1-AA2F-00AD-1CC3-F8A2EC06C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1AAE6-B16A-5CB1-4821-2BC340A30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74EC4D-F860-084F-53CC-DB31C8C12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8910F-A368-4F88-3426-561130E5D98F}"/>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6" name="Footer Placeholder 5">
            <a:extLst>
              <a:ext uri="{FF2B5EF4-FFF2-40B4-BE49-F238E27FC236}">
                <a16:creationId xmlns:a16="http://schemas.microsoft.com/office/drawing/2014/main" id="{EB2674FC-7404-163D-1BE7-794F21D6A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9F529-C780-9370-2892-40BBF2E29770}"/>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225988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66AA-FE62-01BD-5D5D-7B78409DE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FEB8F6-0328-CB4D-1C53-57BBF1A3E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9E24E-092E-6ABE-CBB6-31F6FB63C9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16CE5A-BFEB-D97F-16CA-51774A651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4409E5-20EF-C870-C5A5-8CF8A6462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B4A137-8AEE-3AF4-DF0E-582ACE189739}"/>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8" name="Footer Placeholder 7">
            <a:extLst>
              <a:ext uri="{FF2B5EF4-FFF2-40B4-BE49-F238E27FC236}">
                <a16:creationId xmlns:a16="http://schemas.microsoft.com/office/drawing/2014/main" id="{8D829F53-5BB0-75CA-FE89-63FBA12065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F30ED2-9BB2-3CDB-8E03-2172FF81A547}"/>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94661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6B07-09F7-5202-D268-4CE1660C6B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D5D179-D66E-D37C-BDE1-98C6D90FCC8F}"/>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4" name="Footer Placeholder 3">
            <a:extLst>
              <a:ext uri="{FF2B5EF4-FFF2-40B4-BE49-F238E27FC236}">
                <a16:creationId xmlns:a16="http://schemas.microsoft.com/office/drawing/2014/main" id="{6EB89723-85D2-ACEF-A847-CAA4B3203F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32CBC3-4BFC-DF02-D273-2A5D74F71602}"/>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268370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8DA4D-50B6-3011-3022-EB772330492D}"/>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3" name="Footer Placeholder 2">
            <a:extLst>
              <a:ext uri="{FF2B5EF4-FFF2-40B4-BE49-F238E27FC236}">
                <a16:creationId xmlns:a16="http://schemas.microsoft.com/office/drawing/2014/main" id="{0EE7D528-4D03-9C6D-D35E-6C7DD4D7A4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A55632-CB8B-1FB4-81BF-980BFE2987F0}"/>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422662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47E7-C22A-025A-9686-65A77C159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5CCACE-BB11-8497-F979-9594FC013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DB332-D368-BE6C-F242-0D7C95F11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96EB2-7ECD-4AE0-F50A-E3966F0D1ECD}"/>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6" name="Footer Placeholder 5">
            <a:extLst>
              <a:ext uri="{FF2B5EF4-FFF2-40B4-BE49-F238E27FC236}">
                <a16:creationId xmlns:a16="http://schemas.microsoft.com/office/drawing/2014/main" id="{FF442118-290F-494C-3F75-3276BA40D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2DA4C-84E8-B69A-1F82-49EB476F9C7B}"/>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181234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A6EF-3062-4840-A501-DEFB1F172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11F97-303C-135F-CB28-689991EE1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F23FA-BE37-7694-B08E-B1862191C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C5B53-1133-149C-D340-477FDE38B65D}"/>
              </a:ext>
            </a:extLst>
          </p:cNvPr>
          <p:cNvSpPr>
            <a:spLocks noGrp="1"/>
          </p:cNvSpPr>
          <p:nvPr>
            <p:ph type="dt" sz="half" idx="10"/>
          </p:nvPr>
        </p:nvSpPr>
        <p:spPr/>
        <p:txBody>
          <a:bodyPr/>
          <a:lstStyle/>
          <a:p>
            <a:fld id="{17A5712E-3A5F-4035-84AE-5D20A09C4DD2}" type="datetimeFigureOut">
              <a:rPr lang="en-US" smtClean="0"/>
              <a:t>1/14/2025</a:t>
            </a:fld>
            <a:endParaRPr lang="en-US"/>
          </a:p>
        </p:txBody>
      </p:sp>
      <p:sp>
        <p:nvSpPr>
          <p:cNvPr id="6" name="Footer Placeholder 5">
            <a:extLst>
              <a:ext uri="{FF2B5EF4-FFF2-40B4-BE49-F238E27FC236}">
                <a16:creationId xmlns:a16="http://schemas.microsoft.com/office/drawing/2014/main" id="{14435857-7DF8-3717-348D-4E08B9DD4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E0C35-15BB-EF94-5DCB-D205200723DB}"/>
              </a:ext>
            </a:extLst>
          </p:cNvPr>
          <p:cNvSpPr>
            <a:spLocks noGrp="1"/>
          </p:cNvSpPr>
          <p:nvPr>
            <p:ph type="sldNum" sz="quarter" idx="12"/>
          </p:nvPr>
        </p:nvSpPr>
        <p:spPr/>
        <p:txBody>
          <a:bodyPr/>
          <a:lstStyle/>
          <a:p>
            <a:fld id="{794FEFDD-26F7-4EE9-8F85-F698D28867FD}" type="slidenum">
              <a:rPr lang="en-US" smtClean="0"/>
              <a:t>‹#›</a:t>
            </a:fld>
            <a:endParaRPr lang="en-US"/>
          </a:p>
        </p:txBody>
      </p:sp>
    </p:spTree>
    <p:extLst>
      <p:ext uri="{BB962C8B-B14F-4D97-AF65-F5344CB8AC3E}">
        <p14:creationId xmlns:p14="http://schemas.microsoft.com/office/powerpoint/2010/main" val="296485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D152-2916-C768-1681-28860F535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087DDD-55E7-B1C8-A60A-B1FC0B7F9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BF3B5-25E4-9D68-9619-AD631D45F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A5712E-3A5F-4035-84AE-5D20A09C4DD2}" type="datetimeFigureOut">
              <a:rPr lang="en-US" smtClean="0"/>
              <a:t>1/14/2025</a:t>
            </a:fld>
            <a:endParaRPr lang="en-US"/>
          </a:p>
        </p:txBody>
      </p:sp>
      <p:sp>
        <p:nvSpPr>
          <p:cNvPr id="5" name="Footer Placeholder 4">
            <a:extLst>
              <a:ext uri="{FF2B5EF4-FFF2-40B4-BE49-F238E27FC236}">
                <a16:creationId xmlns:a16="http://schemas.microsoft.com/office/drawing/2014/main" id="{14B47BC2-8E82-E082-DFA1-A72C5046A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EF63EE-93C9-6728-1193-B5FF7B141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4FEFDD-26F7-4EE9-8F85-F698D28867FD}" type="slidenum">
              <a:rPr lang="en-US" smtClean="0"/>
              <a:t>‹#›</a:t>
            </a:fld>
            <a:endParaRPr lang="en-US"/>
          </a:p>
        </p:txBody>
      </p:sp>
    </p:spTree>
    <p:extLst>
      <p:ext uri="{BB962C8B-B14F-4D97-AF65-F5344CB8AC3E}">
        <p14:creationId xmlns:p14="http://schemas.microsoft.com/office/powerpoint/2010/main" val="355806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BC3C-7F16-5AA7-A18F-AA7623A19348}"/>
              </a:ext>
            </a:extLst>
          </p:cNvPr>
          <p:cNvSpPr>
            <a:spLocks noGrp="1"/>
          </p:cNvSpPr>
          <p:nvPr>
            <p:ph type="ctrTitle"/>
          </p:nvPr>
        </p:nvSpPr>
        <p:spPr>
          <a:xfrm>
            <a:off x="1575206" y="2658555"/>
            <a:ext cx="8329574" cy="1818348"/>
          </a:xfrm>
        </p:spPr>
        <p:txBody>
          <a:bodyPr>
            <a:normAutofit fontScale="90000"/>
          </a:bodyPr>
          <a:lstStyle/>
          <a:p>
            <a:r>
              <a:rPr lang="en-US" dirty="0"/>
              <a:t>EDA </a:t>
            </a:r>
            <a:r>
              <a:rPr lang="en-US" i="0" dirty="0">
                <a:solidFill>
                  <a:srgbClr val="202124"/>
                </a:solidFill>
                <a:effectLst/>
                <a:latin typeface="Inter"/>
              </a:rPr>
              <a:t>Medical Appointment System - </a:t>
            </a:r>
            <a:br>
              <a:rPr lang="en-US" i="0" dirty="0">
                <a:solidFill>
                  <a:srgbClr val="202124"/>
                </a:solidFill>
                <a:effectLst/>
                <a:latin typeface="Inter"/>
              </a:rPr>
            </a:br>
            <a:br>
              <a:rPr lang="en-US" i="0" dirty="0">
                <a:solidFill>
                  <a:srgbClr val="202124"/>
                </a:solidFill>
                <a:effectLst/>
                <a:latin typeface="Inter"/>
              </a:rPr>
            </a:br>
            <a:r>
              <a:rPr lang="en-US" i="0" dirty="0">
                <a:solidFill>
                  <a:srgbClr val="202124"/>
                </a:solidFill>
                <a:effectLst/>
                <a:latin typeface="Inter"/>
              </a:rPr>
              <a:t>Visuals Developed in Python</a:t>
            </a:r>
            <a:br>
              <a:rPr lang="en-US" b="1" i="0" dirty="0">
                <a:solidFill>
                  <a:srgbClr val="202124"/>
                </a:solidFill>
                <a:effectLst/>
                <a:latin typeface="Inter"/>
              </a:rPr>
            </a:br>
            <a:endParaRPr lang="en-US" dirty="0"/>
          </a:p>
        </p:txBody>
      </p:sp>
    </p:spTree>
    <p:extLst>
      <p:ext uri="{BB962C8B-B14F-4D97-AF65-F5344CB8AC3E}">
        <p14:creationId xmlns:p14="http://schemas.microsoft.com/office/powerpoint/2010/main" val="153184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ABC7-98F5-663C-CB1B-99F2A7236C3B}"/>
              </a:ext>
            </a:extLst>
          </p:cNvPr>
          <p:cNvSpPr>
            <a:spLocks noGrp="1"/>
          </p:cNvSpPr>
          <p:nvPr>
            <p:ph type="title"/>
          </p:nvPr>
        </p:nvSpPr>
        <p:spPr>
          <a:xfrm>
            <a:off x="0" y="432594"/>
            <a:ext cx="9705975" cy="1272382"/>
          </a:xfrm>
        </p:spPr>
        <p:txBody>
          <a:bodyPr>
            <a:normAutofit/>
          </a:bodyPr>
          <a:lstStyle/>
          <a:p>
            <a:r>
              <a:rPr lang="en-US" sz="3600" dirty="0"/>
              <a:t>How Far in Advance Do patients Schedule?</a:t>
            </a:r>
          </a:p>
        </p:txBody>
      </p:sp>
      <p:pic>
        <p:nvPicPr>
          <p:cNvPr id="6146" name="Picture 2">
            <a:extLst>
              <a:ext uri="{FF2B5EF4-FFF2-40B4-BE49-F238E27FC236}">
                <a16:creationId xmlns:a16="http://schemas.microsoft.com/office/drawing/2014/main" id="{B1260366-0A88-5F05-A6AE-6E5E840AEF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949450"/>
            <a:ext cx="8366554" cy="3813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16860D9-E4E9-B9CC-40F6-E6AAFA8133EF}"/>
              </a:ext>
            </a:extLst>
          </p:cNvPr>
          <p:cNvSpPr>
            <a:spLocks noChangeArrowheads="1"/>
          </p:cNvSpPr>
          <p:nvPr/>
        </p:nvSpPr>
        <p:spPr bwMode="auto">
          <a:xfrm>
            <a:off x="8667750" y="2052626"/>
            <a:ext cx="2971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majority of patients schedule appointments within 1 to 5 days in advance, with 14.1% scheduling on the first day itself, followed by a gradual decline in scheduling frequency as the interval increases, indicating a preference for short-term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437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372C-9CCB-F867-43D8-5FC2435C18D7}"/>
              </a:ext>
            </a:extLst>
          </p:cNvPr>
          <p:cNvSpPr>
            <a:spLocks noGrp="1"/>
          </p:cNvSpPr>
          <p:nvPr>
            <p:ph type="title"/>
          </p:nvPr>
        </p:nvSpPr>
        <p:spPr>
          <a:xfrm>
            <a:off x="447675" y="365125"/>
            <a:ext cx="10515600" cy="1325563"/>
          </a:xfrm>
        </p:spPr>
        <p:txBody>
          <a:bodyPr>
            <a:normAutofit/>
          </a:bodyPr>
          <a:lstStyle/>
          <a:p>
            <a:r>
              <a:rPr lang="en-US" sz="3600" dirty="0"/>
              <a:t>How Early or Late Do Patients Arrive?</a:t>
            </a:r>
          </a:p>
        </p:txBody>
      </p:sp>
      <p:pic>
        <p:nvPicPr>
          <p:cNvPr id="7170" name="Picture 2">
            <a:extLst>
              <a:ext uri="{FF2B5EF4-FFF2-40B4-BE49-F238E27FC236}">
                <a16:creationId xmlns:a16="http://schemas.microsoft.com/office/drawing/2014/main" id="{AF8DA566-8465-6C08-4A09-F010F5140C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675" y="1654448"/>
            <a:ext cx="5962650" cy="48384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7D1E6D-B12D-29A6-0775-EA9FF19FFCED}"/>
              </a:ext>
            </a:extLst>
          </p:cNvPr>
          <p:cNvSpPr>
            <a:spLocks noChangeArrowheads="1"/>
          </p:cNvSpPr>
          <p:nvPr/>
        </p:nvSpPr>
        <p:spPr bwMode="auto">
          <a:xfrm>
            <a:off x="6981825" y="2274838"/>
            <a:ext cx="45910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Most patients arrive early for their appointments, with a peak of 19.6% arriving 10 minutes early, while late arrivals are less frequent, peaking at 9.9% for those arriving 5 minutes late, indicating a strong tendency for punctuality or early arrival.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64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F667-87B8-CF7A-756D-6A826D3ED9A9}"/>
              </a:ext>
            </a:extLst>
          </p:cNvPr>
          <p:cNvSpPr>
            <a:spLocks noGrp="1"/>
          </p:cNvSpPr>
          <p:nvPr>
            <p:ph type="title"/>
          </p:nvPr>
        </p:nvSpPr>
        <p:spPr>
          <a:xfrm>
            <a:off x="0" y="441325"/>
            <a:ext cx="10515600" cy="1325563"/>
          </a:xfrm>
        </p:spPr>
        <p:txBody>
          <a:bodyPr>
            <a:normAutofit/>
          </a:bodyPr>
          <a:lstStyle/>
          <a:p>
            <a:r>
              <a:rPr lang="en-US" sz="3600" dirty="0"/>
              <a:t>How Much Time Do Patients Spend Waiting?</a:t>
            </a:r>
          </a:p>
        </p:txBody>
      </p:sp>
      <p:pic>
        <p:nvPicPr>
          <p:cNvPr id="8194" name="Picture 2">
            <a:extLst>
              <a:ext uri="{FF2B5EF4-FFF2-40B4-BE49-F238E27FC236}">
                <a16:creationId xmlns:a16="http://schemas.microsoft.com/office/drawing/2014/main" id="{4B65EFF0-48D9-1DC6-165C-30D85B0581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00213"/>
            <a:ext cx="8071169" cy="4328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7DAAB2A-12F0-DCE8-12C6-71CC14A6B14B}"/>
              </a:ext>
            </a:extLst>
          </p:cNvPr>
          <p:cNvSpPr>
            <a:spLocks noChangeArrowheads="1"/>
          </p:cNvSpPr>
          <p:nvPr/>
        </p:nvSpPr>
        <p:spPr bwMode="auto">
          <a:xfrm>
            <a:off x="8229600" y="2552770"/>
            <a:ext cx="396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Most patients spend less than 20 minutes waiting, with 21.6% waiting under 10 minutes, and waiting times gradually decrease beyond 30 minutes, indicating a strong effort to minimize patient wait times, with prolonged waits being relatively rare.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13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DB12-6BB6-FB9A-1240-6160AE9940D6}"/>
              </a:ext>
            </a:extLst>
          </p:cNvPr>
          <p:cNvSpPr>
            <a:spLocks noGrp="1"/>
          </p:cNvSpPr>
          <p:nvPr>
            <p:ph type="title"/>
          </p:nvPr>
        </p:nvSpPr>
        <p:spPr>
          <a:xfrm>
            <a:off x="161925" y="365125"/>
            <a:ext cx="10515600" cy="1325563"/>
          </a:xfrm>
        </p:spPr>
        <p:txBody>
          <a:bodyPr>
            <a:normAutofit/>
          </a:bodyPr>
          <a:lstStyle/>
          <a:p>
            <a:r>
              <a:rPr lang="en-US" sz="3600" dirty="0"/>
              <a:t>How Long Are </a:t>
            </a:r>
            <a:r>
              <a:rPr lang="en-US" sz="3600" dirty="0" err="1"/>
              <a:t>Appoinments</a:t>
            </a:r>
            <a:r>
              <a:rPr lang="en-US" sz="3600" dirty="0"/>
              <a:t>?</a:t>
            </a:r>
          </a:p>
        </p:txBody>
      </p:sp>
      <p:pic>
        <p:nvPicPr>
          <p:cNvPr id="9218" name="Picture 2">
            <a:extLst>
              <a:ext uri="{FF2B5EF4-FFF2-40B4-BE49-F238E27FC236}">
                <a16:creationId xmlns:a16="http://schemas.microsoft.com/office/drawing/2014/main" id="{0460D816-A1F7-43A6-3AEB-EC749B320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24" y="1649808"/>
            <a:ext cx="5305425" cy="48818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4A3404-B186-3137-14BF-A88BBB51E8C4}"/>
              </a:ext>
            </a:extLst>
          </p:cNvPr>
          <p:cNvSpPr>
            <a:spLocks noChangeArrowheads="1"/>
          </p:cNvSpPr>
          <p:nvPr/>
        </p:nvSpPr>
        <p:spPr bwMode="auto">
          <a:xfrm>
            <a:off x="6286500" y="2975312"/>
            <a:ext cx="48196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Most appointments are short, with 17.6% lasting 10-15 minutes, followed closely by 17.4% at 5-10 minutes, and durations gradually decreasing as the length increases, indicating a preference for efficient and concise appointment scheduling.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993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8448-9A61-35D8-C153-E32C8313C611}"/>
              </a:ext>
            </a:extLst>
          </p:cNvPr>
          <p:cNvSpPr>
            <a:spLocks noGrp="1"/>
          </p:cNvSpPr>
          <p:nvPr>
            <p:ph type="title"/>
          </p:nvPr>
        </p:nvSpPr>
        <p:spPr/>
        <p:txBody>
          <a:bodyPr>
            <a:normAutofit/>
          </a:bodyPr>
          <a:lstStyle/>
          <a:p>
            <a:r>
              <a:rPr lang="en-US" sz="3600" dirty="0"/>
              <a:t>Slot Availability over the years</a:t>
            </a:r>
          </a:p>
        </p:txBody>
      </p:sp>
      <p:pic>
        <p:nvPicPr>
          <p:cNvPr id="5" name="Content Placeholder 4">
            <a:extLst>
              <a:ext uri="{FF2B5EF4-FFF2-40B4-BE49-F238E27FC236}">
                <a16:creationId xmlns:a16="http://schemas.microsoft.com/office/drawing/2014/main" id="{A8D94285-19B2-AA68-BBAA-A5BD0FFB1A46}"/>
              </a:ext>
            </a:extLst>
          </p:cNvPr>
          <p:cNvPicPr>
            <a:picLocks noGrp="1" noChangeAspect="1"/>
          </p:cNvPicPr>
          <p:nvPr>
            <p:ph idx="1"/>
          </p:nvPr>
        </p:nvPicPr>
        <p:blipFill>
          <a:blip r:embed="rId2"/>
          <a:stretch>
            <a:fillRect/>
          </a:stretch>
        </p:blipFill>
        <p:spPr>
          <a:xfrm>
            <a:off x="299832" y="1752473"/>
            <a:ext cx="5259720" cy="3652032"/>
          </a:xfrm>
        </p:spPr>
      </p:pic>
      <p:sp>
        <p:nvSpPr>
          <p:cNvPr id="7" name="TextBox 6">
            <a:extLst>
              <a:ext uri="{FF2B5EF4-FFF2-40B4-BE49-F238E27FC236}">
                <a16:creationId xmlns:a16="http://schemas.microsoft.com/office/drawing/2014/main" id="{B450C454-20FA-2927-EB76-EC235AF679DF}"/>
              </a:ext>
            </a:extLst>
          </p:cNvPr>
          <p:cNvSpPr txBox="1"/>
          <p:nvPr/>
        </p:nvSpPr>
        <p:spPr>
          <a:xfrm>
            <a:off x="6150958" y="2479046"/>
            <a:ext cx="4470712" cy="1477328"/>
          </a:xfrm>
          <a:prstGeom prst="rect">
            <a:avLst/>
          </a:prstGeom>
          <a:noFill/>
        </p:spPr>
        <p:txBody>
          <a:bodyPr wrap="square">
            <a:spAutoFit/>
          </a:bodyPr>
          <a:lstStyle/>
          <a:p>
            <a:r>
              <a:rPr lang="en-US" dirty="0"/>
              <a:t>Slot availability remained consistent at 10-11% from 2015 to 2023, with a notable increase to 16% in 2024, indicating improved resource management or accessibility.</a:t>
            </a:r>
          </a:p>
        </p:txBody>
      </p:sp>
    </p:spTree>
    <p:extLst>
      <p:ext uri="{BB962C8B-B14F-4D97-AF65-F5344CB8AC3E}">
        <p14:creationId xmlns:p14="http://schemas.microsoft.com/office/powerpoint/2010/main" val="24319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8274-F89C-1A6D-D8D8-69E7E0AC06AE}"/>
              </a:ext>
            </a:extLst>
          </p:cNvPr>
          <p:cNvSpPr>
            <a:spLocks noGrp="1"/>
          </p:cNvSpPr>
          <p:nvPr>
            <p:ph type="title"/>
          </p:nvPr>
        </p:nvSpPr>
        <p:spPr>
          <a:xfrm>
            <a:off x="150571" y="452908"/>
            <a:ext cx="10515600" cy="1325563"/>
          </a:xfrm>
        </p:spPr>
        <p:txBody>
          <a:bodyPr>
            <a:normAutofit/>
          </a:bodyPr>
          <a:lstStyle/>
          <a:p>
            <a:r>
              <a:rPr lang="en-US" sz="3600" dirty="0"/>
              <a:t>Population Distribution by age and sex</a:t>
            </a:r>
          </a:p>
        </p:txBody>
      </p:sp>
      <p:pic>
        <p:nvPicPr>
          <p:cNvPr id="5" name="Content Placeholder 4">
            <a:extLst>
              <a:ext uri="{FF2B5EF4-FFF2-40B4-BE49-F238E27FC236}">
                <a16:creationId xmlns:a16="http://schemas.microsoft.com/office/drawing/2014/main" id="{69F8F689-2B93-B9AF-9CF0-E97315C54D61}"/>
              </a:ext>
            </a:extLst>
          </p:cNvPr>
          <p:cNvPicPr>
            <a:picLocks noGrp="1" noChangeAspect="1"/>
          </p:cNvPicPr>
          <p:nvPr>
            <p:ph idx="1"/>
          </p:nvPr>
        </p:nvPicPr>
        <p:blipFill>
          <a:blip r:embed="rId2"/>
          <a:stretch>
            <a:fillRect/>
          </a:stretch>
        </p:blipFill>
        <p:spPr>
          <a:xfrm>
            <a:off x="22251" y="1858938"/>
            <a:ext cx="5786081" cy="4245945"/>
          </a:xfrm>
        </p:spPr>
      </p:pic>
      <p:sp>
        <p:nvSpPr>
          <p:cNvPr id="7" name="TextBox 6">
            <a:extLst>
              <a:ext uri="{FF2B5EF4-FFF2-40B4-BE49-F238E27FC236}">
                <a16:creationId xmlns:a16="http://schemas.microsoft.com/office/drawing/2014/main" id="{2B9C6CEF-AC51-DCBD-A181-245EEA14C15C}"/>
              </a:ext>
            </a:extLst>
          </p:cNvPr>
          <p:cNvSpPr txBox="1"/>
          <p:nvPr/>
        </p:nvSpPr>
        <p:spPr>
          <a:xfrm>
            <a:off x="5976519" y="2370296"/>
            <a:ext cx="5208422" cy="1754326"/>
          </a:xfrm>
          <a:prstGeom prst="rect">
            <a:avLst/>
          </a:prstGeom>
          <a:noFill/>
        </p:spPr>
        <p:txBody>
          <a:bodyPr wrap="square">
            <a:spAutoFit/>
          </a:bodyPr>
          <a:lstStyle/>
          <a:p>
            <a:r>
              <a:rPr lang="en-US" dirty="0"/>
              <a:t>The population is predominantly female (59.3%), with females having higher representation in almost all age groups, particularly in older demographics (65+), while males account for 40.7% of the population, showing relatively lower proportions across all age brackets.</a:t>
            </a:r>
          </a:p>
        </p:txBody>
      </p:sp>
    </p:spTree>
    <p:extLst>
      <p:ext uri="{BB962C8B-B14F-4D97-AF65-F5344CB8AC3E}">
        <p14:creationId xmlns:p14="http://schemas.microsoft.com/office/powerpoint/2010/main" val="190741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598D-2390-B18B-CC0E-3F783A1B2A74}"/>
              </a:ext>
            </a:extLst>
          </p:cNvPr>
          <p:cNvSpPr>
            <a:spLocks noGrp="1"/>
          </p:cNvSpPr>
          <p:nvPr>
            <p:ph type="title"/>
          </p:nvPr>
        </p:nvSpPr>
        <p:spPr>
          <a:xfrm>
            <a:off x="106680" y="394385"/>
            <a:ext cx="10515600" cy="1325563"/>
          </a:xfrm>
        </p:spPr>
        <p:txBody>
          <a:bodyPr>
            <a:normAutofit/>
          </a:bodyPr>
          <a:lstStyle/>
          <a:p>
            <a:r>
              <a:rPr lang="en-US" sz="3600" dirty="0"/>
              <a:t>Percentage of Patients by Insurance Type</a:t>
            </a:r>
          </a:p>
        </p:txBody>
      </p:sp>
      <p:pic>
        <p:nvPicPr>
          <p:cNvPr id="5" name="Content Placeholder 4">
            <a:extLst>
              <a:ext uri="{FF2B5EF4-FFF2-40B4-BE49-F238E27FC236}">
                <a16:creationId xmlns:a16="http://schemas.microsoft.com/office/drawing/2014/main" id="{4BDBE6D3-2077-47D1-FE0E-24390516CBF5}"/>
              </a:ext>
            </a:extLst>
          </p:cNvPr>
          <p:cNvPicPr>
            <a:picLocks noGrp="1" noChangeAspect="1"/>
          </p:cNvPicPr>
          <p:nvPr>
            <p:ph idx="1"/>
          </p:nvPr>
        </p:nvPicPr>
        <p:blipFill>
          <a:blip r:embed="rId2"/>
          <a:stretch>
            <a:fillRect/>
          </a:stretch>
        </p:blipFill>
        <p:spPr>
          <a:xfrm>
            <a:off x="328799" y="1667180"/>
            <a:ext cx="6077262" cy="4229317"/>
          </a:xfrm>
        </p:spPr>
      </p:pic>
      <p:sp>
        <p:nvSpPr>
          <p:cNvPr id="7" name="TextBox 6">
            <a:extLst>
              <a:ext uri="{FF2B5EF4-FFF2-40B4-BE49-F238E27FC236}">
                <a16:creationId xmlns:a16="http://schemas.microsoft.com/office/drawing/2014/main" id="{94DA6849-80CE-5A77-DE07-4172932DADCE}"/>
              </a:ext>
            </a:extLst>
          </p:cNvPr>
          <p:cNvSpPr txBox="1"/>
          <p:nvPr/>
        </p:nvSpPr>
        <p:spPr>
          <a:xfrm>
            <a:off x="6521501" y="2238620"/>
            <a:ext cx="5197450" cy="1754326"/>
          </a:xfrm>
          <a:prstGeom prst="rect">
            <a:avLst/>
          </a:prstGeom>
          <a:noFill/>
        </p:spPr>
        <p:txBody>
          <a:bodyPr wrap="square">
            <a:spAutoFit/>
          </a:bodyPr>
          <a:lstStyle/>
          <a:p>
            <a:r>
              <a:rPr lang="en-US" dirty="0" err="1"/>
              <a:t>Vitalynx</a:t>
            </a:r>
            <a:r>
              <a:rPr lang="en-US" dirty="0"/>
              <a:t> Orbit dominates with 31.9% of patients, followed by </a:t>
            </a:r>
            <a:r>
              <a:rPr lang="en-US" dirty="0" err="1"/>
              <a:t>Carebubble</a:t>
            </a:r>
            <a:r>
              <a:rPr lang="en-US" dirty="0"/>
              <a:t> Spectrum (15.7%) and </a:t>
            </a:r>
            <a:r>
              <a:rPr lang="en-US" dirty="0" err="1"/>
              <a:t>CurativeWhale</a:t>
            </a:r>
            <a:r>
              <a:rPr lang="en-US" dirty="0"/>
              <a:t> (12.1%), while </a:t>
            </a:r>
            <a:r>
              <a:rPr lang="en-US" dirty="0" err="1"/>
              <a:t>CuraQuark</a:t>
            </a:r>
            <a:r>
              <a:rPr lang="en-US" dirty="0"/>
              <a:t> Alliance has the smallest share at 2.8%, indicating significant disparities in patient distribution across insurance types.</a:t>
            </a:r>
          </a:p>
        </p:txBody>
      </p:sp>
    </p:spTree>
    <p:extLst>
      <p:ext uri="{BB962C8B-B14F-4D97-AF65-F5344CB8AC3E}">
        <p14:creationId xmlns:p14="http://schemas.microsoft.com/office/powerpoint/2010/main" val="87588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8D9C-E571-A002-093B-AF7FC2B73F1E}"/>
              </a:ext>
            </a:extLst>
          </p:cNvPr>
          <p:cNvSpPr>
            <a:spLocks noGrp="1"/>
          </p:cNvSpPr>
          <p:nvPr>
            <p:ph type="title"/>
          </p:nvPr>
        </p:nvSpPr>
        <p:spPr>
          <a:xfrm>
            <a:off x="106680" y="277343"/>
            <a:ext cx="10515600" cy="1325563"/>
          </a:xfrm>
        </p:spPr>
        <p:txBody>
          <a:bodyPr>
            <a:normAutofit/>
          </a:bodyPr>
          <a:lstStyle/>
          <a:p>
            <a:r>
              <a:rPr lang="en-US" sz="3600"/>
              <a:t>Patient Visit Distribution Over the Last 10 years</a:t>
            </a:r>
            <a:endParaRPr lang="en-US" sz="3600" dirty="0"/>
          </a:p>
        </p:txBody>
      </p:sp>
      <p:pic>
        <p:nvPicPr>
          <p:cNvPr id="5" name="Content Placeholder 4">
            <a:extLst>
              <a:ext uri="{FF2B5EF4-FFF2-40B4-BE49-F238E27FC236}">
                <a16:creationId xmlns:a16="http://schemas.microsoft.com/office/drawing/2014/main" id="{3A9191FE-9BF7-8F10-5DE4-FCC8A7C0AA05}"/>
              </a:ext>
            </a:extLst>
          </p:cNvPr>
          <p:cNvPicPr>
            <a:picLocks noGrp="1" noChangeAspect="1"/>
          </p:cNvPicPr>
          <p:nvPr>
            <p:ph idx="1"/>
          </p:nvPr>
        </p:nvPicPr>
        <p:blipFill>
          <a:blip r:embed="rId2"/>
          <a:stretch>
            <a:fillRect/>
          </a:stretch>
        </p:blipFill>
        <p:spPr>
          <a:xfrm>
            <a:off x="106680" y="1466749"/>
            <a:ext cx="6113145" cy="4019068"/>
          </a:xfrm>
        </p:spPr>
      </p:pic>
      <p:sp>
        <p:nvSpPr>
          <p:cNvPr id="7" name="Rectangle 2">
            <a:extLst>
              <a:ext uri="{FF2B5EF4-FFF2-40B4-BE49-F238E27FC236}">
                <a16:creationId xmlns:a16="http://schemas.microsoft.com/office/drawing/2014/main" id="{AA5DB3A2-01AF-EFCD-2AA9-6281C88FFAA2}"/>
              </a:ext>
            </a:extLst>
          </p:cNvPr>
          <p:cNvSpPr>
            <a:spLocks noChangeArrowheads="1"/>
          </p:cNvSpPr>
          <p:nvPr/>
        </p:nvSpPr>
        <p:spPr bwMode="auto">
          <a:xfrm>
            <a:off x="6372225" y="2267059"/>
            <a:ext cx="54578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majority of patients (32.4%) visited only once in the last 10 years, with a sharp decline in repeat visits as the number of visits increases, indicating a highly skewed distribution toward infrequent visits.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981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953B-9E8A-267D-B85C-5ED822A91B16}"/>
              </a:ext>
            </a:extLst>
          </p:cNvPr>
          <p:cNvSpPr>
            <a:spLocks noGrp="1"/>
          </p:cNvSpPr>
          <p:nvPr>
            <p:ph type="title"/>
          </p:nvPr>
        </p:nvSpPr>
        <p:spPr>
          <a:xfrm>
            <a:off x="419100" y="365125"/>
            <a:ext cx="10515600" cy="1325563"/>
          </a:xfrm>
        </p:spPr>
        <p:txBody>
          <a:bodyPr>
            <a:normAutofit/>
          </a:bodyPr>
          <a:lstStyle/>
          <a:p>
            <a:r>
              <a:rPr lang="en-US" sz="3600" dirty="0"/>
              <a:t>Appointments by Status</a:t>
            </a:r>
          </a:p>
        </p:txBody>
      </p:sp>
      <p:pic>
        <p:nvPicPr>
          <p:cNvPr id="5" name="Content Placeholder 4">
            <a:extLst>
              <a:ext uri="{FF2B5EF4-FFF2-40B4-BE49-F238E27FC236}">
                <a16:creationId xmlns:a16="http://schemas.microsoft.com/office/drawing/2014/main" id="{3CC22A6D-2B44-9835-E8BA-2B6EF1F2BB41}"/>
              </a:ext>
            </a:extLst>
          </p:cNvPr>
          <p:cNvPicPr>
            <a:picLocks noGrp="1" noChangeAspect="1"/>
          </p:cNvPicPr>
          <p:nvPr>
            <p:ph idx="1"/>
          </p:nvPr>
        </p:nvPicPr>
        <p:blipFill>
          <a:blip r:embed="rId2"/>
          <a:stretch>
            <a:fillRect/>
          </a:stretch>
        </p:blipFill>
        <p:spPr>
          <a:xfrm>
            <a:off x="577741" y="1435799"/>
            <a:ext cx="5518259" cy="4820165"/>
          </a:xfrm>
        </p:spPr>
      </p:pic>
      <p:sp>
        <p:nvSpPr>
          <p:cNvPr id="6" name="Rectangle 1">
            <a:extLst>
              <a:ext uri="{FF2B5EF4-FFF2-40B4-BE49-F238E27FC236}">
                <a16:creationId xmlns:a16="http://schemas.microsoft.com/office/drawing/2014/main" id="{F353F561-FA27-05CD-AE2F-451EB9918213}"/>
              </a:ext>
            </a:extLst>
          </p:cNvPr>
          <p:cNvSpPr>
            <a:spLocks noChangeArrowheads="1"/>
          </p:cNvSpPr>
          <p:nvPr/>
        </p:nvSpPr>
        <p:spPr bwMode="auto">
          <a:xfrm>
            <a:off x="6848475" y="2227599"/>
            <a:ext cx="45434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majority of appointments last month (77.3%) were attended, 16.4% were canceled, 5.9% were marked as "did not attend," and only 0.4% had an unknown status, indicating a high attendance rate with minimal no-shows or ambiguity.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29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CF42-881E-CE10-C092-62AF3FD41C57}"/>
              </a:ext>
            </a:extLst>
          </p:cNvPr>
          <p:cNvSpPr>
            <a:spLocks noGrp="1"/>
          </p:cNvSpPr>
          <p:nvPr>
            <p:ph type="title"/>
          </p:nvPr>
        </p:nvSpPr>
        <p:spPr>
          <a:xfrm>
            <a:off x="250889" y="412750"/>
            <a:ext cx="10515600" cy="1325563"/>
          </a:xfrm>
        </p:spPr>
        <p:txBody>
          <a:bodyPr>
            <a:normAutofit/>
          </a:bodyPr>
          <a:lstStyle/>
          <a:p>
            <a:r>
              <a:rPr lang="en-US" sz="3600" dirty="0"/>
              <a:t>Appointments Status Distribution</a:t>
            </a:r>
          </a:p>
        </p:txBody>
      </p:sp>
      <p:pic>
        <p:nvPicPr>
          <p:cNvPr id="3074" name="Picture 2">
            <a:extLst>
              <a:ext uri="{FF2B5EF4-FFF2-40B4-BE49-F238E27FC236}">
                <a16:creationId xmlns:a16="http://schemas.microsoft.com/office/drawing/2014/main" id="{1EC67826-196E-1143-F706-98E97B186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64" y="1738313"/>
            <a:ext cx="858507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F21621-93CB-64B3-E87E-C30B027C0CAA}"/>
              </a:ext>
            </a:extLst>
          </p:cNvPr>
          <p:cNvSpPr>
            <a:spLocks noChangeArrowheads="1"/>
          </p:cNvSpPr>
          <p:nvPr/>
        </p:nvSpPr>
        <p:spPr bwMode="auto">
          <a:xfrm>
            <a:off x="8680514" y="2197477"/>
            <a:ext cx="355282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 the last 30 days, the majority of appointments were attended (indicated by the dominant purple bars), while cancellations and no-shows occurred at consistent, smaller proportions, reflecting a high rate of patient engagement with minimal fluctuation across the period.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504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DEF2-7F4C-5B37-F9AA-5A00E55BFB37}"/>
              </a:ext>
            </a:extLst>
          </p:cNvPr>
          <p:cNvSpPr>
            <a:spLocks noGrp="1"/>
          </p:cNvSpPr>
          <p:nvPr>
            <p:ph type="title"/>
          </p:nvPr>
        </p:nvSpPr>
        <p:spPr>
          <a:xfrm>
            <a:off x="180975" y="355600"/>
            <a:ext cx="10515600" cy="1325563"/>
          </a:xfrm>
        </p:spPr>
        <p:txBody>
          <a:bodyPr>
            <a:normAutofit/>
          </a:bodyPr>
          <a:lstStyle/>
          <a:p>
            <a:r>
              <a:rPr lang="en-US" sz="3600" dirty="0"/>
              <a:t>Upcoming Appointments by status</a:t>
            </a:r>
          </a:p>
        </p:txBody>
      </p:sp>
      <p:pic>
        <p:nvPicPr>
          <p:cNvPr id="4098" name="Picture 2">
            <a:extLst>
              <a:ext uri="{FF2B5EF4-FFF2-40B4-BE49-F238E27FC236}">
                <a16:creationId xmlns:a16="http://schemas.microsoft.com/office/drawing/2014/main" id="{4AC92EA7-CACC-F902-C8DF-CA19CED7B4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754" y="1597002"/>
            <a:ext cx="5614271" cy="49053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F0BB9B-E203-21E5-7B89-C85433310575}"/>
              </a:ext>
            </a:extLst>
          </p:cNvPr>
          <p:cNvSpPr>
            <a:spLocks noChangeArrowheads="1"/>
          </p:cNvSpPr>
          <p:nvPr/>
        </p:nvSpPr>
        <p:spPr bwMode="auto">
          <a:xfrm>
            <a:off x="6638925" y="3071356"/>
            <a:ext cx="40576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majority of upcoming appointments (84.9%) are scheduled, while 15.1% have been canceled, indicating a strong commitment to appointments with a relatively low cancellation rate.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54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E2B9-CCBA-5E04-25C7-8D27B05B8D7F}"/>
              </a:ext>
            </a:extLst>
          </p:cNvPr>
          <p:cNvSpPr>
            <a:spLocks noGrp="1"/>
          </p:cNvSpPr>
          <p:nvPr>
            <p:ph type="title"/>
          </p:nvPr>
        </p:nvSpPr>
        <p:spPr>
          <a:xfrm>
            <a:off x="114300" y="374650"/>
            <a:ext cx="10515600" cy="1325563"/>
          </a:xfrm>
        </p:spPr>
        <p:txBody>
          <a:bodyPr>
            <a:normAutofit/>
          </a:bodyPr>
          <a:lstStyle/>
          <a:p>
            <a:r>
              <a:rPr lang="en-US" sz="3600" dirty="0"/>
              <a:t>Appointments Status Distribution </a:t>
            </a:r>
          </a:p>
        </p:txBody>
      </p:sp>
      <p:pic>
        <p:nvPicPr>
          <p:cNvPr id="5122" name="Picture 2">
            <a:extLst>
              <a:ext uri="{FF2B5EF4-FFF2-40B4-BE49-F238E27FC236}">
                <a16:creationId xmlns:a16="http://schemas.microsoft.com/office/drawing/2014/main" id="{3F317EB3-06ED-F4D6-EF4A-B4A7F4D6EF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 y="1778000"/>
            <a:ext cx="785592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E4BE8D-6219-0C0D-2E31-B82AE809F4C6}"/>
              </a:ext>
            </a:extLst>
          </p:cNvPr>
          <p:cNvSpPr>
            <a:spLocks noChangeArrowheads="1"/>
          </p:cNvSpPr>
          <p:nvPr/>
        </p:nvSpPr>
        <p:spPr bwMode="auto">
          <a:xfrm>
            <a:off x="8039100" y="2384008"/>
            <a:ext cx="4038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In the next 30 days, the number of scheduled appointments is highest in the first week of December, gradually decreasing over time, with cancellations primarily occurring early in the month and minimal activity seen in the latter half, indicating a tapering off of both scheduled and canceled appointments as the month progresses.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9809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TotalTime>
  <Words>588</Words>
  <Application>Microsoft Office PowerPoint</Application>
  <PresentationFormat>Widescreen</PresentationFormat>
  <Paragraphs>26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Inter</vt:lpstr>
      <vt:lpstr>Office Theme</vt:lpstr>
      <vt:lpstr>EDA Medical Appointment System -   Visuals Developed in Python </vt:lpstr>
      <vt:lpstr>Slot Availability over the years</vt:lpstr>
      <vt:lpstr>Population Distribution by age and sex</vt:lpstr>
      <vt:lpstr>Percentage of Patients by Insurance Type</vt:lpstr>
      <vt:lpstr>Patient Visit Distribution Over the Last 10 years</vt:lpstr>
      <vt:lpstr>Appointments by Status</vt:lpstr>
      <vt:lpstr>Appointments Status Distribution</vt:lpstr>
      <vt:lpstr>Upcoming Appointments by status</vt:lpstr>
      <vt:lpstr>Appointments Status Distribution </vt:lpstr>
      <vt:lpstr>How Far in Advance Do patients Schedule?</vt:lpstr>
      <vt:lpstr>How Early or Late Do Patients Arrive?</vt:lpstr>
      <vt:lpstr>How Much Time Do Patients Spend Waiting?</vt:lpstr>
      <vt:lpstr>How Long Are Appoinments?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bhanu mahender teja sannajajula</dc:creator>
  <cp:lastModifiedBy>bhanu mahender teja sannajajula</cp:lastModifiedBy>
  <cp:revision>3</cp:revision>
  <dcterms:created xsi:type="dcterms:W3CDTF">2025-01-15T02:48:59Z</dcterms:created>
  <dcterms:modified xsi:type="dcterms:W3CDTF">2025-01-15T03:26:49Z</dcterms:modified>
</cp:coreProperties>
</file>