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jpjfCYsIx+/dkhgIcbEWDet4mn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4" name="Google Shape;54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2"/>
          <p:cNvSpPr/>
          <p:nvPr>
            <p:ph idx="2" type="pic"/>
          </p:nvPr>
        </p:nvSpPr>
        <p:spPr>
          <a:xfrm>
            <a:off x="5183188" y="987425"/>
            <a:ext cx="6172200" cy="4873625"/>
          </a:xfrm>
          <a:prstGeom prst="rect">
            <a:avLst/>
          </a:prstGeom>
          <a:noFill/>
          <a:ln>
            <a:noFill/>
          </a:ln>
        </p:spPr>
      </p:sp>
      <p:sp>
        <p:nvSpPr>
          <p:cNvPr id="68" name="Google Shape;68;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jpg"/><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jpg"/><Relationship Id="rId4" Type="http://schemas.openxmlformats.org/officeDocument/2006/relationships/image" Target="../media/image3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4.png"/><Relationship Id="rId13" Type="http://schemas.openxmlformats.org/officeDocument/2006/relationships/image" Target="../media/image22.png"/><Relationship Id="rId12"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 Id="rId9" Type="http://schemas.openxmlformats.org/officeDocument/2006/relationships/image" Target="../media/image11.png"/><Relationship Id="rId15" Type="http://schemas.openxmlformats.org/officeDocument/2006/relationships/image" Target="../media/image16.png"/><Relationship Id="rId14" Type="http://schemas.openxmlformats.org/officeDocument/2006/relationships/image" Target="../media/image1.png"/><Relationship Id="rId17" Type="http://schemas.openxmlformats.org/officeDocument/2006/relationships/image" Target="../media/image17.png"/><Relationship Id="rId16"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9.png"/><Relationship Id="rId18"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1.jpg"/><Relationship Id="rId5" Type="http://schemas.openxmlformats.org/officeDocument/2006/relationships/image" Target="../media/image30.png"/><Relationship Id="rId6"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68000">
              <a:srgbClr val="A9BEE4"/>
            </a:gs>
            <a:gs pos="83000">
              <a:srgbClr val="A9BEE4"/>
            </a:gs>
            <a:gs pos="100000">
              <a:srgbClr val="C5D3ED"/>
            </a:gs>
          </a:gsLst>
          <a:lin ang="5400000" scaled="0"/>
        </a:gra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27033" l="6122" r="8163" t="17744"/>
          <a:stretch/>
        </p:blipFill>
        <p:spPr>
          <a:xfrm>
            <a:off x="3455901" y="1287634"/>
            <a:ext cx="6405276" cy="5131095"/>
          </a:xfrm>
          <a:prstGeom prst="rect">
            <a:avLst/>
          </a:prstGeom>
          <a:noFill/>
          <a:ln>
            <a:noFill/>
          </a:ln>
        </p:spPr>
      </p:pic>
      <p:sp>
        <p:nvSpPr>
          <p:cNvPr id="89" name="Google Shape;89;p1"/>
          <p:cNvSpPr txBox="1"/>
          <p:nvPr>
            <p:ph type="ctrTitle"/>
          </p:nvPr>
        </p:nvSpPr>
        <p:spPr>
          <a:xfrm>
            <a:off x="1524000" y="651435"/>
            <a:ext cx="9144000" cy="180666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C0000"/>
              </a:buClr>
              <a:buSzPts val="6600"/>
              <a:buFont typeface="Montserrat"/>
              <a:buNone/>
            </a:pPr>
            <a:r>
              <a:rPr b="1" i="0" lang="en-IN" sz="6600">
                <a:solidFill>
                  <a:srgbClr val="CC0000"/>
                </a:solidFill>
                <a:latin typeface="Montserrat"/>
                <a:ea typeface="Montserrat"/>
                <a:cs typeface="Montserrat"/>
                <a:sym typeface="Montserrat"/>
              </a:rPr>
              <a:t>Capstone Project-1</a:t>
            </a:r>
            <a:br>
              <a:rPr b="1" i="0" lang="en-IN" sz="1800">
                <a:solidFill>
                  <a:srgbClr val="CC0000"/>
                </a:solidFill>
                <a:latin typeface="Montserrat"/>
                <a:ea typeface="Montserrat"/>
                <a:cs typeface="Montserrat"/>
                <a:sym typeface="Montserrat"/>
              </a:rPr>
            </a:br>
            <a:r>
              <a:rPr b="1" i="0" lang="en-IN" sz="4000">
                <a:solidFill>
                  <a:srgbClr val="134F5C"/>
                </a:solidFill>
                <a:latin typeface="Montserrat"/>
                <a:ea typeface="Montserrat"/>
                <a:cs typeface="Montserrat"/>
                <a:sym typeface="Montserrat"/>
              </a:rPr>
              <a:t>Hotel Booking Analysis</a:t>
            </a:r>
            <a:endParaRPr/>
          </a:p>
        </p:txBody>
      </p:sp>
      <p:sp>
        <p:nvSpPr>
          <p:cNvPr id="90" name="Google Shape;90;p1"/>
          <p:cNvSpPr txBox="1"/>
          <p:nvPr>
            <p:ph idx="1" type="subTitle"/>
          </p:nvPr>
        </p:nvSpPr>
        <p:spPr>
          <a:xfrm>
            <a:off x="1524000" y="2698376"/>
            <a:ext cx="9144000" cy="274945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lnSpc>
                <a:spcPct val="90000"/>
              </a:lnSpc>
              <a:spcBef>
                <a:spcPts val="0"/>
              </a:spcBef>
              <a:spcAft>
                <a:spcPts val="0"/>
              </a:spcAft>
              <a:buClr>
                <a:srgbClr val="134F5C"/>
              </a:buClr>
              <a:buSzPct val="100000"/>
              <a:buNone/>
            </a:pPr>
            <a:r>
              <a:rPr b="1" i="0" lang="en-IN" sz="5100" u="sng">
                <a:solidFill>
                  <a:srgbClr val="134F5C"/>
                </a:solidFill>
              </a:rPr>
              <a:t>Team Members</a:t>
            </a:r>
            <a:endParaRPr b="1" i="0" sz="1800" u="sng">
              <a:solidFill>
                <a:srgbClr val="134F5C"/>
              </a:solidFill>
            </a:endParaRPr>
          </a:p>
          <a:p>
            <a:pPr indent="0" lvl="0" marL="0" rtl="0" algn="ctr">
              <a:lnSpc>
                <a:spcPct val="90000"/>
              </a:lnSpc>
              <a:spcBef>
                <a:spcPts val="1000"/>
              </a:spcBef>
              <a:spcAft>
                <a:spcPts val="0"/>
              </a:spcAft>
              <a:buClr>
                <a:srgbClr val="C00000"/>
              </a:buClr>
              <a:buSzPct val="100000"/>
              <a:buNone/>
            </a:pPr>
            <a:r>
              <a:rPr b="1" i="0" lang="en-IN" sz="4400">
                <a:solidFill>
                  <a:srgbClr val="C00000"/>
                </a:solidFill>
                <a:latin typeface="Montserrat"/>
                <a:ea typeface="Montserrat"/>
                <a:cs typeface="Montserrat"/>
                <a:sym typeface="Montserrat"/>
              </a:rPr>
              <a:t>Y Bhanu Prakash</a:t>
            </a:r>
            <a:endParaRPr/>
          </a:p>
          <a:p>
            <a:pPr indent="0" lvl="0" marL="0" rtl="0" algn="ctr">
              <a:lnSpc>
                <a:spcPct val="90000"/>
              </a:lnSpc>
              <a:spcBef>
                <a:spcPts val="1000"/>
              </a:spcBef>
              <a:spcAft>
                <a:spcPts val="0"/>
              </a:spcAft>
              <a:buClr>
                <a:srgbClr val="C00000"/>
              </a:buClr>
              <a:buSzPct val="100000"/>
              <a:buNone/>
            </a:pPr>
            <a:r>
              <a:rPr b="1" lang="en-IN" sz="4400">
                <a:solidFill>
                  <a:srgbClr val="C00000"/>
                </a:solidFill>
                <a:latin typeface="Montserrat"/>
                <a:ea typeface="Montserrat"/>
                <a:cs typeface="Montserrat"/>
                <a:sym typeface="Montserrat"/>
              </a:rPr>
              <a:t>Harish K</a:t>
            </a:r>
            <a:endParaRPr/>
          </a:p>
          <a:p>
            <a:pPr indent="0" lvl="0" marL="0" rtl="0" algn="ctr">
              <a:lnSpc>
                <a:spcPct val="90000"/>
              </a:lnSpc>
              <a:spcBef>
                <a:spcPts val="1000"/>
              </a:spcBef>
              <a:spcAft>
                <a:spcPts val="0"/>
              </a:spcAft>
              <a:buClr>
                <a:srgbClr val="C00000"/>
              </a:buClr>
              <a:buSzPct val="100000"/>
              <a:buNone/>
            </a:pPr>
            <a:r>
              <a:rPr b="1" lang="en-IN" sz="4400">
                <a:solidFill>
                  <a:srgbClr val="C00000"/>
                </a:solidFill>
                <a:latin typeface="Montserrat"/>
                <a:ea typeface="Montserrat"/>
                <a:cs typeface="Montserrat"/>
                <a:sym typeface="Montserrat"/>
              </a:rPr>
              <a:t>Maria Kumar</a:t>
            </a:r>
            <a:endParaRPr/>
          </a:p>
          <a:p>
            <a:pPr indent="0" lvl="0" marL="0" rtl="0" algn="ctr">
              <a:lnSpc>
                <a:spcPct val="90000"/>
              </a:lnSpc>
              <a:spcBef>
                <a:spcPts val="1000"/>
              </a:spcBef>
              <a:spcAft>
                <a:spcPts val="0"/>
              </a:spcAft>
              <a:buClr>
                <a:srgbClr val="C00000"/>
              </a:buClr>
              <a:buSzPct val="100000"/>
              <a:buNone/>
            </a:pPr>
            <a:r>
              <a:rPr b="1" lang="en-IN" sz="4400">
                <a:solidFill>
                  <a:srgbClr val="C00000"/>
                </a:solidFill>
                <a:latin typeface="Montserrat"/>
                <a:ea typeface="Montserrat"/>
                <a:cs typeface="Montserrat"/>
                <a:sym typeface="Montserrat"/>
              </a:rPr>
              <a:t>D Sri Vardhan</a:t>
            </a:r>
            <a:endParaRPr/>
          </a:p>
          <a:p>
            <a:pPr indent="0" lvl="0" marL="0" rtl="0" algn="ctr">
              <a:lnSpc>
                <a:spcPct val="90000"/>
              </a:lnSpc>
              <a:spcBef>
                <a:spcPts val="1000"/>
              </a:spcBef>
              <a:spcAft>
                <a:spcPts val="0"/>
              </a:spcAft>
              <a:buClr>
                <a:srgbClr val="C00000"/>
              </a:buClr>
              <a:buSzPct val="100000"/>
              <a:buNone/>
            </a:pPr>
            <a:r>
              <a:rPr b="1" lang="en-IN" sz="4400">
                <a:solidFill>
                  <a:srgbClr val="C00000"/>
                </a:solidFill>
                <a:latin typeface="Montserrat"/>
                <a:ea typeface="Montserrat"/>
                <a:cs typeface="Montserrat"/>
                <a:sym typeface="Montserrat"/>
              </a:rPr>
              <a:t>Suresh Kumar Pulavarthi</a:t>
            </a:r>
            <a:endParaRPr/>
          </a:p>
        </p:txBody>
      </p:sp>
      <p:grpSp>
        <p:nvGrpSpPr>
          <p:cNvPr id="91" name="Google Shape;91;p1"/>
          <p:cNvGrpSpPr/>
          <p:nvPr/>
        </p:nvGrpSpPr>
        <p:grpSpPr>
          <a:xfrm>
            <a:off x="0" y="6427113"/>
            <a:ext cx="2115672" cy="430887"/>
            <a:chOff x="17929" y="6355977"/>
            <a:chExt cx="2115672" cy="430887"/>
          </a:xfrm>
        </p:grpSpPr>
        <p:sp>
          <p:nvSpPr>
            <p:cNvPr id="92" name="Google Shape;92;p1"/>
            <p:cNvSpPr txBox="1"/>
            <p:nvPr/>
          </p:nvSpPr>
          <p:spPr>
            <a:xfrm>
              <a:off x="17929" y="6355977"/>
              <a:ext cx="211567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Calibri"/>
                  <a:ea typeface="Calibri"/>
                  <a:cs typeface="Calibri"/>
                  <a:sym typeface="Calibri"/>
                </a:rPr>
                <a:t>         </a:t>
              </a:r>
              <a:r>
                <a:rPr b="0" i="0" lang="en-IN" sz="2200" u="none" cap="none" strike="noStrike">
                  <a:solidFill>
                    <a:schemeClr val="dk1"/>
                  </a:solidFill>
                  <a:latin typeface="Arial"/>
                  <a:ea typeface="Arial"/>
                  <a:cs typeface="Arial"/>
                  <a:sym typeface="Arial"/>
                </a:rPr>
                <a:t>maBetter</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34471" y="6418729"/>
              <a:ext cx="510987" cy="304800"/>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chemeClr val="lt1"/>
                  </a:solidFill>
                  <a:latin typeface="Calibri"/>
                  <a:ea typeface="Calibri"/>
                  <a:cs typeface="Calibri"/>
                  <a:sym typeface="Calibri"/>
                </a:rPr>
                <a:t>Al</a:t>
              </a:r>
              <a:endParaRPr b="1"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0"/>
          <p:cNvSpPr txBox="1"/>
          <p:nvPr>
            <p:ph idx="1" type="body"/>
          </p:nvPr>
        </p:nvSpPr>
        <p:spPr>
          <a:xfrm>
            <a:off x="838200" y="71136"/>
            <a:ext cx="10515600" cy="63334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latin typeface="Cambria"/>
              <a:ea typeface="Cambria"/>
              <a:cs typeface="Cambria"/>
              <a:sym typeface="Cambria"/>
            </a:endParaRPr>
          </a:p>
          <a:p>
            <a:pPr indent="0" lvl="0" marL="0" rtl="0" algn="l">
              <a:lnSpc>
                <a:spcPct val="90000"/>
              </a:lnSpc>
              <a:spcBef>
                <a:spcPts val="1000"/>
              </a:spcBef>
              <a:spcAft>
                <a:spcPts val="0"/>
              </a:spcAft>
              <a:buClr>
                <a:schemeClr val="dk1"/>
              </a:buClr>
              <a:buSzPts val="2800"/>
              <a:buNone/>
            </a:pPr>
            <a:r>
              <a:rPr lang="en-IN" u="sng">
                <a:latin typeface="Cambria"/>
                <a:ea typeface="Cambria"/>
                <a:cs typeface="Cambria"/>
                <a:sym typeface="Cambria"/>
              </a:rPr>
              <a:t>Year with the highest arrivals:</a:t>
            </a:r>
            <a:endParaRPr/>
          </a:p>
        </p:txBody>
      </p:sp>
      <p:grpSp>
        <p:nvGrpSpPr>
          <p:cNvPr id="294" name="Google Shape;294;p10"/>
          <p:cNvGrpSpPr/>
          <p:nvPr/>
        </p:nvGrpSpPr>
        <p:grpSpPr>
          <a:xfrm>
            <a:off x="8866114" y="6404552"/>
            <a:ext cx="3299010" cy="851297"/>
            <a:chOff x="9237566" y="6404552"/>
            <a:chExt cx="2930544" cy="851297"/>
          </a:xfrm>
        </p:grpSpPr>
        <p:sp>
          <p:nvSpPr>
            <p:cNvPr id="295" name="Google Shape;295;p10"/>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296" name="Google Shape;296;p10"/>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297" name="Google Shape;297;p10"/>
          <p:cNvSpPr/>
          <p:nvPr/>
        </p:nvSpPr>
        <p:spPr>
          <a:xfrm rot="5400000">
            <a:off x="3595604" y="693361"/>
            <a:ext cx="513343" cy="3770270"/>
          </a:xfrm>
          <a:prstGeom prst="righ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10"/>
          <p:cNvSpPr/>
          <p:nvPr/>
        </p:nvSpPr>
        <p:spPr>
          <a:xfrm rot="5400000">
            <a:off x="8051066" y="675426"/>
            <a:ext cx="513343" cy="3770270"/>
          </a:xfrm>
          <a:prstGeom prst="righ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10"/>
          <p:cNvSpPr txBox="1"/>
          <p:nvPr/>
        </p:nvSpPr>
        <p:spPr>
          <a:xfrm>
            <a:off x="1966535" y="1470527"/>
            <a:ext cx="368062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Below is an illustration of customers’ arrival for years between 2015 to 2017.</a:t>
            </a:r>
            <a:endParaRPr b="0" i="0" sz="1400" u="none" cap="none" strike="noStrike">
              <a:solidFill>
                <a:srgbClr val="000000"/>
              </a:solidFill>
              <a:latin typeface="Arial"/>
              <a:ea typeface="Arial"/>
              <a:cs typeface="Arial"/>
              <a:sym typeface="Arial"/>
            </a:endParaRPr>
          </a:p>
        </p:txBody>
      </p:sp>
      <p:pic>
        <p:nvPicPr>
          <p:cNvPr id="300" name="Google Shape;300;p10"/>
          <p:cNvPicPr preferRelativeResize="0"/>
          <p:nvPr/>
        </p:nvPicPr>
        <p:blipFill rotWithShape="1">
          <a:blip r:embed="rId3">
            <a:alphaModFix/>
          </a:blip>
          <a:srcRect b="0" l="0" r="0" t="0"/>
          <a:stretch/>
        </p:blipFill>
        <p:spPr>
          <a:xfrm>
            <a:off x="1577789" y="3164239"/>
            <a:ext cx="8722658" cy="3143250"/>
          </a:xfrm>
          <a:prstGeom prst="rect">
            <a:avLst/>
          </a:prstGeom>
          <a:noFill/>
          <a:ln>
            <a:noFill/>
          </a:ln>
        </p:spPr>
      </p:pic>
      <p:sp>
        <p:nvSpPr>
          <p:cNvPr id="301" name="Google Shape;301;p10"/>
          <p:cNvSpPr txBox="1"/>
          <p:nvPr/>
        </p:nvSpPr>
        <p:spPr>
          <a:xfrm>
            <a:off x="6436658" y="1479409"/>
            <a:ext cx="368062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Below is an illustration of customers’ arrival for the years 2015 to 2017 between Resort and City Hotels</a:t>
            </a:r>
            <a:endParaRPr b="0" i="0" sz="1400" u="none" cap="none" strike="noStrike">
              <a:solidFill>
                <a:srgbClr val="000000"/>
              </a:solidFill>
              <a:latin typeface="Arial"/>
              <a:ea typeface="Arial"/>
              <a:cs typeface="Arial"/>
              <a:sym typeface="Arial"/>
            </a:endParaRPr>
          </a:p>
        </p:txBody>
      </p:sp>
      <p:sp>
        <p:nvSpPr>
          <p:cNvPr id="302" name="Google Shape;30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1"/>
          <p:cNvSpPr txBox="1"/>
          <p:nvPr>
            <p:ph idx="1" type="body"/>
          </p:nvPr>
        </p:nvSpPr>
        <p:spPr>
          <a:xfrm>
            <a:off x="838200" y="367553"/>
            <a:ext cx="10515600" cy="58094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The month with the Highest Arrivals:</a:t>
            </a:r>
            <a:endParaRPr/>
          </a:p>
        </p:txBody>
      </p:sp>
      <p:grpSp>
        <p:nvGrpSpPr>
          <p:cNvPr id="308" name="Google Shape;308;p11"/>
          <p:cNvGrpSpPr/>
          <p:nvPr/>
        </p:nvGrpSpPr>
        <p:grpSpPr>
          <a:xfrm>
            <a:off x="8866114" y="6404552"/>
            <a:ext cx="3299010" cy="851297"/>
            <a:chOff x="9237566" y="6404552"/>
            <a:chExt cx="2930544" cy="851297"/>
          </a:xfrm>
        </p:grpSpPr>
        <p:sp>
          <p:nvSpPr>
            <p:cNvPr id="309" name="Google Shape;309;p11"/>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310" name="Google Shape;310;p11"/>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311" name="Google Shape;311;p11"/>
          <p:cNvSpPr txBox="1"/>
          <p:nvPr/>
        </p:nvSpPr>
        <p:spPr>
          <a:xfrm>
            <a:off x="808398" y="1190153"/>
            <a:ext cx="1062649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The below graph shows the customer arrival data for various months. We can see in August customers 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showing interest to stay in the hotels as part of their tourism, also illustrated for both hotels separately.</a:t>
            </a:r>
            <a:endParaRPr b="0" i="0" sz="1400" u="none" cap="none" strike="noStrike">
              <a:solidFill>
                <a:srgbClr val="000000"/>
              </a:solidFill>
              <a:latin typeface="Arial"/>
              <a:ea typeface="Arial"/>
              <a:cs typeface="Arial"/>
              <a:sym typeface="Arial"/>
            </a:endParaRPr>
          </a:p>
        </p:txBody>
      </p:sp>
      <p:pic>
        <p:nvPicPr>
          <p:cNvPr id="312" name="Google Shape;312;p11"/>
          <p:cNvPicPr preferRelativeResize="0"/>
          <p:nvPr/>
        </p:nvPicPr>
        <p:blipFill rotWithShape="1">
          <a:blip r:embed="rId3">
            <a:alphaModFix/>
          </a:blip>
          <a:srcRect b="0" l="0" r="0" t="0"/>
          <a:stretch/>
        </p:blipFill>
        <p:spPr>
          <a:xfrm>
            <a:off x="0" y="1995488"/>
            <a:ext cx="11972925" cy="4181475"/>
          </a:xfrm>
          <a:prstGeom prst="rect">
            <a:avLst/>
          </a:prstGeom>
          <a:noFill/>
          <a:ln>
            <a:noFill/>
          </a:ln>
        </p:spPr>
      </p:pic>
      <p:sp>
        <p:nvSpPr>
          <p:cNvPr id="313" name="Google Shape;31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2"/>
          <p:cNvSpPr txBox="1"/>
          <p:nvPr>
            <p:ph idx="1" type="body"/>
          </p:nvPr>
        </p:nvSpPr>
        <p:spPr>
          <a:xfrm>
            <a:off x="838200" y="233082"/>
            <a:ext cx="10515600" cy="61714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Comparison of stay for Week and Weekend Nights:</a:t>
            </a:r>
            <a:endParaRPr/>
          </a:p>
        </p:txBody>
      </p:sp>
      <p:grpSp>
        <p:nvGrpSpPr>
          <p:cNvPr id="319" name="Google Shape;319;p12"/>
          <p:cNvGrpSpPr/>
          <p:nvPr/>
        </p:nvGrpSpPr>
        <p:grpSpPr>
          <a:xfrm>
            <a:off x="8866114" y="6404552"/>
            <a:ext cx="3299010" cy="851297"/>
            <a:chOff x="9237566" y="6404552"/>
            <a:chExt cx="2930544" cy="851297"/>
          </a:xfrm>
        </p:grpSpPr>
        <p:sp>
          <p:nvSpPr>
            <p:cNvPr id="320" name="Google Shape;320;p12"/>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321" name="Google Shape;321;p12"/>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322" name="Google Shape;322;p12"/>
          <p:cNvSpPr txBox="1"/>
          <p:nvPr/>
        </p:nvSpPr>
        <p:spPr>
          <a:xfrm>
            <a:off x="1013012" y="2967335"/>
            <a:ext cx="437517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People prefer night stays during Weeks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than weekend nights, which is a profitable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to hotel management.</a:t>
            </a:r>
            <a:endParaRPr b="0" i="0" sz="1400" u="none" cap="none" strike="noStrike">
              <a:solidFill>
                <a:srgbClr val="000000"/>
              </a:solidFill>
              <a:latin typeface="Arial"/>
              <a:ea typeface="Arial"/>
              <a:cs typeface="Arial"/>
              <a:sym typeface="Arial"/>
            </a:endParaRPr>
          </a:p>
        </p:txBody>
      </p:sp>
      <p:pic>
        <p:nvPicPr>
          <p:cNvPr id="323" name="Google Shape;323;p12"/>
          <p:cNvPicPr preferRelativeResize="0"/>
          <p:nvPr/>
        </p:nvPicPr>
        <p:blipFill rotWithShape="1">
          <a:blip r:embed="rId3">
            <a:alphaModFix/>
          </a:blip>
          <a:srcRect b="0" l="0" r="0" t="0"/>
          <a:stretch/>
        </p:blipFill>
        <p:spPr>
          <a:xfrm>
            <a:off x="5562996" y="1828800"/>
            <a:ext cx="6038850" cy="3200400"/>
          </a:xfrm>
          <a:prstGeom prst="rect">
            <a:avLst/>
          </a:prstGeom>
          <a:noFill/>
          <a:ln>
            <a:noFill/>
          </a:ln>
        </p:spPr>
      </p:pic>
      <p:sp>
        <p:nvSpPr>
          <p:cNvPr id="324" name="Google Shape;32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13"/>
          <p:cNvGrpSpPr/>
          <p:nvPr/>
        </p:nvGrpSpPr>
        <p:grpSpPr>
          <a:xfrm>
            <a:off x="8866114" y="6404552"/>
            <a:ext cx="3299010" cy="851297"/>
            <a:chOff x="9237566" y="6404552"/>
            <a:chExt cx="2930544" cy="851297"/>
          </a:xfrm>
        </p:grpSpPr>
        <p:sp>
          <p:nvSpPr>
            <p:cNvPr id="330" name="Google Shape;330;p13"/>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331" name="Google Shape;331;p13"/>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332" name="Google Shape;332;p13"/>
          <p:cNvSpPr txBox="1"/>
          <p:nvPr/>
        </p:nvSpPr>
        <p:spPr>
          <a:xfrm>
            <a:off x="1437027" y="1300694"/>
            <a:ext cx="3580532"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Hotel preference of most people 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stay on Week Nights of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all years of the given 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People prefer to choose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City Hotel over Resort Hotel.</a:t>
            </a:r>
            <a:endParaRPr b="0" i="0" sz="1400" u="none" cap="none" strike="noStrike">
              <a:solidFill>
                <a:srgbClr val="000000"/>
              </a:solidFill>
              <a:latin typeface="Arial"/>
              <a:ea typeface="Arial"/>
              <a:cs typeface="Arial"/>
              <a:sym typeface="Arial"/>
            </a:endParaRPr>
          </a:p>
        </p:txBody>
      </p:sp>
      <p:sp>
        <p:nvSpPr>
          <p:cNvPr id="333" name="Google Shape;333;p13"/>
          <p:cNvSpPr txBox="1"/>
          <p:nvPr/>
        </p:nvSpPr>
        <p:spPr>
          <a:xfrm>
            <a:off x="6986179" y="1277310"/>
            <a:ext cx="3580532"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Hotel preference of most people 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stay on Weekend Nights of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all years of the given 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People prefer to choose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City Hotel over Resort Hotel.</a:t>
            </a:r>
            <a:endParaRPr b="0" i="0" sz="1400" u="none" cap="none" strike="noStrike">
              <a:solidFill>
                <a:srgbClr val="000000"/>
              </a:solidFill>
              <a:latin typeface="Arial"/>
              <a:ea typeface="Arial"/>
              <a:cs typeface="Arial"/>
              <a:sym typeface="Arial"/>
            </a:endParaRPr>
          </a:p>
        </p:txBody>
      </p:sp>
      <p:sp>
        <p:nvSpPr>
          <p:cNvPr id="334" name="Google Shape;334;p13"/>
          <p:cNvSpPr txBox="1"/>
          <p:nvPr/>
        </p:nvSpPr>
        <p:spPr>
          <a:xfrm>
            <a:off x="1425388" y="448225"/>
            <a:ext cx="784411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sng" cap="none" strike="noStrike">
                <a:solidFill>
                  <a:schemeClr val="dk1"/>
                </a:solidFill>
                <a:latin typeface="Cambria"/>
                <a:ea typeface="Cambria"/>
                <a:cs typeface="Cambria"/>
                <a:sym typeface="Cambria"/>
              </a:rPr>
              <a:t>Preferred Night stay at City and Resort Hotels:</a:t>
            </a:r>
            <a:endParaRPr b="0" i="0" sz="1400" u="none" cap="none" strike="noStrike">
              <a:solidFill>
                <a:srgbClr val="000000"/>
              </a:solidFill>
              <a:latin typeface="Arial"/>
              <a:ea typeface="Arial"/>
              <a:cs typeface="Arial"/>
              <a:sym typeface="Arial"/>
            </a:endParaRPr>
          </a:p>
        </p:txBody>
      </p:sp>
      <p:pic>
        <p:nvPicPr>
          <p:cNvPr id="335" name="Google Shape;335;p13"/>
          <p:cNvPicPr preferRelativeResize="0"/>
          <p:nvPr/>
        </p:nvPicPr>
        <p:blipFill rotWithShape="1">
          <a:blip r:embed="rId3">
            <a:alphaModFix/>
          </a:blip>
          <a:srcRect b="0" l="0" r="0" t="0"/>
          <a:stretch/>
        </p:blipFill>
        <p:spPr>
          <a:xfrm>
            <a:off x="1055156" y="3149743"/>
            <a:ext cx="4797939" cy="3214688"/>
          </a:xfrm>
          <a:prstGeom prst="rect">
            <a:avLst/>
          </a:prstGeom>
          <a:noFill/>
          <a:ln>
            <a:noFill/>
          </a:ln>
        </p:spPr>
      </p:pic>
      <p:sp>
        <p:nvSpPr>
          <p:cNvPr id="336" name="Google Shape;336;p13"/>
          <p:cNvSpPr/>
          <p:nvPr/>
        </p:nvSpPr>
        <p:spPr>
          <a:xfrm>
            <a:off x="1126408" y="1300694"/>
            <a:ext cx="457200" cy="1754326"/>
          </a:xfrm>
          <a:prstGeom prst="leftBrace">
            <a:avLst>
              <a:gd fmla="val 8333" name="adj1"/>
              <a:gd fmla="val 50000"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13"/>
          <p:cNvSpPr/>
          <p:nvPr/>
        </p:nvSpPr>
        <p:spPr>
          <a:xfrm>
            <a:off x="6666604" y="1327584"/>
            <a:ext cx="457200" cy="1833084"/>
          </a:xfrm>
          <a:prstGeom prst="leftBrace">
            <a:avLst>
              <a:gd fmla="val 8333" name="adj1"/>
              <a:gd fmla="val 50000"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13"/>
          <p:cNvSpPr/>
          <p:nvPr/>
        </p:nvSpPr>
        <p:spPr>
          <a:xfrm rot="10800000">
            <a:off x="4757122" y="1192307"/>
            <a:ext cx="457200" cy="1941466"/>
          </a:xfrm>
          <a:prstGeom prst="leftBrace">
            <a:avLst>
              <a:gd fmla="val 8333" name="adj1"/>
              <a:gd fmla="val 50000"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13"/>
          <p:cNvSpPr/>
          <p:nvPr/>
        </p:nvSpPr>
        <p:spPr>
          <a:xfrm flipH="1">
            <a:off x="10297311" y="1219201"/>
            <a:ext cx="457200" cy="1941466"/>
          </a:xfrm>
          <a:prstGeom prst="leftBrace">
            <a:avLst>
              <a:gd fmla="val 8333" name="adj1"/>
              <a:gd fmla="val 50000"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40" name="Google Shape;340;p13"/>
          <p:cNvPicPr preferRelativeResize="0"/>
          <p:nvPr/>
        </p:nvPicPr>
        <p:blipFill rotWithShape="1">
          <a:blip r:embed="rId4">
            <a:alphaModFix/>
          </a:blip>
          <a:srcRect b="0" l="0" r="0" t="0"/>
          <a:stretch/>
        </p:blipFill>
        <p:spPr>
          <a:xfrm>
            <a:off x="6531264" y="3299461"/>
            <a:ext cx="4669700" cy="2639497"/>
          </a:xfrm>
          <a:prstGeom prst="rect">
            <a:avLst/>
          </a:prstGeom>
          <a:noFill/>
          <a:ln>
            <a:noFill/>
          </a:ln>
        </p:spPr>
      </p:pic>
      <p:sp>
        <p:nvSpPr>
          <p:cNvPr id="341" name="Google Shape;34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4"/>
          <p:cNvSpPr txBox="1"/>
          <p:nvPr>
            <p:ph idx="1" type="body"/>
          </p:nvPr>
        </p:nvSpPr>
        <p:spPr>
          <a:xfrm>
            <a:off x="838200" y="322729"/>
            <a:ext cx="10515600" cy="585423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Preferred no. of days for Night stay:</a:t>
            </a:r>
            <a:endParaRPr u="sng">
              <a:latin typeface="Cambria"/>
              <a:ea typeface="Cambria"/>
              <a:cs typeface="Cambria"/>
              <a:sym typeface="Cambria"/>
            </a:endParaRPr>
          </a:p>
        </p:txBody>
      </p:sp>
      <p:grpSp>
        <p:nvGrpSpPr>
          <p:cNvPr id="347" name="Google Shape;347;p14"/>
          <p:cNvGrpSpPr/>
          <p:nvPr/>
        </p:nvGrpSpPr>
        <p:grpSpPr>
          <a:xfrm>
            <a:off x="8866114" y="6404552"/>
            <a:ext cx="3299010" cy="851297"/>
            <a:chOff x="9237566" y="6404552"/>
            <a:chExt cx="2930544" cy="851297"/>
          </a:xfrm>
        </p:grpSpPr>
        <p:sp>
          <p:nvSpPr>
            <p:cNvPr id="348" name="Google Shape;348;p14"/>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349" name="Google Shape;349;p14"/>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350" name="Google Shape;350;p14"/>
          <p:cNvSpPr txBox="1"/>
          <p:nvPr/>
        </p:nvSpPr>
        <p:spPr>
          <a:xfrm>
            <a:off x="1488142" y="1272987"/>
            <a:ext cx="921571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People wish for a night stay in a hotel (preferred City Hotel) for 2 to 3 days rather than a week or more during their travel which is a profitable thing for the hotel as the customer is having fewer options to bargain with hotel staff regarding the price.</a:t>
            </a:r>
            <a:endParaRPr b="0" i="0" sz="1800" u="none" cap="none" strike="noStrike">
              <a:solidFill>
                <a:schemeClr val="dk1"/>
              </a:solidFill>
              <a:latin typeface="Cambria"/>
              <a:ea typeface="Cambria"/>
              <a:cs typeface="Cambria"/>
              <a:sym typeface="Cambria"/>
            </a:endParaRPr>
          </a:p>
        </p:txBody>
      </p:sp>
      <p:pic>
        <p:nvPicPr>
          <p:cNvPr id="351" name="Google Shape;351;p14"/>
          <p:cNvPicPr preferRelativeResize="0"/>
          <p:nvPr/>
        </p:nvPicPr>
        <p:blipFill rotWithShape="1">
          <a:blip r:embed="rId3">
            <a:alphaModFix/>
          </a:blip>
          <a:srcRect b="0" l="0" r="0" t="0"/>
          <a:stretch/>
        </p:blipFill>
        <p:spPr>
          <a:xfrm>
            <a:off x="1298201" y="2553256"/>
            <a:ext cx="9943540" cy="3676709"/>
          </a:xfrm>
          <a:prstGeom prst="rect">
            <a:avLst/>
          </a:prstGeom>
          <a:noFill/>
          <a:ln>
            <a:noFill/>
          </a:ln>
        </p:spPr>
      </p:pic>
      <p:sp>
        <p:nvSpPr>
          <p:cNvPr id="352" name="Google Shape;35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grpSp>
        <p:nvGrpSpPr>
          <p:cNvPr id="357" name="Google Shape;357;p15"/>
          <p:cNvGrpSpPr/>
          <p:nvPr/>
        </p:nvGrpSpPr>
        <p:grpSpPr>
          <a:xfrm>
            <a:off x="8866114" y="6404552"/>
            <a:ext cx="3299010" cy="851297"/>
            <a:chOff x="9237566" y="6404552"/>
            <a:chExt cx="2930544" cy="851297"/>
          </a:xfrm>
        </p:grpSpPr>
        <p:sp>
          <p:nvSpPr>
            <p:cNvPr id="358" name="Google Shape;358;p15"/>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359" name="Google Shape;359;p15"/>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360" name="Google Shape;360;p15"/>
          <p:cNvSpPr txBox="1"/>
          <p:nvPr/>
        </p:nvSpPr>
        <p:spPr>
          <a:xfrm>
            <a:off x="824753" y="250111"/>
            <a:ext cx="77724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ambria"/>
              <a:buNone/>
            </a:pPr>
            <a:r>
              <a:rPr b="0" i="0" lang="en-IN" sz="2800" u="sng" cap="none" strike="noStrike">
                <a:solidFill>
                  <a:schemeClr val="dk1"/>
                </a:solidFill>
                <a:latin typeface="Cambria"/>
                <a:ea typeface="Cambria"/>
                <a:cs typeface="Cambria"/>
                <a:sym typeface="Cambria"/>
              </a:rPr>
              <a:t>Repeated Guests Data:</a:t>
            </a:r>
            <a:endParaRPr b="0" i="0" sz="2800" u="sng" cap="none" strike="noStrike">
              <a:solidFill>
                <a:schemeClr val="dk1"/>
              </a:solidFill>
              <a:latin typeface="Cambria"/>
              <a:ea typeface="Cambria"/>
              <a:cs typeface="Cambria"/>
              <a:sym typeface="Cambria"/>
            </a:endParaRPr>
          </a:p>
        </p:txBody>
      </p:sp>
      <p:sp>
        <p:nvSpPr>
          <p:cNvPr id="361" name="Google Shape;361;p15"/>
          <p:cNvSpPr txBox="1"/>
          <p:nvPr/>
        </p:nvSpPr>
        <p:spPr>
          <a:xfrm>
            <a:off x="2743200" y="1425388"/>
            <a:ext cx="67056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The below graph explains the repeated customers over time to both the city and resort hotels respectively.</a:t>
            </a:r>
            <a:endParaRPr b="0" i="0" sz="1400" u="none" cap="none" strike="noStrike">
              <a:solidFill>
                <a:srgbClr val="000000"/>
              </a:solidFill>
              <a:latin typeface="Arial"/>
              <a:ea typeface="Arial"/>
              <a:cs typeface="Arial"/>
              <a:sym typeface="Arial"/>
            </a:endParaRPr>
          </a:p>
        </p:txBody>
      </p:sp>
      <p:pic>
        <p:nvPicPr>
          <p:cNvPr id="362" name="Google Shape;362;p15"/>
          <p:cNvPicPr preferRelativeResize="0"/>
          <p:nvPr/>
        </p:nvPicPr>
        <p:blipFill rotWithShape="1">
          <a:blip r:embed="rId3">
            <a:alphaModFix/>
          </a:blip>
          <a:srcRect b="0" l="0" r="0" t="0"/>
          <a:stretch/>
        </p:blipFill>
        <p:spPr>
          <a:xfrm>
            <a:off x="2681007" y="2216154"/>
            <a:ext cx="6829986" cy="3804787"/>
          </a:xfrm>
          <a:prstGeom prst="rect">
            <a:avLst/>
          </a:prstGeom>
          <a:noFill/>
          <a:ln>
            <a:noFill/>
          </a:ln>
        </p:spPr>
      </p:pic>
      <p:sp>
        <p:nvSpPr>
          <p:cNvPr id="363" name="Google Shape;36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6"/>
          <p:cNvSpPr txBox="1"/>
          <p:nvPr>
            <p:ph idx="1" type="body"/>
          </p:nvPr>
        </p:nvSpPr>
        <p:spPr>
          <a:xfrm>
            <a:off x="838200" y="224118"/>
            <a:ext cx="10515600" cy="59528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Top 10 agents chosen by Repeated customers:</a:t>
            </a:r>
            <a:endParaRPr u="sng">
              <a:latin typeface="Cambria"/>
              <a:ea typeface="Cambria"/>
              <a:cs typeface="Cambria"/>
              <a:sym typeface="Cambria"/>
            </a:endParaRPr>
          </a:p>
        </p:txBody>
      </p:sp>
      <p:sp>
        <p:nvSpPr>
          <p:cNvPr id="369" name="Google Shape;36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pSp>
        <p:nvGrpSpPr>
          <p:cNvPr id="370" name="Google Shape;370;p16"/>
          <p:cNvGrpSpPr/>
          <p:nvPr/>
        </p:nvGrpSpPr>
        <p:grpSpPr>
          <a:xfrm>
            <a:off x="8866114" y="6404552"/>
            <a:ext cx="3299010" cy="851297"/>
            <a:chOff x="9237566" y="6404552"/>
            <a:chExt cx="2930544" cy="851297"/>
          </a:xfrm>
        </p:grpSpPr>
        <p:sp>
          <p:nvSpPr>
            <p:cNvPr id="371" name="Google Shape;371;p16"/>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372" name="Google Shape;372;p16"/>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pic>
        <p:nvPicPr>
          <p:cNvPr id="373" name="Google Shape;373;p16"/>
          <p:cNvPicPr preferRelativeResize="0"/>
          <p:nvPr/>
        </p:nvPicPr>
        <p:blipFill rotWithShape="1">
          <a:blip r:embed="rId3">
            <a:alphaModFix/>
          </a:blip>
          <a:srcRect b="0" l="0" r="0" t="0"/>
          <a:stretch/>
        </p:blipFill>
        <p:spPr>
          <a:xfrm>
            <a:off x="4184556" y="958542"/>
            <a:ext cx="7534275" cy="4977025"/>
          </a:xfrm>
          <a:prstGeom prst="rect">
            <a:avLst/>
          </a:prstGeom>
          <a:noFill/>
          <a:ln>
            <a:noFill/>
          </a:ln>
        </p:spPr>
      </p:pic>
      <p:sp>
        <p:nvSpPr>
          <p:cNvPr id="374" name="Google Shape;374;p16"/>
          <p:cNvSpPr txBox="1"/>
          <p:nvPr/>
        </p:nvSpPr>
        <p:spPr>
          <a:xfrm>
            <a:off x="838200" y="2413338"/>
            <a:ext cx="3106271"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Could see that repeated customers are choosing the prior agents to book their stay and agent 240.0 is making the big number and helping the customers to pick the hotel.</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7"/>
          <p:cNvSpPr txBox="1"/>
          <p:nvPr>
            <p:ph idx="1" type="body"/>
          </p:nvPr>
        </p:nvSpPr>
        <p:spPr>
          <a:xfrm>
            <a:off x="838200" y="421341"/>
            <a:ext cx="10515600" cy="57556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Customers Visiting Data Analysis:</a:t>
            </a:r>
            <a:endParaRPr/>
          </a:p>
        </p:txBody>
      </p:sp>
      <p:grpSp>
        <p:nvGrpSpPr>
          <p:cNvPr id="380" name="Google Shape;380;p17"/>
          <p:cNvGrpSpPr/>
          <p:nvPr/>
        </p:nvGrpSpPr>
        <p:grpSpPr>
          <a:xfrm>
            <a:off x="8866114" y="6404552"/>
            <a:ext cx="3299010" cy="851297"/>
            <a:chOff x="9237566" y="6404552"/>
            <a:chExt cx="2930544" cy="851297"/>
          </a:xfrm>
        </p:grpSpPr>
        <p:sp>
          <p:nvSpPr>
            <p:cNvPr id="381" name="Google Shape;381;p17"/>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382" name="Google Shape;382;p17"/>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383" name="Google Shape;383;p17"/>
          <p:cNvSpPr txBox="1"/>
          <p:nvPr/>
        </p:nvSpPr>
        <p:spPr>
          <a:xfrm>
            <a:off x="2142565" y="1434352"/>
            <a:ext cx="7906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The below explains the types of customers when grouped with a couple of variables.</a:t>
            </a:r>
            <a:endParaRPr sz="1800">
              <a:solidFill>
                <a:schemeClr val="dk1"/>
              </a:solidFill>
              <a:latin typeface="Cambria"/>
              <a:ea typeface="Cambria"/>
              <a:cs typeface="Cambria"/>
              <a:sym typeface="Cambria"/>
            </a:endParaRPr>
          </a:p>
        </p:txBody>
      </p:sp>
      <p:sp>
        <p:nvSpPr>
          <p:cNvPr id="384" name="Google Shape;38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385" name="Google Shape;385;p17"/>
          <p:cNvPicPr preferRelativeResize="0"/>
          <p:nvPr/>
        </p:nvPicPr>
        <p:blipFill>
          <a:blip r:embed="rId3">
            <a:alphaModFix/>
          </a:blip>
          <a:stretch>
            <a:fillRect/>
          </a:stretch>
        </p:blipFill>
        <p:spPr>
          <a:xfrm>
            <a:off x="1333475" y="2288900"/>
            <a:ext cx="9525000" cy="340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8"/>
          <p:cNvSpPr txBox="1"/>
          <p:nvPr>
            <p:ph idx="1" type="body"/>
          </p:nvPr>
        </p:nvSpPr>
        <p:spPr>
          <a:xfrm>
            <a:off x="838200" y="439271"/>
            <a:ext cx="10515600" cy="57376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Meal Analysis:</a:t>
            </a:r>
            <a:endParaRPr/>
          </a:p>
        </p:txBody>
      </p:sp>
      <p:grpSp>
        <p:nvGrpSpPr>
          <p:cNvPr id="391" name="Google Shape;391;p18"/>
          <p:cNvGrpSpPr/>
          <p:nvPr/>
        </p:nvGrpSpPr>
        <p:grpSpPr>
          <a:xfrm>
            <a:off x="8866114" y="6404552"/>
            <a:ext cx="3299010" cy="851297"/>
            <a:chOff x="9237566" y="6404552"/>
            <a:chExt cx="2930544" cy="851297"/>
          </a:xfrm>
        </p:grpSpPr>
        <p:sp>
          <p:nvSpPr>
            <p:cNvPr id="392" name="Google Shape;392;p18"/>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393" name="Google Shape;393;p18"/>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394" name="Google Shape;394;p18"/>
          <p:cNvSpPr txBox="1"/>
          <p:nvPr/>
        </p:nvSpPr>
        <p:spPr>
          <a:xfrm>
            <a:off x="1416424" y="1497105"/>
            <a:ext cx="896470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Below 2 explains the meals preference of the different types of customers and also for the City and Resort Hotels as well. Also, customers prefer to have BB (Bread and Breakfast) meals in both hotels.</a:t>
            </a:r>
            <a:endParaRPr b="0" i="0" sz="1400" u="none" cap="none" strike="noStrike">
              <a:solidFill>
                <a:srgbClr val="000000"/>
              </a:solidFill>
              <a:latin typeface="Arial"/>
              <a:ea typeface="Arial"/>
              <a:cs typeface="Arial"/>
              <a:sym typeface="Arial"/>
            </a:endParaRPr>
          </a:p>
        </p:txBody>
      </p:sp>
      <p:pic>
        <p:nvPicPr>
          <p:cNvPr id="395" name="Google Shape;395;p18"/>
          <p:cNvPicPr preferRelativeResize="0"/>
          <p:nvPr/>
        </p:nvPicPr>
        <p:blipFill rotWithShape="1">
          <a:blip r:embed="rId3">
            <a:alphaModFix/>
          </a:blip>
          <a:srcRect b="0" l="0" r="0" t="0"/>
          <a:stretch/>
        </p:blipFill>
        <p:spPr>
          <a:xfrm>
            <a:off x="1416424" y="2769608"/>
            <a:ext cx="10343657" cy="3165959"/>
          </a:xfrm>
          <a:prstGeom prst="rect">
            <a:avLst/>
          </a:prstGeom>
          <a:noFill/>
          <a:ln>
            <a:noFill/>
          </a:ln>
        </p:spPr>
      </p:pic>
      <p:sp>
        <p:nvSpPr>
          <p:cNvPr id="396" name="Google Shape;39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9"/>
          <p:cNvSpPr txBox="1"/>
          <p:nvPr>
            <p:ph idx="1" type="body"/>
          </p:nvPr>
        </p:nvSpPr>
        <p:spPr>
          <a:xfrm>
            <a:off x="838200" y="277906"/>
            <a:ext cx="10515600" cy="589905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Customers from the Top 10 countries:</a:t>
            </a:r>
            <a:endParaRPr/>
          </a:p>
        </p:txBody>
      </p:sp>
      <p:grpSp>
        <p:nvGrpSpPr>
          <p:cNvPr id="402" name="Google Shape;402;p19"/>
          <p:cNvGrpSpPr/>
          <p:nvPr/>
        </p:nvGrpSpPr>
        <p:grpSpPr>
          <a:xfrm>
            <a:off x="8866114" y="6404552"/>
            <a:ext cx="3299010" cy="851297"/>
            <a:chOff x="9237566" y="6404552"/>
            <a:chExt cx="2930544" cy="851297"/>
          </a:xfrm>
        </p:grpSpPr>
        <p:sp>
          <p:nvSpPr>
            <p:cNvPr id="403" name="Google Shape;403;p19"/>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404" name="Google Shape;404;p19"/>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405" name="Google Shape;405;p19"/>
          <p:cNvSpPr txBox="1"/>
          <p:nvPr/>
        </p:nvSpPr>
        <p:spPr>
          <a:xfrm>
            <a:off x="1907257" y="1317812"/>
            <a:ext cx="83774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Most of the customers visited from PRT(Portugal) country than the other countries.</a:t>
            </a:r>
            <a:endParaRPr b="0" i="0" sz="1400" u="none" cap="none" strike="noStrike">
              <a:solidFill>
                <a:srgbClr val="000000"/>
              </a:solidFill>
              <a:latin typeface="Arial"/>
              <a:ea typeface="Arial"/>
              <a:cs typeface="Arial"/>
              <a:sym typeface="Arial"/>
            </a:endParaRPr>
          </a:p>
        </p:txBody>
      </p:sp>
      <p:pic>
        <p:nvPicPr>
          <p:cNvPr id="406" name="Google Shape;406;p19"/>
          <p:cNvPicPr preferRelativeResize="0"/>
          <p:nvPr/>
        </p:nvPicPr>
        <p:blipFill rotWithShape="1">
          <a:blip r:embed="rId3">
            <a:alphaModFix/>
          </a:blip>
          <a:srcRect b="0" l="0" r="0" t="0"/>
          <a:stretch/>
        </p:blipFill>
        <p:spPr>
          <a:xfrm>
            <a:off x="1907257" y="1861127"/>
            <a:ext cx="8505825" cy="4543425"/>
          </a:xfrm>
          <a:prstGeom prst="rect">
            <a:avLst/>
          </a:prstGeom>
          <a:noFill/>
          <a:ln>
            <a:noFill/>
          </a:ln>
        </p:spPr>
      </p:pic>
      <p:sp>
        <p:nvSpPr>
          <p:cNvPr id="407" name="Google Shape;40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2"/>
          <p:cNvGrpSpPr/>
          <p:nvPr/>
        </p:nvGrpSpPr>
        <p:grpSpPr>
          <a:xfrm>
            <a:off x="838200" y="576260"/>
            <a:ext cx="10515600" cy="935415"/>
            <a:chOff x="0" y="211135"/>
            <a:chExt cx="10515600" cy="935415"/>
          </a:xfrm>
        </p:grpSpPr>
        <p:sp>
          <p:nvSpPr>
            <p:cNvPr id="99" name="Google Shape;99;p2"/>
            <p:cNvSpPr/>
            <p:nvPr/>
          </p:nvSpPr>
          <p:spPr>
            <a:xfrm>
              <a:off x="0" y="211135"/>
              <a:ext cx="10515600" cy="935415"/>
            </a:xfrm>
            <a:prstGeom prst="roundRect">
              <a:avLst>
                <a:gd fmla="val 16667" name="adj"/>
              </a:avLst>
            </a:prstGeom>
            <a:solidFill>
              <a:schemeClr val="accent2"/>
            </a:solidFill>
            <a:ln cap="flat" cmpd="sng" w="12700">
              <a:solidFill>
                <a:srgbClr val="AC5B2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txBox="1"/>
            <p:nvPr/>
          </p:nvSpPr>
          <p:spPr>
            <a:xfrm>
              <a:off x="45663" y="256798"/>
              <a:ext cx="10424274" cy="844089"/>
            </a:xfrm>
            <a:prstGeom prst="rect">
              <a:avLst/>
            </a:prstGeom>
            <a:noFill/>
            <a:ln>
              <a:noFill/>
            </a:ln>
          </p:spPr>
          <p:txBody>
            <a:bodyPr anchorCtr="0" anchor="t" bIns="148575" lIns="148575" spcFirstLastPara="1" rIns="148575" wrap="square" tIns="148575">
              <a:noAutofit/>
            </a:bodyPr>
            <a:lstStyle/>
            <a:p>
              <a:pPr indent="0" lvl="0" marL="0" marR="0" rtl="0" algn="l">
                <a:lnSpc>
                  <a:spcPct val="90000"/>
                </a:lnSpc>
                <a:spcBef>
                  <a:spcPts val="0"/>
                </a:spcBef>
                <a:spcAft>
                  <a:spcPts val="0"/>
                </a:spcAft>
                <a:buClr>
                  <a:schemeClr val="lt1"/>
                </a:buClr>
                <a:buSzPts val="3900"/>
                <a:buFont typeface="Calibri"/>
                <a:buNone/>
              </a:pPr>
              <a:r>
                <a:rPr b="1" i="0" lang="en-IN" sz="3900" u="none" cap="none" strike="noStrike">
                  <a:solidFill>
                    <a:schemeClr val="lt1"/>
                  </a:solidFill>
                  <a:latin typeface="Calibri"/>
                  <a:ea typeface="Calibri"/>
                  <a:cs typeface="Calibri"/>
                  <a:sym typeface="Calibri"/>
                </a:rPr>
                <a:t>HOTEL BOOKING ANALYSIS DETAILED OVERVIEW</a:t>
              </a:r>
              <a:endParaRPr b="1" i="0" sz="3900" u="none" cap="none" strike="noStrike">
                <a:solidFill>
                  <a:schemeClr val="lt1"/>
                </a:solidFill>
                <a:latin typeface="Calibri"/>
                <a:ea typeface="Calibri"/>
                <a:cs typeface="Calibri"/>
                <a:sym typeface="Calibri"/>
              </a:endParaRPr>
            </a:p>
          </p:txBody>
        </p:sp>
      </p:grpSp>
      <p:sp>
        <p:nvSpPr>
          <p:cNvPr id="101" name="Google Shape;10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b="1" lang="en-IN" sz="3200">
                <a:latin typeface="Cambria"/>
                <a:ea typeface="Cambria"/>
                <a:cs typeface="Cambria"/>
                <a:sym typeface="Cambria"/>
              </a:rPr>
              <a:t>Introduction</a:t>
            </a:r>
            <a:endParaRPr/>
          </a:p>
          <a:p>
            <a:pPr indent="-228600" lvl="0" marL="228600" rtl="0" algn="l">
              <a:lnSpc>
                <a:spcPct val="90000"/>
              </a:lnSpc>
              <a:spcBef>
                <a:spcPts val="1000"/>
              </a:spcBef>
              <a:spcAft>
                <a:spcPts val="0"/>
              </a:spcAft>
              <a:buClr>
                <a:schemeClr val="dk1"/>
              </a:buClr>
              <a:buSzPts val="3200"/>
              <a:buChar char="•"/>
            </a:pPr>
            <a:r>
              <a:rPr b="1" lang="en-IN" sz="3200">
                <a:latin typeface="Cambria"/>
                <a:ea typeface="Cambria"/>
                <a:cs typeface="Cambria"/>
                <a:sym typeface="Cambria"/>
              </a:rPr>
              <a:t>Problem Statement</a:t>
            </a:r>
            <a:endParaRPr/>
          </a:p>
          <a:p>
            <a:pPr indent="-228600" lvl="0" marL="228600" rtl="0" algn="l">
              <a:lnSpc>
                <a:spcPct val="90000"/>
              </a:lnSpc>
              <a:spcBef>
                <a:spcPts val="1000"/>
              </a:spcBef>
              <a:spcAft>
                <a:spcPts val="0"/>
              </a:spcAft>
              <a:buClr>
                <a:schemeClr val="dk1"/>
              </a:buClr>
              <a:buSzPts val="3200"/>
              <a:buChar char="•"/>
            </a:pPr>
            <a:r>
              <a:rPr b="1" lang="en-IN" sz="3200">
                <a:latin typeface="Cambria"/>
                <a:ea typeface="Cambria"/>
                <a:cs typeface="Cambria"/>
                <a:sym typeface="Cambria"/>
              </a:rPr>
              <a:t>Material</a:t>
            </a:r>
            <a:endParaRPr/>
          </a:p>
          <a:p>
            <a:pPr indent="-228600" lvl="0" marL="228600" rtl="0" algn="l">
              <a:lnSpc>
                <a:spcPct val="90000"/>
              </a:lnSpc>
              <a:spcBef>
                <a:spcPts val="1000"/>
              </a:spcBef>
              <a:spcAft>
                <a:spcPts val="0"/>
              </a:spcAft>
              <a:buClr>
                <a:schemeClr val="dk1"/>
              </a:buClr>
              <a:buSzPts val="3200"/>
              <a:buChar char="•"/>
            </a:pPr>
            <a:r>
              <a:rPr b="1" lang="en-IN" sz="3200">
                <a:latin typeface="Cambria"/>
                <a:ea typeface="Cambria"/>
                <a:cs typeface="Cambria"/>
                <a:sym typeface="Cambria"/>
              </a:rPr>
              <a:t>Understanding of the Dataset</a:t>
            </a:r>
            <a:endParaRPr/>
          </a:p>
          <a:p>
            <a:pPr indent="-228600" lvl="0" marL="228600" rtl="0" algn="l">
              <a:lnSpc>
                <a:spcPct val="90000"/>
              </a:lnSpc>
              <a:spcBef>
                <a:spcPts val="1000"/>
              </a:spcBef>
              <a:spcAft>
                <a:spcPts val="0"/>
              </a:spcAft>
              <a:buClr>
                <a:schemeClr val="dk1"/>
              </a:buClr>
              <a:buSzPts val="3200"/>
              <a:buChar char="•"/>
            </a:pPr>
            <a:r>
              <a:rPr b="1" lang="en-IN" sz="3200">
                <a:latin typeface="Cambria"/>
                <a:ea typeface="Cambria"/>
                <a:cs typeface="Cambria"/>
                <a:sym typeface="Cambria"/>
              </a:rPr>
              <a:t>Steps involved</a:t>
            </a:r>
            <a:endParaRPr/>
          </a:p>
          <a:p>
            <a:pPr indent="-228600" lvl="0" marL="228600" rtl="0" algn="l">
              <a:lnSpc>
                <a:spcPct val="90000"/>
              </a:lnSpc>
              <a:spcBef>
                <a:spcPts val="1000"/>
              </a:spcBef>
              <a:spcAft>
                <a:spcPts val="0"/>
              </a:spcAft>
              <a:buClr>
                <a:schemeClr val="dk1"/>
              </a:buClr>
              <a:buSzPts val="3200"/>
              <a:buChar char="•"/>
            </a:pPr>
            <a:r>
              <a:rPr b="1" lang="en-IN" sz="3200">
                <a:latin typeface="Cambria"/>
                <a:ea typeface="Cambria"/>
                <a:cs typeface="Cambria"/>
                <a:sym typeface="Cambria"/>
              </a:rPr>
              <a:t>Data Visualization</a:t>
            </a:r>
            <a:endParaRPr/>
          </a:p>
          <a:p>
            <a:pPr indent="-228600" lvl="0" marL="228600" rtl="0" algn="l">
              <a:lnSpc>
                <a:spcPct val="90000"/>
              </a:lnSpc>
              <a:spcBef>
                <a:spcPts val="1000"/>
              </a:spcBef>
              <a:spcAft>
                <a:spcPts val="0"/>
              </a:spcAft>
              <a:buClr>
                <a:schemeClr val="dk1"/>
              </a:buClr>
              <a:buSzPts val="3200"/>
              <a:buChar char="•"/>
            </a:pPr>
            <a:r>
              <a:rPr b="1" lang="en-IN" sz="3200">
                <a:latin typeface="Cambria"/>
                <a:ea typeface="Cambria"/>
                <a:cs typeface="Cambria"/>
                <a:sym typeface="Cambria"/>
              </a:rPr>
              <a:t>Conclusion</a:t>
            </a:r>
            <a:endParaRPr/>
          </a:p>
        </p:txBody>
      </p:sp>
      <p:pic>
        <p:nvPicPr>
          <p:cNvPr id="102" name="Google Shape;102;p2"/>
          <p:cNvPicPr preferRelativeResize="0"/>
          <p:nvPr/>
        </p:nvPicPr>
        <p:blipFill rotWithShape="1">
          <a:blip r:embed="rId3">
            <a:alphaModFix/>
          </a:blip>
          <a:srcRect b="0" l="0" r="0" t="0"/>
          <a:stretch/>
        </p:blipFill>
        <p:spPr>
          <a:xfrm>
            <a:off x="6669742" y="1690688"/>
            <a:ext cx="4572000" cy="4572000"/>
          </a:xfrm>
          <a:prstGeom prst="rect">
            <a:avLst/>
          </a:prstGeom>
          <a:noFill/>
          <a:ln>
            <a:noFill/>
          </a:ln>
        </p:spPr>
      </p:pic>
      <p:grpSp>
        <p:nvGrpSpPr>
          <p:cNvPr id="103" name="Google Shape;103;p2"/>
          <p:cNvGrpSpPr/>
          <p:nvPr/>
        </p:nvGrpSpPr>
        <p:grpSpPr>
          <a:xfrm>
            <a:off x="8866114" y="6404552"/>
            <a:ext cx="3299010" cy="851297"/>
            <a:chOff x="9237566" y="6404552"/>
            <a:chExt cx="2930544" cy="851297"/>
          </a:xfrm>
        </p:grpSpPr>
        <p:sp>
          <p:nvSpPr>
            <p:cNvPr id="104" name="Google Shape;104;p2"/>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106" name="Google Shape;10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0"/>
          <p:cNvSpPr txBox="1"/>
          <p:nvPr>
            <p:ph idx="1" type="body"/>
          </p:nvPr>
        </p:nvSpPr>
        <p:spPr>
          <a:xfrm>
            <a:off x="838200" y="367549"/>
            <a:ext cx="10515600" cy="56749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Distribution Channel:</a:t>
            </a:r>
            <a:endParaRPr/>
          </a:p>
        </p:txBody>
      </p:sp>
      <p:grpSp>
        <p:nvGrpSpPr>
          <p:cNvPr id="413" name="Google Shape;413;p20"/>
          <p:cNvGrpSpPr/>
          <p:nvPr/>
        </p:nvGrpSpPr>
        <p:grpSpPr>
          <a:xfrm>
            <a:off x="8866114" y="6404552"/>
            <a:ext cx="3299010" cy="851297"/>
            <a:chOff x="9237566" y="6404552"/>
            <a:chExt cx="2930544" cy="851297"/>
          </a:xfrm>
        </p:grpSpPr>
        <p:sp>
          <p:nvSpPr>
            <p:cNvPr id="414" name="Google Shape;414;p20"/>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415" name="Google Shape;415;p20"/>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416" name="Google Shape;416;p20"/>
          <p:cNvSpPr txBox="1"/>
          <p:nvPr/>
        </p:nvSpPr>
        <p:spPr>
          <a:xfrm>
            <a:off x="2438400" y="1238538"/>
            <a:ext cx="73152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The below picture evidence majority of the hotel bookings are done by Online and/or Offline travel agencies.</a:t>
            </a:r>
            <a:endParaRPr b="0" i="0" sz="1400" u="none" cap="none" strike="noStrike">
              <a:solidFill>
                <a:srgbClr val="000000"/>
              </a:solidFill>
              <a:latin typeface="Arial"/>
              <a:ea typeface="Arial"/>
              <a:cs typeface="Arial"/>
              <a:sym typeface="Arial"/>
            </a:endParaRPr>
          </a:p>
        </p:txBody>
      </p:sp>
      <p:pic>
        <p:nvPicPr>
          <p:cNvPr id="417" name="Google Shape;417;p20"/>
          <p:cNvPicPr preferRelativeResize="0"/>
          <p:nvPr/>
        </p:nvPicPr>
        <p:blipFill rotWithShape="1">
          <a:blip r:embed="rId3">
            <a:alphaModFix/>
          </a:blip>
          <a:srcRect b="0" l="0" r="0" t="0"/>
          <a:stretch/>
        </p:blipFill>
        <p:spPr>
          <a:xfrm>
            <a:off x="2438400" y="2018433"/>
            <a:ext cx="6599492" cy="4145639"/>
          </a:xfrm>
          <a:prstGeom prst="rect">
            <a:avLst/>
          </a:prstGeom>
          <a:noFill/>
          <a:ln>
            <a:noFill/>
          </a:ln>
        </p:spPr>
      </p:pic>
      <p:sp>
        <p:nvSpPr>
          <p:cNvPr id="418" name="Google Shape;41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1"/>
          <p:cNvSpPr txBox="1"/>
          <p:nvPr>
            <p:ph idx="1" type="body"/>
          </p:nvPr>
        </p:nvSpPr>
        <p:spPr>
          <a:xfrm>
            <a:off x="838200" y="286871"/>
            <a:ext cx="10515600" cy="5890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Average Revenue Generated by Distribution Channels:</a:t>
            </a:r>
            <a:endParaRPr/>
          </a:p>
        </p:txBody>
      </p:sp>
      <p:grpSp>
        <p:nvGrpSpPr>
          <p:cNvPr id="424" name="Google Shape;424;p21"/>
          <p:cNvGrpSpPr/>
          <p:nvPr/>
        </p:nvGrpSpPr>
        <p:grpSpPr>
          <a:xfrm>
            <a:off x="8866114" y="6404552"/>
            <a:ext cx="3299010" cy="851297"/>
            <a:chOff x="9237566" y="6404552"/>
            <a:chExt cx="2930544" cy="851297"/>
          </a:xfrm>
        </p:grpSpPr>
        <p:sp>
          <p:nvSpPr>
            <p:cNvPr id="425" name="Google Shape;425;p21"/>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426" name="Google Shape;426;p21"/>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pic>
        <p:nvPicPr>
          <p:cNvPr id="427" name="Google Shape;427;p21"/>
          <p:cNvPicPr preferRelativeResize="0"/>
          <p:nvPr/>
        </p:nvPicPr>
        <p:blipFill rotWithShape="1">
          <a:blip r:embed="rId3">
            <a:alphaModFix/>
          </a:blip>
          <a:srcRect b="0" l="0" r="0" t="0"/>
          <a:stretch/>
        </p:blipFill>
        <p:spPr>
          <a:xfrm>
            <a:off x="2706855" y="2145118"/>
            <a:ext cx="6043184" cy="4145639"/>
          </a:xfrm>
          <a:prstGeom prst="rect">
            <a:avLst/>
          </a:prstGeom>
          <a:noFill/>
          <a:ln>
            <a:noFill/>
          </a:ln>
        </p:spPr>
      </p:pic>
      <p:sp>
        <p:nvSpPr>
          <p:cNvPr id="428" name="Google Shape;428;p21"/>
          <p:cNvSpPr txBox="1"/>
          <p:nvPr/>
        </p:nvSpPr>
        <p:spPr>
          <a:xfrm>
            <a:off x="973316" y="1353671"/>
            <a:ext cx="102453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It is a piece of clear evidence that the hotel’s revenue is coming mostly from distribution channels only.</a:t>
            </a:r>
            <a:endParaRPr b="0" i="0" sz="1400" u="none" cap="none" strike="noStrike">
              <a:solidFill>
                <a:srgbClr val="000000"/>
              </a:solidFill>
              <a:latin typeface="Arial"/>
              <a:ea typeface="Arial"/>
              <a:cs typeface="Arial"/>
              <a:sym typeface="Arial"/>
            </a:endParaRPr>
          </a:p>
        </p:txBody>
      </p:sp>
      <p:sp>
        <p:nvSpPr>
          <p:cNvPr id="429" name="Google Shape;42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2"/>
          <p:cNvSpPr txBox="1"/>
          <p:nvPr>
            <p:ph idx="1" type="body"/>
          </p:nvPr>
        </p:nvSpPr>
        <p:spPr>
          <a:xfrm>
            <a:off x="838200" y="394447"/>
            <a:ext cx="10515600" cy="57825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Month-wise Average revenue generated:</a:t>
            </a:r>
            <a:endParaRPr/>
          </a:p>
        </p:txBody>
      </p:sp>
      <p:grpSp>
        <p:nvGrpSpPr>
          <p:cNvPr id="435" name="Google Shape;435;p22"/>
          <p:cNvGrpSpPr/>
          <p:nvPr/>
        </p:nvGrpSpPr>
        <p:grpSpPr>
          <a:xfrm>
            <a:off x="8866114" y="6404552"/>
            <a:ext cx="3299010" cy="851297"/>
            <a:chOff x="9237566" y="6404552"/>
            <a:chExt cx="2930544" cy="851297"/>
          </a:xfrm>
        </p:grpSpPr>
        <p:sp>
          <p:nvSpPr>
            <p:cNvPr id="436" name="Google Shape;436;p22"/>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437" name="Google Shape;437;p22"/>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pic>
        <p:nvPicPr>
          <p:cNvPr id="438" name="Google Shape;438;p22"/>
          <p:cNvPicPr preferRelativeResize="0"/>
          <p:nvPr/>
        </p:nvPicPr>
        <p:blipFill rotWithShape="1">
          <a:blip r:embed="rId3">
            <a:alphaModFix/>
          </a:blip>
          <a:srcRect b="0" l="0" r="0" t="0"/>
          <a:stretch/>
        </p:blipFill>
        <p:spPr>
          <a:xfrm>
            <a:off x="3287813" y="2655645"/>
            <a:ext cx="5006774" cy="3429297"/>
          </a:xfrm>
          <a:prstGeom prst="rect">
            <a:avLst/>
          </a:prstGeom>
          <a:noFill/>
          <a:ln>
            <a:noFill/>
          </a:ln>
        </p:spPr>
      </p:pic>
      <p:sp>
        <p:nvSpPr>
          <p:cNvPr id="439" name="Google Shape;439;p22"/>
          <p:cNvSpPr txBox="1"/>
          <p:nvPr/>
        </p:nvSpPr>
        <p:spPr>
          <a:xfrm>
            <a:off x="1531513" y="1434353"/>
            <a:ext cx="912897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Below is the price variation between ADR(Average Daily Rate) and customer arrival month.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From July to August, we can see a price increment and after that, there is a drastic decrease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in price and a very small increase in price. Hence we can see customers prefer to plan their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vacation during the July to August season only.</a:t>
            </a:r>
            <a:endParaRPr b="0" i="0" sz="1400" u="none" cap="none" strike="noStrike">
              <a:solidFill>
                <a:srgbClr val="000000"/>
              </a:solidFill>
              <a:latin typeface="Arial"/>
              <a:ea typeface="Arial"/>
              <a:cs typeface="Arial"/>
              <a:sym typeface="Arial"/>
            </a:endParaRPr>
          </a:p>
        </p:txBody>
      </p:sp>
      <p:sp>
        <p:nvSpPr>
          <p:cNvPr id="440" name="Google Shape;4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3"/>
          <p:cNvSpPr txBox="1"/>
          <p:nvPr>
            <p:ph idx="1" type="body"/>
          </p:nvPr>
        </p:nvSpPr>
        <p:spPr>
          <a:xfrm>
            <a:off x="838200" y="152400"/>
            <a:ext cx="10515600" cy="6024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Comparison of Cancellation and Successful bookings:</a:t>
            </a:r>
            <a:endParaRPr/>
          </a:p>
        </p:txBody>
      </p:sp>
      <p:grpSp>
        <p:nvGrpSpPr>
          <p:cNvPr id="446" name="Google Shape;446;p23"/>
          <p:cNvGrpSpPr/>
          <p:nvPr/>
        </p:nvGrpSpPr>
        <p:grpSpPr>
          <a:xfrm>
            <a:off x="8866114" y="6404552"/>
            <a:ext cx="3299010" cy="851297"/>
            <a:chOff x="9237566" y="6404552"/>
            <a:chExt cx="2930544" cy="851297"/>
          </a:xfrm>
        </p:grpSpPr>
        <p:sp>
          <p:nvSpPr>
            <p:cNvPr id="447" name="Google Shape;447;p23"/>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448" name="Google Shape;448;p23"/>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449" name="Google Shape;449;p23"/>
          <p:cNvSpPr txBox="1"/>
          <p:nvPr/>
        </p:nvSpPr>
        <p:spPr>
          <a:xfrm>
            <a:off x="1362635" y="1129553"/>
            <a:ext cx="918882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The below figure(s) shows the cancellation and successful booking status and percentage of the overall data of the customers and hotels.</a:t>
            </a:r>
            <a:endParaRPr b="0" i="0" sz="1400" u="none" cap="none" strike="noStrike">
              <a:solidFill>
                <a:srgbClr val="000000"/>
              </a:solidFill>
              <a:latin typeface="Arial"/>
              <a:ea typeface="Arial"/>
              <a:cs typeface="Arial"/>
              <a:sym typeface="Arial"/>
            </a:endParaRPr>
          </a:p>
        </p:txBody>
      </p:sp>
      <p:pic>
        <p:nvPicPr>
          <p:cNvPr id="450" name="Google Shape;450;p23"/>
          <p:cNvPicPr preferRelativeResize="0"/>
          <p:nvPr/>
        </p:nvPicPr>
        <p:blipFill rotWithShape="1">
          <a:blip r:embed="rId3">
            <a:alphaModFix/>
          </a:blip>
          <a:srcRect b="0" l="0" r="0" t="0"/>
          <a:stretch/>
        </p:blipFill>
        <p:spPr>
          <a:xfrm>
            <a:off x="1133754" y="2284691"/>
            <a:ext cx="6867525" cy="3781425"/>
          </a:xfrm>
          <a:prstGeom prst="rect">
            <a:avLst/>
          </a:prstGeom>
          <a:noFill/>
          <a:ln>
            <a:noFill/>
          </a:ln>
        </p:spPr>
      </p:pic>
      <p:pic>
        <p:nvPicPr>
          <p:cNvPr id="451" name="Google Shape;451;p23"/>
          <p:cNvPicPr preferRelativeResize="0"/>
          <p:nvPr/>
        </p:nvPicPr>
        <p:blipFill rotWithShape="1">
          <a:blip r:embed="rId4">
            <a:alphaModFix/>
          </a:blip>
          <a:srcRect b="0" l="0" r="0" t="0"/>
          <a:stretch/>
        </p:blipFill>
        <p:spPr>
          <a:xfrm>
            <a:off x="7743546" y="2431732"/>
            <a:ext cx="3314700" cy="3276600"/>
          </a:xfrm>
          <a:prstGeom prst="rect">
            <a:avLst/>
          </a:prstGeom>
          <a:noFill/>
          <a:ln>
            <a:noFill/>
          </a:ln>
        </p:spPr>
      </p:pic>
      <p:sp>
        <p:nvSpPr>
          <p:cNvPr id="452" name="Google Shape;45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4"/>
          <p:cNvSpPr txBox="1"/>
          <p:nvPr>
            <p:ph idx="1" type="body"/>
          </p:nvPr>
        </p:nvSpPr>
        <p:spPr>
          <a:xfrm>
            <a:off x="838200" y="233082"/>
            <a:ext cx="10515600" cy="594388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Reserved Room Type Analysis:</a:t>
            </a:r>
            <a:endParaRPr/>
          </a:p>
        </p:txBody>
      </p:sp>
      <p:grpSp>
        <p:nvGrpSpPr>
          <p:cNvPr id="458" name="Google Shape;458;p24"/>
          <p:cNvGrpSpPr/>
          <p:nvPr/>
        </p:nvGrpSpPr>
        <p:grpSpPr>
          <a:xfrm>
            <a:off x="8866114" y="6404552"/>
            <a:ext cx="3299010" cy="851297"/>
            <a:chOff x="9237566" y="6404552"/>
            <a:chExt cx="2930544" cy="851297"/>
          </a:xfrm>
        </p:grpSpPr>
        <p:sp>
          <p:nvSpPr>
            <p:cNvPr id="459" name="Google Shape;459;p24"/>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460" name="Google Shape;460;p24"/>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pic>
        <p:nvPicPr>
          <p:cNvPr id="461" name="Google Shape;461;p24"/>
          <p:cNvPicPr preferRelativeResize="0"/>
          <p:nvPr/>
        </p:nvPicPr>
        <p:blipFill rotWithShape="1">
          <a:blip r:embed="rId3">
            <a:alphaModFix/>
          </a:blip>
          <a:srcRect b="0" l="0" r="0" t="0"/>
          <a:stretch/>
        </p:blipFill>
        <p:spPr>
          <a:xfrm>
            <a:off x="4381220" y="885935"/>
            <a:ext cx="7553325" cy="5457825"/>
          </a:xfrm>
          <a:prstGeom prst="rect">
            <a:avLst/>
          </a:prstGeom>
          <a:noFill/>
          <a:ln>
            <a:noFill/>
          </a:ln>
        </p:spPr>
      </p:pic>
      <p:sp>
        <p:nvSpPr>
          <p:cNvPr id="462" name="Google Shape;462;p24"/>
          <p:cNvSpPr txBox="1"/>
          <p:nvPr/>
        </p:nvSpPr>
        <p:spPr>
          <a:xfrm>
            <a:off x="1039906" y="1859340"/>
            <a:ext cx="2985247"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Here we are analyzing the data of the bookings of room types. How many room types are there and customers’ preferences for the various room types? Based on these hotels can concentrate on which room most customers preferred and make a profit with the analysis.</a:t>
            </a:r>
            <a:endParaRPr b="0" i="0" sz="1800" u="none" cap="none" strike="noStrike">
              <a:solidFill>
                <a:schemeClr val="dk1"/>
              </a:solidFill>
              <a:latin typeface="Cambria"/>
              <a:ea typeface="Cambria"/>
              <a:cs typeface="Cambria"/>
              <a:sym typeface="Cambria"/>
            </a:endParaRPr>
          </a:p>
        </p:txBody>
      </p:sp>
      <p:sp>
        <p:nvSpPr>
          <p:cNvPr id="463" name="Google Shape;46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5"/>
          <p:cNvSpPr txBox="1"/>
          <p:nvPr>
            <p:ph idx="1" type="body"/>
          </p:nvPr>
        </p:nvSpPr>
        <p:spPr>
          <a:xfrm>
            <a:off x="838200" y="215153"/>
            <a:ext cx="10515600" cy="59618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Deposit type analysis:</a:t>
            </a:r>
            <a:endParaRPr u="sng">
              <a:latin typeface="Cambria"/>
              <a:ea typeface="Cambria"/>
              <a:cs typeface="Cambria"/>
              <a:sym typeface="Cambria"/>
            </a:endParaRPr>
          </a:p>
        </p:txBody>
      </p:sp>
      <p:grpSp>
        <p:nvGrpSpPr>
          <p:cNvPr id="469" name="Google Shape;469;p25"/>
          <p:cNvGrpSpPr/>
          <p:nvPr/>
        </p:nvGrpSpPr>
        <p:grpSpPr>
          <a:xfrm>
            <a:off x="8866114" y="6404552"/>
            <a:ext cx="3299010" cy="851297"/>
            <a:chOff x="9237566" y="6404552"/>
            <a:chExt cx="2930544" cy="851297"/>
          </a:xfrm>
        </p:grpSpPr>
        <p:sp>
          <p:nvSpPr>
            <p:cNvPr id="470" name="Google Shape;470;p25"/>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471" name="Google Shape;471;p25"/>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pic>
        <p:nvPicPr>
          <p:cNvPr id="472" name="Google Shape;472;p25"/>
          <p:cNvPicPr preferRelativeResize="0"/>
          <p:nvPr/>
        </p:nvPicPr>
        <p:blipFill rotWithShape="1">
          <a:blip r:embed="rId3">
            <a:alphaModFix/>
          </a:blip>
          <a:srcRect b="0" l="0" r="0" t="0"/>
          <a:stretch/>
        </p:blipFill>
        <p:spPr>
          <a:xfrm>
            <a:off x="3264833" y="2507876"/>
            <a:ext cx="5429250" cy="3581400"/>
          </a:xfrm>
          <a:prstGeom prst="rect">
            <a:avLst/>
          </a:prstGeom>
          <a:noFill/>
          <a:ln>
            <a:noFill/>
          </a:ln>
        </p:spPr>
      </p:pic>
      <p:sp>
        <p:nvSpPr>
          <p:cNvPr id="473" name="Google Shape;473;p25"/>
          <p:cNvSpPr txBox="1"/>
          <p:nvPr/>
        </p:nvSpPr>
        <p:spPr>
          <a:xfrm>
            <a:off x="1712259" y="1389529"/>
            <a:ext cx="933845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The below analysis explains how customers prefer the hotel stay, most of the customers 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taking accommodation without making any deposit and post completion of the stay or during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the checkout customers’ making the payment.</a:t>
            </a:r>
            <a:endParaRPr b="0" i="0" sz="1800" u="none" cap="none" strike="noStrike">
              <a:solidFill>
                <a:schemeClr val="dk1"/>
              </a:solidFill>
              <a:latin typeface="Cambria"/>
              <a:ea typeface="Cambria"/>
              <a:cs typeface="Cambria"/>
              <a:sym typeface="Cambria"/>
            </a:endParaRPr>
          </a:p>
        </p:txBody>
      </p:sp>
      <p:sp>
        <p:nvSpPr>
          <p:cNvPr id="474" name="Google Shape;47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6"/>
          <p:cNvSpPr txBox="1"/>
          <p:nvPr>
            <p:ph idx="1" type="body"/>
          </p:nvPr>
        </p:nvSpPr>
        <p:spPr>
          <a:xfrm>
            <a:off x="838200" y="340660"/>
            <a:ext cx="10515600" cy="58363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Most bookings canceled have a waiting period:</a:t>
            </a:r>
            <a:endParaRPr u="sng">
              <a:latin typeface="Cambria"/>
              <a:ea typeface="Cambria"/>
              <a:cs typeface="Cambria"/>
              <a:sym typeface="Cambria"/>
            </a:endParaRPr>
          </a:p>
        </p:txBody>
      </p:sp>
      <p:grpSp>
        <p:nvGrpSpPr>
          <p:cNvPr id="480" name="Google Shape;480;p26"/>
          <p:cNvGrpSpPr/>
          <p:nvPr/>
        </p:nvGrpSpPr>
        <p:grpSpPr>
          <a:xfrm>
            <a:off x="8866114" y="6404552"/>
            <a:ext cx="3299010" cy="851297"/>
            <a:chOff x="9237566" y="6404552"/>
            <a:chExt cx="2930544" cy="851297"/>
          </a:xfrm>
        </p:grpSpPr>
        <p:sp>
          <p:nvSpPr>
            <p:cNvPr id="481" name="Google Shape;481;p26"/>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482" name="Google Shape;482;p26"/>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pic>
        <p:nvPicPr>
          <p:cNvPr id="483" name="Google Shape;483;p26"/>
          <p:cNvPicPr preferRelativeResize="0"/>
          <p:nvPr/>
        </p:nvPicPr>
        <p:blipFill rotWithShape="1">
          <a:blip r:embed="rId3">
            <a:alphaModFix/>
          </a:blip>
          <a:srcRect b="0" l="0" r="0" t="0"/>
          <a:stretch/>
        </p:blipFill>
        <p:spPr>
          <a:xfrm>
            <a:off x="1943520" y="2409076"/>
            <a:ext cx="8304960" cy="3648075"/>
          </a:xfrm>
          <a:prstGeom prst="rect">
            <a:avLst/>
          </a:prstGeom>
          <a:noFill/>
          <a:ln>
            <a:noFill/>
          </a:ln>
        </p:spPr>
      </p:pic>
      <p:sp>
        <p:nvSpPr>
          <p:cNvPr id="484" name="Google Shape;484;p26"/>
          <p:cNvSpPr txBox="1"/>
          <p:nvPr/>
        </p:nvSpPr>
        <p:spPr>
          <a:xfrm>
            <a:off x="1425388" y="1088934"/>
            <a:ext cx="851647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We see that most of the bookings that are canceled, have a waiting period of fewer than 150 days but also most of the bookings that are not canceled also have a waiting period of fewer than 150 days. Hence this shows that the waiting period does not affect the cancellation.</a:t>
            </a:r>
            <a:endParaRPr b="0" i="0" sz="1800" u="none" cap="none" strike="noStrike">
              <a:solidFill>
                <a:schemeClr val="dk1"/>
              </a:solidFill>
              <a:latin typeface="Cambria"/>
              <a:ea typeface="Cambria"/>
              <a:cs typeface="Cambria"/>
              <a:sym typeface="Cambria"/>
            </a:endParaRPr>
          </a:p>
        </p:txBody>
      </p:sp>
      <p:sp>
        <p:nvSpPr>
          <p:cNvPr id="485" name="Google Shape;48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7"/>
          <p:cNvSpPr txBox="1"/>
          <p:nvPr>
            <p:ph idx="1" type="body"/>
          </p:nvPr>
        </p:nvSpPr>
        <p:spPr>
          <a:xfrm>
            <a:off x="838200" y="376518"/>
            <a:ext cx="10515600" cy="58004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Customer Type:</a:t>
            </a:r>
            <a:endParaRPr u="sng">
              <a:latin typeface="Cambria"/>
              <a:ea typeface="Cambria"/>
              <a:cs typeface="Cambria"/>
              <a:sym typeface="Cambria"/>
            </a:endParaRPr>
          </a:p>
        </p:txBody>
      </p:sp>
      <p:grpSp>
        <p:nvGrpSpPr>
          <p:cNvPr id="491" name="Google Shape;491;p27"/>
          <p:cNvGrpSpPr/>
          <p:nvPr/>
        </p:nvGrpSpPr>
        <p:grpSpPr>
          <a:xfrm>
            <a:off x="8866114" y="6404552"/>
            <a:ext cx="3299010" cy="851297"/>
            <a:chOff x="9237566" y="6404552"/>
            <a:chExt cx="2930544" cy="851297"/>
          </a:xfrm>
        </p:grpSpPr>
        <p:sp>
          <p:nvSpPr>
            <p:cNvPr id="492" name="Google Shape;492;p27"/>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493" name="Google Shape;493;p27"/>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pic>
        <p:nvPicPr>
          <p:cNvPr id="494" name="Google Shape;494;p27"/>
          <p:cNvPicPr preferRelativeResize="0"/>
          <p:nvPr/>
        </p:nvPicPr>
        <p:blipFill rotWithShape="1">
          <a:blip r:embed="rId3">
            <a:alphaModFix/>
          </a:blip>
          <a:srcRect b="0" l="0" r="0" t="0"/>
          <a:stretch/>
        </p:blipFill>
        <p:spPr>
          <a:xfrm>
            <a:off x="2233612" y="2043113"/>
            <a:ext cx="7724775" cy="4133850"/>
          </a:xfrm>
          <a:prstGeom prst="rect">
            <a:avLst/>
          </a:prstGeom>
          <a:noFill/>
          <a:ln>
            <a:noFill/>
          </a:ln>
        </p:spPr>
      </p:pic>
      <p:sp>
        <p:nvSpPr>
          <p:cNvPr id="495" name="Google Shape;495;p27"/>
          <p:cNvSpPr txBox="1"/>
          <p:nvPr/>
        </p:nvSpPr>
        <p:spPr>
          <a:xfrm>
            <a:off x="1909483" y="1380564"/>
            <a:ext cx="83730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This picture is the analysis of the different customer types of City and Resort Hotels.</a:t>
            </a:r>
            <a:endParaRPr b="0" i="0" sz="1800" u="none" cap="none" strike="noStrike">
              <a:solidFill>
                <a:schemeClr val="dk1"/>
              </a:solidFill>
              <a:latin typeface="Cambria"/>
              <a:ea typeface="Cambria"/>
              <a:cs typeface="Cambria"/>
              <a:sym typeface="Cambria"/>
            </a:endParaRPr>
          </a:p>
        </p:txBody>
      </p:sp>
      <p:sp>
        <p:nvSpPr>
          <p:cNvPr id="496" name="Google Shape;49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8"/>
          <p:cNvSpPr txBox="1"/>
          <p:nvPr>
            <p:ph idx="1" type="body"/>
          </p:nvPr>
        </p:nvSpPr>
        <p:spPr>
          <a:xfrm>
            <a:off x="838200" y="179294"/>
            <a:ext cx="10515600" cy="59976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Special Requests Breakdown:</a:t>
            </a:r>
            <a:endParaRPr u="sng">
              <a:latin typeface="Cambria"/>
              <a:ea typeface="Cambria"/>
              <a:cs typeface="Cambria"/>
              <a:sym typeface="Cambria"/>
            </a:endParaRPr>
          </a:p>
        </p:txBody>
      </p:sp>
      <p:grpSp>
        <p:nvGrpSpPr>
          <p:cNvPr id="502" name="Google Shape;502;p28"/>
          <p:cNvGrpSpPr/>
          <p:nvPr/>
        </p:nvGrpSpPr>
        <p:grpSpPr>
          <a:xfrm>
            <a:off x="8866114" y="6404552"/>
            <a:ext cx="3299010" cy="851297"/>
            <a:chOff x="9237566" y="6404552"/>
            <a:chExt cx="2930544" cy="851297"/>
          </a:xfrm>
        </p:grpSpPr>
        <p:sp>
          <p:nvSpPr>
            <p:cNvPr id="503" name="Google Shape;503;p28"/>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504" name="Google Shape;504;p28"/>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pic>
        <p:nvPicPr>
          <p:cNvPr id="505" name="Google Shape;505;p28"/>
          <p:cNvPicPr preferRelativeResize="0"/>
          <p:nvPr/>
        </p:nvPicPr>
        <p:blipFill rotWithShape="1">
          <a:blip r:embed="rId3">
            <a:alphaModFix/>
          </a:blip>
          <a:srcRect b="0" l="0" r="0" t="0"/>
          <a:stretch/>
        </p:blipFill>
        <p:spPr>
          <a:xfrm>
            <a:off x="2200275" y="2517402"/>
            <a:ext cx="7791450" cy="3867150"/>
          </a:xfrm>
          <a:prstGeom prst="rect">
            <a:avLst/>
          </a:prstGeom>
          <a:noFill/>
          <a:ln>
            <a:noFill/>
          </a:ln>
        </p:spPr>
      </p:pic>
      <p:sp>
        <p:nvSpPr>
          <p:cNvPr id="506" name="Google Shape;506;p28"/>
          <p:cNvSpPr txBox="1"/>
          <p:nvPr/>
        </p:nvSpPr>
        <p:spPr>
          <a:xfrm>
            <a:off x="2250141" y="1290917"/>
            <a:ext cx="769171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Looking at the below data could see most of the requests are single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two requests are less than 50% of single requests. Hence hotels should concentrate on this type of data and serve the customers accordingly.</a:t>
            </a:r>
            <a:endParaRPr b="0" i="0" sz="1400" u="none" cap="none" strike="noStrike">
              <a:solidFill>
                <a:srgbClr val="000000"/>
              </a:solidFill>
              <a:latin typeface="Arial"/>
              <a:ea typeface="Arial"/>
              <a:cs typeface="Arial"/>
              <a:sym typeface="Arial"/>
            </a:endParaRPr>
          </a:p>
        </p:txBody>
      </p:sp>
      <p:sp>
        <p:nvSpPr>
          <p:cNvPr id="507" name="Google Shape;50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9"/>
          <p:cNvSpPr txBox="1"/>
          <p:nvPr>
            <p:ph idx="1" type="body"/>
          </p:nvPr>
        </p:nvSpPr>
        <p:spPr>
          <a:xfrm>
            <a:off x="838200" y="304800"/>
            <a:ext cx="10515600" cy="58721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Booking Cancelled due to No-Show:</a:t>
            </a:r>
            <a:endParaRPr u="sng">
              <a:latin typeface="Cambria"/>
              <a:ea typeface="Cambria"/>
              <a:cs typeface="Cambria"/>
              <a:sym typeface="Cambria"/>
            </a:endParaRPr>
          </a:p>
        </p:txBody>
      </p:sp>
      <p:grpSp>
        <p:nvGrpSpPr>
          <p:cNvPr id="513" name="Google Shape;513;p29"/>
          <p:cNvGrpSpPr/>
          <p:nvPr/>
        </p:nvGrpSpPr>
        <p:grpSpPr>
          <a:xfrm>
            <a:off x="8866114" y="6404552"/>
            <a:ext cx="3299010" cy="851297"/>
            <a:chOff x="9237566" y="6404552"/>
            <a:chExt cx="2930544" cy="851297"/>
          </a:xfrm>
        </p:grpSpPr>
        <p:sp>
          <p:nvSpPr>
            <p:cNvPr id="514" name="Google Shape;514;p29"/>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515" name="Google Shape;515;p29"/>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516" name="Google Shape;516;p29"/>
          <p:cNvSpPr txBox="1"/>
          <p:nvPr/>
        </p:nvSpPr>
        <p:spPr>
          <a:xfrm>
            <a:off x="2262188" y="963665"/>
            <a:ext cx="766762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From the below graph, it is clear evidence that the customers are checking out after their stay but also customers are not showing up though their stay status is successful. Hotels should concentrate on this issue and try to find a way to minimize these.</a:t>
            </a:r>
            <a:endParaRPr b="0" i="0" sz="1800" u="none" cap="none" strike="noStrike">
              <a:solidFill>
                <a:schemeClr val="dk1"/>
              </a:solidFill>
              <a:latin typeface="Cambria"/>
              <a:ea typeface="Cambria"/>
              <a:cs typeface="Cambria"/>
              <a:sym typeface="Cambria"/>
            </a:endParaRPr>
          </a:p>
        </p:txBody>
      </p:sp>
      <p:sp>
        <p:nvSpPr>
          <p:cNvPr id="517" name="Google Shape;51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518" name="Google Shape;518;p29"/>
          <p:cNvPicPr preferRelativeResize="0"/>
          <p:nvPr/>
        </p:nvPicPr>
        <p:blipFill rotWithShape="1">
          <a:blip r:embed="rId3">
            <a:alphaModFix/>
          </a:blip>
          <a:srcRect b="0" l="0" r="0" t="0"/>
          <a:stretch/>
        </p:blipFill>
        <p:spPr>
          <a:xfrm>
            <a:off x="1611984" y="2219923"/>
            <a:ext cx="8738647" cy="36312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3"/>
          <p:cNvGrpSpPr/>
          <p:nvPr/>
        </p:nvGrpSpPr>
        <p:grpSpPr>
          <a:xfrm>
            <a:off x="838200" y="368318"/>
            <a:ext cx="10515600" cy="1319175"/>
            <a:chOff x="0" y="3193"/>
            <a:chExt cx="10515600" cy="1319175"/>
          </a:xfrm>
        </p:grpSpPr>
        <p:sp>
          <p:nvSpPr>
            <p:cNvPr id="112" name="Google Shape;112;p3"/>
            <p:cNvSpPr/>
            <p:nvPr/>
          </p:nvSpPr>
          <p:spPr>
            <a:xfrm>
              <a:off x="0" y="3193"/>
              <a:ext cx="10515600" cy="1319175"/>
            </a:xfrm>
            <a:prstGeom prst="roundRect">
              <a:avLst>
                <a:gd fmla="val 16667" name="adj"/>
              </a:avLst>
            </a:prstGeom>
            <a:solidFill>
              <a:schemeClr val="accent2"/>
            </a:solidFill>
            <a:ln cap="flat" cmpd="sng" w="12700">
              <a:solidFill>
                <a:srgbClr val="AC5B2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alibri"/>
                <a:buNone/>
              </a:pPr>
              <a:r>
                <a:rPr b="1" i="0" lang="en-IN" sz="5500" u="none" cap="none" strike="noStrike">
                  <a:solidFill>
                    <a:schemeClr val="lt1"/>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p:txBody>
        </p:sp>
      </p:grpSp>
      <p:sp>
        <p:nvSpPr>
          <p:cNvPr id="114" name="Google Shape;11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latin typeface="Cambria"/>
                <a:ea typeface="Cambria"/>
                <a:cs typeface="Cambria"/>
                <a:sym typeface="Cambria"/>
              </a:rPr>
              <a:t>Hotel industry is very volatile, and the bookings depend on various factors such as type of hotels, seasonality, days of the week, and many more.</a:t>
            </a:r>
            <a:endParaRPr/>
          </a:p>
          <a:p>
            <a:pPr indent="-228600" lvl="0" marL="228600" rtl="0" algn="l">
              <a:lnSpc>
                <a:spcPct val="90000"/>
              </a:lnSpc>
              <a:spcBef>
                <a:spcPts val="1000"/>
              </a:spcBef>
              <a:spcAft>
                <a:spcPts val="0"/>
              </a:spcAft>
              <a:buClr>
                <a:schemeClr val="dk1"/>
              </a:buClr>
              <a:buSzPts val="2800"/>
              <a:buChar char="•"/>
            </a:pPr>
            <a:r>
              <a:rPr lang="en-IN">
                <a:latin typeface="Cambria"/>
                <a:ea typeface="Cambria"/>
                <a:cs typeface="Cambria"/>
                <a:sym typeface="Cambria"/>
              </a:rPr>
              <a:t>This makes analyzing the patterns available in the past data more important to help the hotels plan better.</a:t>
            </a:r>
            <a:endParaRPr/>
          </a:p>
          <a:p>
            <a:pPr indent="-228600" lvl="0" marL="228600" rtl="0" algn="l">
              <a:lnSpc>
                <a:spcPct val="90000"/>
              </a:lnSpc>
              <a:spcBef>
                <a:spcPts val="1000"/>
              </a:spcBef>
              <a:spcAft>
                <a:spcPts val="0"/>
              </a:spcAft>
              <a:buClr>
                <a:schemeClr val="dk1"/>
              </a:buClr>
              <a:buSzPts val="2800"/>
              <a:buChar char="•"/>
            </a:pPr>
            <a:r>
              <a:rPr lang="en-IN">
                <a:latin typeface="Cambria"/>
                <a:ea typeface="Cambria"/>
                <a:cs typeface="Cambria"/>
                <a:sym typeface="Cambria"/>
              </a:rPr>
              <a:t>We will use the available data to analyze the factors affecting hotel bookings. These factors can be used for reporting trends and predicting future bookings.</a:t>
            </a:r>
            <a:endParaRPr/>
          </a:p>
          <a:p>
            <a:pPr indent="-228600" lvl="0" marL="228600" rtl="0" algn="l">
              <a:lnSpc>
                <a:spcPct val="90000"/>
              </a:lnSpc>
              <a:spcBef>
                <a:spcPts val="1000"/>
              </a:spcBef>
              <a:spcAft>
                <a:spcPts val="0"/>
              </a:spcAft>
              <a:buClr>
                <a:schemeClr val="dk1"/>
              </a:buClr>
              <a:buSzPts val="2800"/>
              <a:buChar char="•"/>
            </a:pPr>
            <a:r>
              <a:rPr lang="en-IN">
                <a:latin typeface="Cambria"/>
                <a:ea typeface="Cambria"/>
                <a:cs typeface="Cambria"/>
                <a:sym typeface="Cambria"/>
              </a:rPr>
              <a:t>Using the results from the above analysis, a hotel business can make key decisions regarding the customer experience they desire to deliver.</a:t>
            </a:r>
            <a:endParaRPr>
              <a:latin typeface="Cambria"/>
              <a:ea typeface="Cambria"/>
              <a:cs typeface="Cambria"/>
              <a:sym typeface="Cambria"/>
            </a:endParaRPr>
          </a:p>
        </p:txBody>
      </p:sp>
      <p:grpSp>
        <p:nvGrpSpPr>
          <p:cNvPr id="115" name="Google Shape;115;p3"/>
          <p:cNvGrpSpPr/>
          <p:nvPr/>
        </p:nvGrpSpPr>
        <p:grpSpPr>
          <a:xfrm>
            <a:off x="8866114" y="6404552"/>
            <a:ext cx="3299010" cy="851297"/>
            <a:chOff x="9237566" y="6404552"/>
            <a:chExt cx="2930544" cy="851297"/>
          </a:xfrm>
        </p:grpSpPr>
        <p:sp>
          <p:nvSpPr>
            <p:cNvPr id="116" name="Google Shape;116;p3"/>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118" name="Google Shape;11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0"/>
          <p:cNvSpPr txBox="1"/>
          <p:nvPr>
            <p:ph idx="1" type="body"/>
          </p:nvPr>
        </p:nvSpPr>
        <p:spPr>
          <a:xfrm>
            <a:off x="838200" y="313765"/>
            <a:ext cx="10515600" cy="58631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u="sng">
                <a:latin typeface="Cambria"/>
                <a:ea typeface="Cambria"/>
                <a:cs typeface="Cambria"/>
                <a:sym typeface="Cambria"/>
              </a:rPr>
              <a:t>Car Parking Space requests Exploration:</a:t>
            </a:r>
            <a:endParaRPr u="sng">
              <a:latin typeface="Cambria"/>
              <a:ea typeface="Cambria"/>
              <a:cs typeface="Cambria"/>
              <a:sym typeface="Cambria"/>
            </a:endParaRPr>
          </a:p>
        </p:txBody>
      </p:sp>
      <p:grpSp>
        <p:nvGrpSpPr>
          <p:cNvPr id="524" name="Google Shape;524;p30"/>
          <p:cNvGrpSpPr/>
          <p:nvPr/>
        </p:nvGrpSpPr>
        <p:grpSpPr>
          <a:xfrm>
            <a:off x="8866114" y="6404552"/>
            <a:ext cx="3299010" cy="851297"/>
            <a:chOff x="9237566" y="6404552"/>
            <a:chExt cx="2930544" cy="851297"/>
          </a:xfrm>
        </p:grpSpPr>
        <p:sp>
          <p:nvSpPr>
            <p:cNvPr id="525" name="Google Shape;525;p30"/>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526" name="Google Shape;526;p30"/>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527" name="Google Shape;52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528" name="Google Shape;528;p30"/>
          <p:cNvPicPr preferRelativeResize="0"/>
          <p:nvPr/>
        </p:nvPicPr>
        <p:blipFill rotWithShape="1">
          <a:blip r:embed="rId3">
            <a:alphaModFix/>
          </a:blip>
          <a:srcRect b="0" l="0" r="0" t="0"/>
          <a:stretch/>
        </p:blipFill>
        <p:spPr>
          <a:xfrm>
            <a:off x="4670331" y="905364"/>
            <a:ext cx="7177959" cy="4680000"/>
          </a:xfrm>
          <a:prstGeom prst="rect">
            <a:avLst/>
          </a:prstGeom>
          <a:noFill/>
          <a:ln>
            <a:noFill/>
          </a:ln>
        </p:spPr>
      </p:pic>
      <p:sp>
        <p:nvSpPr>
          <p:cNvPr id="529" name="Google Shape;529;p30"/>
          <p:cNvSpPr txBox="1"/>
          <p:nvPr/>
        </p:nvSpPr>
        <p:spPr>
          <a:xfrm>
            <a:off x="912019" y="2551837"/>
            <a:ext cx="3684600" cy="1754700"/>
          </a:xfrm>
          <a:prstGeom prst="rect">
            <a:avLst/>
          </a:prstGeom>
          <a:solidFill>
            <a:srgbClr val="F5F7F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mbria"/>
                <a:ea typeface="Cambria"/>
                <a:cs typeface="Cambria"/>
                <a:sym typeface="Cambria"/>
              </a:rPr>
              <a:t>Could see car parking space requests are more from new customers and very few from repeat customers. Hence hotels should be more attentive to this analysis and act accordingly.</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1"/>
          <p:cNvSpPr txBox="1"/>
          <p:nvPr>
            <p:ph idx="1" type="body"/>
          </p:nvPr>
        </p:nvSpPr>
        <p:spPr>
          <a:xfrm>
            <a:off x="838200" y="1464309"/>
            <a:ext cx="10515600" cy="4592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800"/>
              <a:buNone/>
            </a:pPr>
            <a:r>
              <a:rPr lang="en-IN" sz="1800">
                <a:latin typeface="Cambria"/>
                <a:ea typeface="Cambria"/>
                <a:cs typeface="Cambria"/>
                <a:sym typeface="Cambria"/>
              </a:rPr>
              <a:t>From the Hotel Booking Data Analysis, we can see the following points are to be taken care by the hotels to improve their efficiency and revenue.</a:t>
            </a:r>
            <a:endParaRPr/>
          </a:p>
          <a:p>
            <a:pPr indent="-228600" lvl="0" marL="228600" rtl="0" algn="l">
              <a:lnSpc>
                <a:spcPct val="90000"/>
              </a:lnSpc>
              <a:spcBef>
                <a:spcPts val="1000"/>
              </a:spcBef>
              <a:spcAft>
                <a:spcPts val="0"/>
              </a:spcAft>
              <a:buClr>
                <a:schemeClr val="dk1"/>
              </a:buClr>
              <a:buSzPts val="1800"/>
              <a:buChar char="•"/>
            </a:pPr>
            <a:r>
              <a:rPr lang="en-IN" sz="1800">
                <a:latin typeface="Cambria"/>
                <a:ea typeface="Cambria"/>
                <a:cs typeface="Cambria"/>
                <a:sym typeface="Cambria"/>
              </a:rPr>
              <a:t>Most customers preferred ‘A’ room type and hotels should concentrate on increasing these rooms.</a:t>
            </a:r>
            <a:endParaRPr/>
          </a:p>
          <a:p>
            <a:pPr indent="-228600" lvl="0" marL="228600" rtl="0" algn="l">
              <a:lnSpc>
                <a:spcPct val="90000"/>
              </a:lnSpc>
              <a:spcBef>
                <a:spcPts val="1000"/>
              </a:spcBef>
              <a:spcAft>
                <a:spcPts val="0"/>
              </a:spcAft>
              <a:buClr>
                <a:schemeClr val="dk1"/>
              </a:buClr>
              <a:buSzPts val="1800"/>
              <a:buChar char="•"/>
            </a:pPr>
            <a:r>
              <a:rPr lang="en-IN" sz="1800">
                <a:latin typeface="Cambria"/>
                <a:ea typeface="Cambria"/>
                <a:cs typeface="Cambria"/>
                <a:sym typeface="Cambria"/>
              </a:rPr>
              <a:t>Cancellation requests are very high and more than 50% of the reserved rooms are canceled due to no deposit taken from customers. So hotels should start imposing charges on cancellations and encouraging customers to not cancel their stay.</a:t>
            </a:r>
            <a:endParaRPr/>
          </a:p>
          <a:p>
            <a:pPr indent="-228600" lvl="0" marL="228600" rtl="0" algn="l">
              <a:lnSpc>
                <a:spcPct val="90000"/>
              </a:lnSpc>
              <a:spcBef>
                <a:spcPts val="1000"/>
              </a:spcBef>
              <a:spcAft>
                <a:spcPts val="0"/>
              </a:spcAft>
              <a:buClr>
                <a:schemeClr val="dk1"/>
              </a:buClr>
              <a:buSzPts val="1800"/>
              <a:buChar char="•"/>
            </a:pPr>
            <a:r>
              <a:rPr lang="en-IN" sz="1800">
                <a:latin typeface="Cambria"/>
                <a:ea typeface="Cambria"/>
                <a:cs typeface="Cambria"/>
                <a:sym typeface="Cambria"/>
              </a:rPr>
              <a:t>From the customer types, we can see Transient category customers are more hence hotels should attract this category’s customers by introducing offers and encouraging the customers to not cancel their stay.</a:t>
            </a:r>
            <a:endParaRPr/>
          </a:p>
          <a:p>
            <a:pPr indent="-228600" lvl="0" marL="228600" rtl="0" algn="l">
              <a:lnSpc>
                <a:spcPct val="90000"/>
              </a:lnSpc>
              <a:spcBef>
                <a:spcPts val="1000"/>
              </a:spcBef>
              <a:spcAft>
                <a:spcPts val="0"/>
              </a:spcAft>
              <a:buClr>
                <a:schemeClr val="dk1"/>
              </a:buClr>
              <a:buSzPts val="1800"/>
              <a:buChar char="•"/>
            </a:pPr>
            <a:r>
              <a:rPr lang="en-IN" sz="1800">
                <a:latin typeface="Cambria"/>
                <a:ea typeface="Cambria"/>
                <a:cs typeface="Cambria"/>
                <a:sym typeface="Cambria"/>
              </a:rPr>
              <a:t>Could see during July and August months the bookings are sky high so hotels should introduce some offers and discounts during this period to attract more customers and gain more profits.</a:t>
            </a:r>
            <a:endParaRPr/>
          </a:p>
          <a:p>
            <a:pPr indent="-228600" lvl="0" marL="228600" rtl="0" algn="l">
              <a:lnSpc>
                <a:spcPct val="90000"/>
              </a:lnSpc>
              <a:spcBef>
                <a:spcPts val="1000"/>
              </a:spcBef>
              <a:spcAft>
                <a:spcPts val="0"/>
              </a:spcAft>
              <a:buClr>
                <a:schemeClr val="dk1"/>
              </a:buClr>
              <a:buSzPts val="1800"/>
              <a:buChar char="•"/>
            </a:pPr>
            <a:r>
              <a:rPr lang="en-IN" sz="1800">
                <a:latin typeface="Cambria"/>
                <a:ea typeface="Cambria"/>
                <a:cs typeface="Cambria"/>
                <a:sym typeface="Cambria"/>
              </a:rPr>
              <a:t>As the repeated customer numbers are too low hotels should start concentrating on this kind of customer and try to acquire them by introducing some discounts to this kind not losing the new numbers. This will encourage the new numbers as well.</a:t>
            </a:r>
            <a:endParaRPr/>
          </a:p>
          <a:p>
            <a:pPr indent="-228600" lvl="0" marL="228600" rtl="0" algn="l">
              <a:lnSpc>
                <a:spcPct val="90000"/>
              </a:lnSpc>
              <a:spcBef>
                <a:spcPts val="1000"/>
              </a:spcBef>
              <a:spcAft>
                <a:spcPts val="0"/>
              </a:spcAft>
              <a:buClr>
                <a:schemeClr val="dk1"/>
              </a:buClr>
              <a:buSzPts val="1800"/>
              <a:buChar char="•"/>
            </a:pPr>
            <a:r>
              <a:rPr lang="en-IN" sz="1800">
                <a:latin typeface="Cambria"/>
                <a:ea typeface="Cambria"/>
                <a:cs typeface="Cambria"/>
                <a:sym typeface="Cambria"/>
              </a:rPr>
              <a:t>As the customer numbers are from the UK, Portugal, and France hotels should concentrate on the people’s lifestyle of this western region and start improving their services and giving offers and deals to make them comfortable during their stay.</a:t>
            </a:r>
            <a:endParaRPr/>
          </a:p>
        </p:txBody>
      </p:sp>
      <p:grpSp>
        <p:nvGrpSpPr>
          <p:cNvPr id="535" name="Google Shape;535;p31"/>
          <p:cNvGrpSpPr/>
          <p:nvPr/>
        </p:nvGrpSpPr>
        <p:grpSpPr>
          <a:xfrm>
            <a:off x="8866114" y="6404552"/>
            <a:ext cx="3299010" cy="851297"/>
            <a:chOff x="9237566" y="6404552"/>
            <a:chExt cx="2930544" cy="851297"/>
          </a:xfrm>
        </p:grpSpPr>
        <p:sp>
          <p:nvSpPr>
            <p:cNvPr id="536" name="Google Shape;536;p31"/>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537" name="Google Shape;537;p31"/>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grpSp>
        <p:nvGrpSpPr>
          <p:cNvPr id="538" name="Google Shape;538;p31"/>
          <p:cNvGrpSpPr/>
          <p:nvPr/>
        </p:nvGrpSpPr>
        <p:grpSpPr>
          <a:xfrm>
            <a:off x="838200" y="286880"/>
            <a:ext cx="10515600" cy="1020054"/>
            <a:chOff x="0" y="3193"/>
            <a:chExt cx="10515600" cy="1319175"/>
          </a:xfrm>
        </p:grpSpPr>
        <p:sp>
          <p:nvSpPr>
            <p:cNvPr id="539" name="Google Shape;539;p31"/>
            <p:cNvSpPr/>
            <p:nvPr/>
          </p:nvSpPr>
          <p:spPr>
            <a:xfrm>
              <a:off x="0" y="3193"/>
              <a:ext cx="10515600" cy="1319175"/>
            </a:xfrm>
            <a:prstGeom prst="roundRect">
              <a:avLst>
                <a:gd fmla="val 16667" name="adj"/>
              </a:avLst>
            </a:prstGeom>
            <a:solidFill>
              <a:schemeClr val="accent2"/>
            </a:solidFill>
            <a:ln cap="flat" cmpd="sng" w="12700">
              <a:solidFill>
                <a:srgbClr val="AC5B2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1"/>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100000"/>
                </a:lnSpc>
                <a:spcBef>
                  <a:spcPts val="0"/>
                </a:spcBef>
                <a:spcAft>
                  <a:spcPts val="0"/>
                </a:spcAft>
                <a:buClr>
                  <a:schemeClr val="lt1"/>
                </a:buClr>
                <a:buSzPts val="5500"/>
                <a:buFont typeface="Calibri"/>
                <a:buNone/>
              </a:pPr>
              <a:r>
                <a:rPr b="1" i="0" lang="en-IN" sz="5500" u="none" cap="none" strike="noStrike">
                  <a:solidFill>
                    <a:schemeClr val="lt1"/>
                  </a:solidFill>
                  <a:latin typeface="Calibri"/>
                  <a:ea typeface="Calibri"/>
                  <a:cs typeface="Calibri"/>
                  <a:sym typeface="Calibri"/>
                </a:rPr>
                <a:t>Conclusion</a:t>
              </a:r>
              <a:endParaRPr b="1" i="0" sz="5500" u="none" cap="none" strike="noStrike">
                <a:solidFill>
                  <a:schemeClr val="lt1"/>
                </a:solidFill>
                <a:latin typeface="Calibri"/>
                <a:ea typeface="Calibri"/>
                <a:cs typeface="Calibri"/>
                <a:sym typeface="Calibri"/>
              </a:endParaRPr>
            </a:p>
          </p:txBody>
        </p:sp>
      </p:grpSp>
      <p:sp>
        <p:nvSpPr>
          <p:cNvPr id="541" name="Google Shape;54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grpSp>
        <p:nvGrpSpPr>
          <p:cNvPr id="546" name="Google Shape;546;p32"/>
          <p:cNvGrpSpPr/>
          <p:nvPr/>
        </p:nvGrpSpPr>
        <p:grpSpPr>
          <a:xfrm>
            <a:off x="8866114" y="6404552"/>
            <a:ext cx="3299010" cy="851297"/>
            <a:chOff x="9237566" y="6404552"/>
            <a:chExt cx="2930544" cy="851297"/>
          </a:xfrm>
        </p:grpSpPr>
        <p:sp>
          <p:nvSpPr>
            <p:cNvPr id="547" name="Google Shape;547;p32"/>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548" name="Google Shape;548;p32"/>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pic>
        <p:nvPicPr>
          <p:cNvPr descr="thanks for listening" id="549" name="Google Shape;549;p32"/>
          <p:cNvPicPr preferRelativeResize="0"/>
          <p:nvPr/>
        </p:nvPicPr>
        <p:blipFill rotWithShape="1">
          <a:blip r:embed="rId3">
            <a:alphaModFix/>
          </a:blip>
          <a:srcRect b="0" l="0" r="0" t="0"/>
          <a:stretch/>
        </p:blipFill>
        <p:spPr>
          <a:xfrm>
            <a:off x="2413747" y="1583952"/>
            <a:ext cx="6629400" cy="3905250"/>
          </a:xfrm>
          <a:prstGeom prst="rect">
            <a:avLst/>
          </a:prstGeom>
          <a:noFill/>
          <a:ln>
            <a:noFill/>
          </a:ln>
        </p:spPr>
      </p:pic>
      <p:grpSp>
        <p:nvGrpSpPr>
          <p:cNvPr id="550" name="Google Shape;550;p32"/>
          <p:cNvGrpSpPr/>
          <p:nvPr/>
        </p:nvGrpSpPr>
        <p:grpSpPr>
          <a:xfrm>
            <a:off x="0" y="6427113"/>
            <a:ext cx="2115672" cy="430887"/>
            <a:chOff x="17929" y="6355977"/>
            <a:chExt cx="2115672" cy="430887"/>
          </a:xfrm>
        </p:grpSpPr>
        <p:sp>
          <p:nvSpPr>
            <p:cNvPr id="551" name="Google Shape;551;p32"/>
            <p:cNvSpPr txBox="1"/>
            <p:nvPr/>
          </p:nvSpPr>
          <p:spPr>
            <a:xfrm>
              <a:off x="17929" y="6355977"/>
              <a:ext cx="211567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Calibri"/>
                  <a:ea typeface="Calibri"/>
                  <a:cs typeface="Calibri"/>
                  <a:sym typeface="Calibri"/>
                </a:rPr>
                <a:t>         </a:t>
              </a:r>
              <a:r>
                <a:rPr b="0" i="0" lang="en-IN" sz="2200" u="none" cap="none" strike="noStrike">
                  <a:solidFill>
                    <a:schemeClr val="dk1"/>
                  </a:solidFill>
                  <a:latin typeface="Arial"/>
                  <a:ea typeface="Arial"/>
                  <a:cs typeface="Arial"/>
                  <a:sym typeface="Arial"/>
                </a:rPr>
                <a:t>maBetter</a:t>
              </a:r>
              <a:endParaRPr b="0" i="0" sz="1400" u="none" cap="none" strike="noStrike">
                <a:solidFill>
                  <a:srgbClr val="000000"/>
                </a:solidFill>
                <a:latin typeface="Arial"/>
                <a:ea typeface="Arial"/>
                <a:cs typeface="Arial"/>
                <a:sym typeface="Arial"/>
              </a:endParaRPr>
            </a:p>
          </p:txBody>
        </p:sp>
        <p:sp>
          <p:nvSpPr>
            <p:cNvPr id="552" name="Google Shape;552;p32"/>
            <p:cNvSpPr/>
            <p:nvPr/>
          </p:nvSpPr>
          <p:spPr>
            <a:xfrm>
              <a:off x="134471" y="6418729"/>
              <a:ext cx="510987" cy="304800"/>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chemeClr val="lt1"/>
                  </a:solidFill>
                  <a:latin typeface="Calibri"/>
                  <a:ea typeface="Calibri"/>
                  <a:cs typeface="Calibri"/>
                  <a:sym typeface="Calibri"/>
                </a:rPr>
                <a:t>Al</a:t>
              </a:r>
              <a:endParaRPr b="1" i="0" sz="1800" u="none" cap="none" strike="noStrike">
                <a:solidFill>
                  <a:schemeClr val="lt1"/>
                </a:solidFill>
                <a:latin typeface="Calibri"/>
                <a:ea typeface="Calibri"/>
                <a:cs typeface="Calibri"/>
                <a:sym typeface="Calibri"/>
              </a:endParaRPr>
            </a:p>
          </p:txBody>
        </p:sp>
      </p:grpSp>
      <p:sp>
        <p:nvSpPr>
          <p:cNvPr id="553" name="Google Shape;5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IN" sz="3200">
                <a:latin typeface="Cambria"/>
                <a:ea typeface="Cambria"/>
                <a:cs typeface="Cambria"/>
                <a:sym typeface="Cambria"/>
              </a:rPr>
              <a:t>To explore and analyze the data to discover key factors responsible for predicting Hotel Booking and increasing the Hotels revenue.</a:t>
            </a:r>
            <a:endParaRPr/>
          </a:p>
          <a:p>
            <a:pPr indent="-228600" lvl="0" marL="228600" rtl="0" algn="l">
              <a:lnSpc>
                <a:spcPct val="90000"/>
              </a:lnSpc>
              <a:spcBef>
                <a:spcPts val="1000"/>
              </a:spcBef>
              <a:spcAft>
                <a:spcPts val="0"/>
              </a:spcAft>
              <a:buClr>
                <a:schemeClr val="dk1"/>
              </a:buClr>
              <a:buSzPts val="3200"/>
              <a:buChar char="•"/>
            </a:pPr>
            <a:r>
              <a:rPr lang="en-IN" sz="3200">
                <a:latin typeface="Cambria"/>
                <a:ea typeface="Cambria"/>
                <a:cs typeface="Cambria"/>
                <a:sym typeface="Cambria"/>
              </a:rPr>
              <a:t>Our mission is to assist Hotel management by analyzing and visualizing available data to increase revenue.</a:t>
            </a:r>
            <a:endParaRPr/>
          </a:p>
          <a:p>
            <a:pPr indent="-228600" lvl="0" marL="228600" rtl="0" algn="l">
              <a:lnSpc>
                <a:spcPct val="90000"/>
              </a:lnSpc>
              <a:spcBef>
                <a:spcPts val="1000"/>
              </a:spcBef>
              <a:spcAft>
                <a:spcPts val="0"/>
              </a:spcAft>
              <a:buClr>
                <a:schemeClr val="dk1"/>
              </a:buClr>
              <a:buSzPts val="3200"/>
              <a:buChar char="•"/>
            </a:pPr>
            <a:r>
              <a:rPr lang="en-IN" sz="3200">
                <a:latin typeface="Cambria"/>
                <a:ea typeface="Cambria"/>
                <a:cs typeface="Cambria"/>
                <a:sym typeface="Cambria"/>
              </a:rPr>
              <a:t>For this reason, we are looking at customer types, hotel bookings, cancellations, customer needs, and various permutations and combinations.</a:t>
            </a:r>
            <a:endParaRPr/>
          </a:p>
        </p:txBody>
      </p:sp>
      <p:grpSp>
        <p:nvGrpSpPr>
          <p:cNvPr id="124" name="Google Shape;124;p4"/>
          <p:cNvGrpSpPr/>
          <p:nvPr/>
        </p:nvGrpSpPr>
        <p:grpSpPr>
          <a:xfrm>
            <a:off x="838200" y="286879"/>
            <a:ext cx="10515600" cy="1319175"/>
            <a:chOff x="0" y="3193"/>
            <a:chExt cx="10515600" cy="1319175"/>
          </a:xfrm>
        </p:grpSpPr>
        <p:sp>
          <p:nvSpPr>
            <p:cNvPr id="125" name="Google Shape;125;p4"/>
            <p:cNvSpPr/>
            <p:nvPr/>
          </p:nvSpPr>
          <p:spPr>
            <a:xfrm>
              <a:off x="0" y="3193"/>
              <a:ext cx="10515600" cy="1319175"/>
            </a:xfrm>
            <a:prstGeom prst="roundRect">
              <a:avLst>
                <a:gd fmla="val 16667" name="adj"/>
              </a:avLst>
            </a:prstGeom>
            <a:solidFill>
              <a:schemeClr val="accent2"/>
            </a:solidFill>
            <a:ln cap="flat" cmpd="sng" w="12700">
              <a:solidFill>
                <a:srgbClr val="AC5B2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alibri"/>
                <a:buNone/>
              </a:pPr>
              <a:r>
                <a:rPr b="1" i="0" lang="en-IN" sz="5500" u="none" cap="none" strike="noStrike">
                  <a:solidFill>
                    <a:schemeClr val="lt1"/>
                  </a:solidFill>
                  <a:latin typeface="Calibri"/>
                  <a:ea typeface="Calibri"/>
                  <a:cs typeface="Calibri"/>
                  <a:sym typeface="Calibri"/>
                </a:rPr>
                <a:t>Problem Statement</a:t>
              </a:r>
              <a:endParaRPr b="0" i="0" sz="1400" u="none" cap="none" strike="noStrike">
                <a:solidFill>
                  <a:srgbClr val="000000"/>
                </a:solidFill>
                <a:latin typeface="Arial"/>
                <a:ea typeface="Arial"/>
                <a:cs typeface="Arial"/>
                <a:sym typeface="Arial"/>
              </a:endParaRPr>
            </a:p>
          </p:txBody>
        </p:sp>
      </p:grpSp>
      <p:grpSp>
        <p:nvGrpSpPr>
          <p:cNvPr id="127" name="Google Shape;127;p4"/>
          <p:cNvGrpSpPr/>
          <p:nvPr/>
        </p:nvGrpSpPr>
        <p:grpSpPr>
          <a:xfrm>
            <a:off x="8866114" y="6404552"/>
            <a:ext cx="3299010" cy="851297"/>
            <a:chOff x="9237566" y="6404552"/>
            <a:chExt cx="2930544" cy="851297"/>
          </a:xfrm>
        </p:grpSpPr>
        <p:sp>
          <p:nvSpPr>
            <p:cNvPr id="128" name="Google Shape;128;p4"/>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130" name="Google Shape;1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4048854" y="1875045"/>
            <a:ext cx="3807420" cy="4296946"/>
            <a:chOff x="3354089" y="27195"/>
            <a:chExt cx="3807420" cy="4296946"/>
          </a:xfrm>
        </p:grpSpPr>
        <p:sp>
          <p:nvSpPr>
            <p:cNvPr id="136" name="Google Shape;136;p5"/>
            <p:cNvSpPr/>
            <p:nvPr/>
          </p:nvSpPr>
          <p:spPr>
            <a:xfrm>
              <a:off x="3498227" y="176773"/>
              <a:ext cx="3508266" cy="1218374"/>
            </a:xfrm>
            <a:prstGeom prst="ellipse">
              <a:avLst/>
            </a:prstGeom>
            <a:solidFill>
              <a:srgbClr val="F5CBBC">
                <a:alpha val="40000"/>
              </a:srgbClr>
            </a:solid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4917851" y="3160159"/>
              <a:ext cx="679896" cy="435133"/>
            </a:xfrm>
            <a:prstGeom prst="downArrow">
              <a:avLst>
                <a:gd fmla="val 50000" name="adj1"/>
                <a:gd fmla="val 50000" name="adj2"/>
              </a:avLst>
            </a:prstGeom>
            <a:solidFill>
              <a:srgbClr val="F7D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3626048" y="3508266"/>
              <a:ext cx="3263503" cy="815875"/>
            </a:xfrm>
            <a:prstGeom prst="rect">
              <a:avLst/>
            </a:prstGeom>
            <a:noFill/>
            <a:ln cap="flat" cmpd="sng" w="9525">
              <a:solidFill>
                <a:schemeClr val="dk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txBox="1"/>
            <p:nvPr/>
          </p:nvSpPr>
          <p:spPr>
            <a:xfrm>
              <a:off x="3626048" y="3508266"/>
              <a:ext cx="3263503" cy="815875"/>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Predicted Future Bookings and Increase the Hotel Revenue</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a:off x="4773713" y="1489245"/>
              <a:ext cx="1223813" cy="1223813"/>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txBox="1"/>
            <p:nvPr/>
          </p:nvSpPr>
          <p:spPr>
            <a:xfrm>
              <a:off x="4952936" y="1668468"/>
              <a:ext cx="865367" cy="865367"/>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b="0" i="0" lang="en-IN" sz="1200" u="none" cap="none" strike="noStrike">
                  <a:solidFill>
                    <a:schemeClr val="lt1"/>
                  </a:solidFill>
                  <a:latin typeface="Calibri"/>
                  <a:ea typeface="Calibri"/>
                  <a:cs typeface="Calibri"/>
                  <a:sym typeface="Calibri"/>
                </a:rPr>
                <a:t>Data Visualization</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3898006" y="571113"/>
              <a:ext cx="1223813" cy="1223813"/>
            </a:xfrm>
            <a:prstGeom prst="ellipse">
              <a:avLst/>
            </a:prstGeom>
            <a:solidFill>
              <a:srgbClr val="C47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txBox="1"/>
            <p:nvPr/>
          </p:nvSpPr>
          <p:spPr>
            <a:xfrm>
              <a:off x="4077229" y="750336"/>
              <a:ext cx="865367" cy="865367"/>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b="0" i="0" lang="en-IN" sz="1200" u="none" cap="none" strike="noStrike">
                  <a:solidFill>
                    <a:schemeClr val="lt1"/>
                  </a:solidFill>
                  <a:latin typeface="Calibri"/>
                  <a:ea typeface="Calibri"/>
                  <a:cs typeface="Calibri"/>
                  <a:sym typeface="Calibri"/>
                </a:rPr>
                <a:t>Hotel Data Frame</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5149016" y="275222"/>
              <a:ext cx="1223813" cy="1223813"/>
            </a:xfrm>
            <a:prstGeom prst="ellipse">
              <a:avLst/>
            </a:prstGeom>
            <a:solidFill>
              <a:srgbClr val="A4A4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txBox="1"/>
            <p:nvPr/>
          </p:nvSpPr>
          <p:spPr>
            <a:xfrm>
              <a:off x="5328239" y="454445"/>
              <a:ext cx="865367" cy="865367"/>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b="0" i="0" lang="en-IN" sz="1200" u="none" cap="none" strike="noStrike">
                  <a:solidFill>
                    <a:schemeClr val="lt1"/>
                  </a:solidFill>
                  <a:latin typeface="Calibri"/>
                  <a:ea typeface="Calibri"/>
                  <a:cs typeface="Calibri"/>
                  <a:sym typeface="Calibri"/>
                </a:rPr>
                <a:t>Data Cleaning</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a:off x="3354089" y="27195"/>
              <a:ext cx="3807420" cy="3045936"/>
            </a:xfrm>
            <a:custGeom>
              <a:rect b="b" l="l" r="r" t="t"/>
              <a:pathLst>
                <a:path extrusionOk="0" h="120000" w="120000">
                  <a:moveTo>
                    <a:pt x="584" y="34175"/>
                  </a:moveTo>
                  <a:lnTo>
                    <a:pt x="584" y="34175"/>
                  </a:lnTo>
                  <a:cubicBezTo>
                    <a:pt x="-2679" y="22567"/>
                    <a:pt x="7879" y="11072"/>
                    <a:pt x="27615" y="4745"/>
                  </a:cubicBezTo>
                  <a:cubicBezTo>
                    <a:pt x="47351" y="-1582"/>
                    <a:pt x="72649" y="-1582"/>
                    <a:pt x="92385" y="4745"/>
                  </a:cubicBezTo>
                  <a:cubicBezTo>
                    <a:pt x="112121" y="11072"/>
                    <a:pt x="122679" y="22567"/>
                    <a:pt x="119416" y="34175"/>
                  </a:cubicBezTo>
                  <a:lnTo>
                    <a:pt x="74854" y="113544"/>
                  </a:lnTo>
                  <a:cubicBezTo>
                    <a:pt x="73813" y="117246"/>
                    <a:pt x="67478" y="120000"/>
                    <a:pt x="60000" y="120000"/>
                  </a:cubicBezTo>
                  <a:cubicBezTo>
                    <a:pt x="52522" y="120000"/>
                    <a:pt x="46187" y="117246"/>
                    <a:pt x="45146" y="113544"/>
                  </a:cubicBezTo>
                  <a:close/>
                  <a:moveTo>
                    <a:pt x="4800" y="30000"/>
                  </a:moveTo>
                  <a:lnTo>
                    <a:pt x="4800" y="30000"/>
                  </a:lnTo>
                  <a:cubicBezTo>
                    <a:pt x="4800" y="43255"/>
                    <a:pt x="29514" y="54000"/>
                    <a:pt x="60000" y="54000"/>
                  </a:cubicBezTo>
                  <a:cubicBezTo>
                    <a:pt x="90486" y="54000"/>
                    <a:pt x="115200" y="43255"/>
                    <a:pt x="115200" y="30000"/>
                  </a:cubicBezTo>
                  <a:cubicBezTo>
                    <a:pt x="115200" y="16745"/>
                    <a:pt x="90486" y="6000"/>
                    <a:pt x="60000" y="6000"/>
                  </a:cubicBezTo>
                  <a:cubicBezTo>
                    <a:pt x="29514" y="6000"/>
                    <a:pt x="4800" y="16745"/>
                    <a:pt x="4800" y="30000"/>
                  </a:cubicBezTo>
                  <a:close/>
                </a:path>
              </a:pathLst>
            </a:custGeom>
            <a:solidFill>
              <a:schemeClr val="lt1">
                <a:alpha val="4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 name="Google Shape;147;p5"/>
          <p:cNvGrpSpPr/>
          <p:nvPr/>
        </p:nvGrpSpPr>
        <p:grpSpPr>
          <a:xfrm>
            <a:off x="838200" y="286879"/>
            <a:ext cx="10515600" cy="1319175"/>
            <a:chOff x="0" y="3193"/>
            <a:chExt cx="10515600" cy="1319175"/>
          </a:xfrm>
        </p:grpSpPr>
        <p:sp>
          <p:nvSpPr>
            <p:cNvPr id="148" name="Google Shape;148;p5"/>
            <p:cNvSpPr/>
            <p:nvPr/>
          </p:nvSpPr>
          <p:spPr>
            <a:xfrm>
              <a:off x="0" y="3193"/>
              <a:ext cx="10515600" cy="1319175"/>
            </a:xfrm>
            <a:prstGeom prst="roundRect">
              <a:avLst>
                <a:gd fmla="val 16667" name="adj"/>
              </a:avLst>
            </a:prstGeom>
            <a:solidFill>
              <a:schemeClr val="accent2"/>
            </a:solidFill>
            <a:ln cap="flat" cmpd="sng" w="12700">
              <a:solidFill>
                <a:srgbClr val="AC5B2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alibri"/>
                <a:buNone/>
              </a:pPr>
              <a:r>
                <a:rPr b="1" i="0" lang="en-IN" sz="5500" u="none" cap="none" strike="noStrike">
                  <a:solidFill>
                    <a:schemeClr val="lt1"/>
                  </a:solidFill>
                  <a:latin typeface="Calibri"/>
                  <a:ea typeface="Calibri"/>
                  <a:cs typeface="Calibri"/>
                  <a:sym typeface="Calibri"/>
                </a:rPr>
                <a:t>Material</a:t>
              </a:r>
              <a:endParaRPr b="0" i="0" sz="1400" u="none" cap="none" strike="noStrike">
                <a:solidFill>
                  <a:srgbClr val="000000"/>
                </a:solidFill>
                <a:latin typeface="Arial"/>
                <a:ea typeface="Arial"/>
                <a:cs typeface="Arial"/>
                <a:sym typeface="Arial"/>
              </a:endParaRPr>
            </a:p>
          </p:txBody>
        </p:sp>
      </p:grpSp>
      <p:sp>
        <p:nvSpPr>
          <p:cNvPr id="150" name="Google Shape;150;p5"/>
          <p:cNvSpPr/>
          <p:nvPr/>
        </p:nvSpPr>
        <p:spPr>
          <a:xfrm rot="-1849792">
            <a:off x="3083781" y="1932484"/>
            <a:ext cx="1521834" cy="528791"/>
          </a:xfrm>
          <a:prstGeom prst="curvedDownArrow">
            <a:avLst>
              <a:gd fmla="val 25000" name="adj1"/>
              <a:gd fmla="val 50000" name="adj2"/>
              <a:gd fmla="val 25000" name="adj3"/>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5"/>
          <p:cNvSpPr txBox="1"/>
          <p:nvPr/>
        </p:nvSpPr>
        <p:spPr>
          <a:xfrm>
            <a:off x="2752165" y="2739018"/>
            <a:ext cx="12968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Information</a:t>
            </a:r>
            <a:endParaRPr b="0" i="0" sz="1400" u="none" cap="none" strike="noStrike">
              <a:solidFill>
                <a:srgbClr val="000000"/>
              </a:solidFill>
              <a:latin typeface="Arial"/>
              <a:ea typeface="Arial"/>
              <a:cs typeface="Arial"/>
              <a:sym typeface="Arial"/>
            </a:endParaRPr>
          </a:p>
        </p:txBody>
      </p:sp>
      <p:grpSp>
        <p:nvGrpSpPr>
          <p:cNvPr id="152" name="Google Shape;152;p5"/>
          <p:cNvGrpSpPr/>
          <p:nvPr/>
        </p:nvGrpSpPr>
        <p:grpSpPr>
          <a:xfrm>
            <a:off x="8866114" y="6404552"/>
            <a:ext cx="3299010" cy="851297"/>
            <a:chOff x="9237566" y="6404552"/>
            <a:chExt cx="2930544" cy="851297"/>
          </a:xfrm>
        </p:grpSpPr>
        <p:sp>
          <p:nvSpPr>
            <p:cNvPr id="153" name="Google Shape;153;p5"/>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sp>
        <p:nvSpPr>
          <p:cNvPr id="155" name="Google Shape;15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pSp>
        <p:nvGrpSpPr>
          <p:cNvPr id="160" name="Google Shape;160;p6"/>
          <p:cNvGrpSpPr/>
          <p:nvPr/>
        </p:nvGrpSpPr>
        <p:grpSpPr>
          <a:xfrm>
            <a:off x="838200" y="286879"/>
            <a:ext cx="10515600" cy="1319175"/>
            <a:chOff x="0" y="3193"/>
            <a:chExt cx="10515600" cy="1319175"/>
          </a:xfrm>
        </p:grpSpPr>
        <p:sp>
          <p:nvSpPr>
            <p:cNvPr id="161" name="Google Shape;161;p6"/>
            <p:cNvSpPr/>
            <p:nvPr/>
          </p:nvSpPr>
          <p:spPr>
            <a:xfrm>
              <a:off x="0" y="3193"/>
              <a:ext cx="10515600" cy="1319175"/>
            </a:xfrm>
            <a:prstGeom prst="roundRect">
              <a:avLst>
                <a:gd fmla="val 16667" name="adj"/>
              </a:avLst>
            </a:prstGeom>
            <a:solidFill>
              <a:schemeClr val="accent2"/>
            </a:solidFill>
            <a:ln cap="flat" cmpd="sng" w="12700">
              <a:solidFill>
                <a:srgbClr val="AC5B2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alibri"/>
                <a:buNone/>
              </a:pPr>
              <a:r>
                <a:rPr b="1" i="0" lang="en-IN" sz="5500" u="none" cap="none" strike="noStrike">
                  <a:solidFill>
                    <a:schemeClr val="lt1"/>
                  </a:solidFill>
                  <a:latin typeface="Calibri"/>
                  <a:ea typeface="Calibri"/>
                  <a:cs typeface="Calibri"/>
                  <a:sym typeface="Calibri"/>
                </a:rPr>
                <a:t>Understanding of the Data Set</a:t>
              </a:r>
              <a:endParaRPr b="0" i="0" sz="1400" u="none" cap="none" strike="noStrike">
                <a:solidFill>
                  <a:srgbClr val="000000"/>
                </a:solidFill>
                <a:latin typeface="Arial"/>
                <a:ea typeface="Arial"/>
                <a:cs typeface="Arial"/>
                <a:sym typeface="Arial"/>
              </a:endParaRPr>
            </a:p>
          </p:txBody>
        </p:sp>
      </p:grpSp>
      <p:grpSp>
        <p:nvGrpSpPr>
          <p:cNvPr id="163" name="Google Shape;163;p6"/>
          <p:cNvGrpSpPr/>
          <p:nvPr/>
        </p:nvGrpSpPr>
        <p:grpSpPr>
          <a:xfrm>
            <a:off x="8866114" y="6404552"/>
            <a:ext cx="3299010" cy="851297"/>
            <a:chOff x="9237566" y="6404552"/>
            <a:chExt cx="2930544" cy="851297"/>
          </a:xfrm>
        </p:grpSpPr>
        <p:sp>
          <p:nvSpPr>
            <p:cNvPr id="164" name="Google Shape;164;p6"/>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165" name="Google Shape;165;p6"/>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grpSp>
        <p:nvGrpSpPr>
          <p:cNvPr id="166" name="Google Shape;166;p6"/>
          <p:cNvGrpSpPr/>
          <p:nvPr/>
        </p:nvGrpSpPr>
        <p:grpSpPr>
          <a:xfrm>
            <a:off x="3998749" y="1726188"/>
            <a:ext cx="4140000" cy="4140000"/>
            <a:chOff x="3998749" y="1905488"/>
            <a:chExt cx="4140000" cy="4140000"/>
          </a:xfrm>
        </p:grpSpPr>
        <p:sp>
          <p:nvSpPr>
            <p:cNvPr id="167" name="Google Shape;167;p6"/>
            <p:cNvSpPr/>
            <p:nvPr/>
          </p:nvSpPr>
          <p:spPr>
            <a:xfrm>
              <a:off x="5196000" y="3022053"/>
              <a:ext cx="1800000" cy="18000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IN" sz="3200" u="none" cap="none" strike="noStrike">
                  <a:solidFill>
                    <a:schemeClr val="lt1"/>
                  </a:solidFill>
                  <a:latin typeface="Calibri"/>
                  <a:ea typeface="Calibri"/>
                  <a:cs typeface="Calibri"/>
                  <a:sym typeface="Calibri"/>
                </a:rPr>
                <a:t>Hotels</a:t>
              </a:r>
              <a:endParaRPr b="0" i="0" sz="1800" u="none" cap="none" strike="noStrike">
                <a:solidFill>
                  <a:schemeClr val="lt1"/>
                </a:solidFill>
                <a:latin typeface="Calibri"/>
                <a:ea typeface="Calibri"/>
                <a:cs typeface="Calibri"/>
                <a:sym typeface="Calibri"/>
              </a:endParaRPr>
            </a:p>
          </p:txBody>
        </p:sp>
        <p:sp>
          <p:nvSpPr>
            <p:cNvPr id="168" name="Google Shape;168;p6"/>
            <p:cNvSpPr/>
            <p:nvPr/>
          </p:nvSpPr>
          <p:spPr>
            <a:xfrm>
              <a:off x="3998749" y="1905488"/>
              <a:ext cx="4140000" cy="4140000"/>
            </a:xfrm>
            <a:prstGeom prst="ellipse">
              <a:avLst/>
            </a:prstGeom>
            <a:noFill/>
            <a:ln cap="flat" cmpd="sng" w="2063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9" name="Google Shape;169;p6"/>
          <p:cNvSpPr txBox="1"/>
          <p:nvPr/>
        </p:nvSpPr>
        <p:spPr>
          <a:xfrm>
            <a:off x="8610628" y="1690423"/>
            <a:ext cx="19901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Is </a:t>
            </a:r>
            <a:r>
              <a:rPr b="0" i="0" lang="en-IN" sz="1800" u="sng" cap="none" strike="noStrike">
                <a:solidFill>
                  <a:schemeClr val="dk1"/>
                </a:solidFill>
                <a:latin typeface="Calibri"/>
                <a:ea typeface="Calibri"/>
                <a:cs typeface="Calibri"/>
                <a:sym typeface="Calibri"/>
              </a:rPr>
              <a:t>Cancelled</a:t>
            </a:r>
            <a:endParaRPr b="0" i="0" sz="1800" u="sng" cap="none" strike="noStrike">
              <a:solidFill>
                <a:schemeClr val="dk1"/>
              </a:solidFill>
              <a:latin typeface="Calibri"/>
              <a:ea typeface="Calibri"/>
              <a:cs typeface="Calibri"/>
              <a:sym typeface="Calibri"/>
            </a:endParaRPr>
          </a:p>
        </p:txBody>
      </p:sp>
      <p:sp>
        <p:nvSpPr>
          <p:cNvPr id="170" name="Google Shape;170;p6"/>
          <p:cNvSpPr txBox="1"/>
          <p:nvPr/>
        </p:nvSpPr>
        <p:spPr>
          <a:xfrm>
            <a:off x="8782301" y="2183584"/>
            <a:ext cx="19901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Lead Time</a:t>
            </a:r>
            <a:endParaRPr b="0" i="0" sz="1800" u="sng" cap="none" strike="noStrike">
              <a:solidFill>
                <a:schemeClr val="dk1"/>
              </a:solidFill>
              <a:latin typeface="Calibri"/>
              <a:ea typeface="Calibri"/>
              <a:cs typeface="Calibri"/>
              <a:sym typeface="Calibri"/>
            </a:endParaRPr>
          </a:p>
        </p:txBody>
      </p:sp>
      <p:sp>
        <p:nvSpPr>
          <p:cNvPr id="171" name="Google Shape;171;p6"/>
          <p:cNvSpPr txBox="1"/>
          <p:nvPr/>
        </p:nvSpPr>
        <p:spPr>
          <a:xfrm>
            <a:off x="8895856" y="2638737"/>
            <a:ext cx="21066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Date, Year &amp; Month</a:t>
            </a:r>
            <a:endParaRPr b="0" i="0" sz="1800" u="sng" cap="none" strike="noStrike">
              <a:solidFill>
                <a:schemeClr val="dk1"/>
              </a:solidFill>
              <a:latin typeface="Calibri"/>
              <a:ea typeface="Calibri"/>
              <a:cs typeface="Calibri"/>
              <a:sym typeface="Calibri"/>
            </a:endParaRPr>
          </a:p>
        </p:txBody>
      </p:sp>
      <p:sp>
        <p:nvSpPr>
          <p:cNvPr id="172" name="Google Shape;172;p6"/>
          <p:cNvSpPr txBox="1"/>
          <p:nvPr/>
        </p:nvSpPr>
        <p:spPr>
          <a:xfrm>
            <a:off x="8866114" y="3112597"/>
            <a:ext cx="25638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Week &amp; Weekend Nights</a:t>
            </a:r>
            <a:endParaRPr b="0" i="0" sz="1800" u="sng" cap="none" strike="noStrike">
              <a:solidFill>
                <a:schemeClr val="dk1"/>
              </a:solidFill>
              <a:latin typeface="Calibri"/>
              <a:ea typeface="Calibri"/>
              <a:cs typeface="Calibri"/>
              <a:sym typeface="Calibri"/>
            </a:endParaRPr>
          </a:p>
        </p:txBody>
      </p:sp>
      <p:sp>
        <p:nvSpPr>
          <p:cNvPr id="173" name="Google Shape;173;p6"/>
          <p:cNvSpPr txBox="1"/>
          <p:nvPr/>
        </p:nvSpPr>
        <p:spPr>
          <a:xfrm>
            <a:off x="9394023" y="3680979"/>
            <a:ext cx="9602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Country</a:t>
            </a:r>
            <a:endParaRPr b="0" i="0" sz="1800" u="sng" cap="none" strike="noStrike">
              <a:solidFill>
                <a:schemeClr val="dk1"/>
              </a:solidFill>
              <a:latin typeface="Calibri"/>
              <a:ea typeface="Calibri"/>
              <a:cs typeface="Calibri"/>
              <a:sym typeface="Calibri"/>
            </a:endParaRPr>
          </a:p>
        </p:txBody>
      </p:sp>
      <p:sp>
        <p:nvSpPr>
          <p:cNvPr id="174" name="Google Shape;174;p6"/>
          <p:cNvSpPr txBox="1"/>
          <p:nvPr/>
        </p:nvSpPr>
        <p:spPr>
          <a:xfrm>
            <a:off x="9300524" y="4454681"/>
            <a:ext cx="21074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Market Segment</a:t>
            </a:r>
            <a:endParaRPr b="0" i="0" sz="1800" u="sng" cap="none" strike="noStrike">
              <a:solidFill>
                <a:schemeClr val="dk1"/>
              </a:solidFill>
              <a:latin typeface="Calibri"/>
              <a:ea typeface="Calibri"/>
              <a:cs typeface="Calibri"/>
              <a:sym typeface="Calibri"/>
            </a:endParaRPr>
          </a:p>
        </p:txBody>
      </p:sp>
      <p:sp>
        <p:nvSpPr>
          <p:cNvPr id="175" name="Google Shape;175;p6"/>
          <p:cNvSpPr txBox="1"/>
          <p:nvPr/>
        </p:nvSpPr>
        <p:spPr>
          <a:xfrm>
            <a:off x="9089496" y="5457690"/>
            <a:ext cx="21074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Distribution Channel</a:t>
            </a:r>
            <a:endParaRPr b="0" i="0" sz="1400" u="none" cap="none" strike="noStrike">
              <a:solidFill>
                <a:srgbClr val="000000"/>
              </a:solidFill>
              <a:latin typeface="Arial"/>
              <a:ea typeface="Arial"/>
              <a:cs typeface="Arial"/>
              <a:sym typeface="Arial"/>
            </a:endParaRPr>
          </a:p>
        </p:txBody>
      </p:sp>
      <p:sp>
        <p:nvSpPr>
          <p:cNvPr id="176" name="Google Shape;176;p6"/>
          <p:cNvSpPr txBox="1"/>
          <p:nvPr/>
        </p:nvSpPr>
        <p:spPr>
          <a:xfrm>
            <a:off x="5217006" y="6386455"/>
            <a:ext cx="19731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Meal Preference</a:t>
            </a:r>
            <a:endParaRPr b="0" i="0" sz="1400" u="none" cap="none" strike="noStrike">
              <a:solidFill>
                <a:srgbClr val="000000"/>
              </a:solidFill>
              <a:latin typeface="Arial"/>
              <a:ea typeface="Arial"/>
              <a:cs typeface="Arial"/>
              <a:sym typeface="Arial"/>
            </a:endParaRPr>
          </a:p>
        </p:txBody>
      </p:sp>
      <p:sp>
        <p:nvSpPr>
          <p:cNvPr id="177" name="Google Shape;177;p6"/>
          <p:cNvSpPr txBox="1"/>
          <p:nvPr/>
        </p:nvSpPr>
        <p:spPr>
          <a:xfrm>
            <a:off x="989209" y="1837700"/>
            <a:ext cx="1780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Customer Type</a:t>
            </a:r>
            <a:endParaRPr b="0" i="0" sz="1400" u="none" cap="none" strike="noStrike">
              <a:solidFill>
                <a:srgbClr val="000000"/>
              </a:solidFill>
              <a:latin typeface="Arial"/>
              <a:ea typeface="Arial"/>
              <a:cs typeface="Arial"/>
              <a:sym typeface="Arial"/>
            </a:endParaRPr>
          </a:p>
        </p:txBody>
      </p:sp>
      <p:sp>
        <p:nvSpPr>
          <p:cNvPr id="178" name="Google Shape;178;p6"/>
          <p:cNvSpPr txBox="1"/>
          <p:nvPr/>
        </p:nvSpPr>
        <p:spPr>
          <a:xfrm>
            <a:off x="372532" y="2671139"/>
            <a:ext cx="255492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ADR (Average Daily Rate)</a:t>
            </a:r>
            <a:endParaRPr b="0" i="0" sz="1400" u="none" cap="none" strike="noStrike">
              <a:solidFill>
                <a:srgbClr val="000000"/>
              </a:solidFill>
              <a:latin typeface="Arial"/>
              <a:ea typeface="Arial"/>
              <a:cs typeface="Arial"/>
              <a:sym typeface="Arial"/>
            </a:endParaRPr>
          </a:p>
        </p:txBody>
      </p:sp>
      <p:sp>
        <p:nvSpPr>
          <p:cNvPr id="179" name="Google Shape;179;p6"/>
          <p:cNvSpPr txBox="1"/>
          <p:nvPr/>
        </p:nvSpPr>
        <p:spPr>
          <a:xfrm>
            <a:off x="548876" y="3349735"/>
            <a:ext cx="19522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Reservation Status</a:t>
            </a:r>
            <a:endParaRPr b="0" i="0" sz="1400" u="none" cap="none" strike="noStrike">
              <a:solidFill>
                <a:srgbClr val="000000"/>
              </a:solidFill>
              <a:latin typeface="Arial"/>
              <a:ea typeface="Arial"/>
              <a:cs typeface="Arial"/>
              <a:sym typeface="Arial"/>
            </a:endParaRPr>
          </a:p>
        </p:txBody>
      </p:sp>
      <p:sp>
        <p:nvSpPr>
          <p:cNvPr id="180" name="Google Shape;180;p6"/>
          <p:cNvSpPr txBox="1"/>
          <p:nvPr/>
        </p:nvSpPr>
        <p:spPr>
          <a:xfrm>
            <a:off x="411552" y="3939183"/>
            <a:ext cx="25638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Is repeated Guest or not</a:t>
            </a:r>
            <a:endParaRPr b="0" i="0" sz="1400" u="none" cap="none" strike="noStrike">
              <a:solidFill>
                <a:srgbClr val="000000"/>
              </a:solidFill>
              <a:latin typeface="Arial"/>
              <a:ea typeface="Arial"/>
              <a:cs typeface="Arial"/>
              <a:sym typeface="Arial"/>
            </a:endParaRPr>
          </a:p>
        </p:txBody>
      </p:sp>
      <p:sp>
        <p:nvSpPr>
          <p:cNvPr id="181" name="Google Shape;181;p6"/>
          <p:cNvSpPr txBox="1"/>
          <p:nvPr/>
        </p:nvSpPr>
        <p:spPr>
          <a:xfrm>
            <a:off x="484116" y="4683079"/>
            <a:ext cx="22859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Previous Cancellation</a:t>
            </a:r>
            <a:endParaRPr b="0" i="0" sz="1400" u="none" cap="none" strike="noStrike">
              <a:solidFill>
                <a:srgbClr val="000000"/>
              </a:solidFill>
              <a:latin typeface="Arial"/>
              <a:ea typeface="Arial"/>
              <a:cs typeface="Arial"/>
              <a:sym typeface="Arial"/>
            </a:endParaRPr>
          </a:p>
        </p:txBody>
      </p:sp>
      <p:sp>
        <p:nvSpPr>
          <p:cNvPr id="182" name="Google Shape;182;p6"/>
          <p:cNvSpPr txBox="1"/>
          <p:nvPr/>
        </p:nvSpPr>
        <p:spPr>
          <a:xfrm>
            <a:off x="575532" y="5168241"/>
            <a:ext cx="19353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Booking Changes</a:t>
            </a:r>
            <a:endParaRPr b="0" i="0" sz="1400" u="none" cap="none" strike="noStrike">
              <a:solidFill>
                <a:srgbClr val="000000"/>
              </a:solidFill>
              <a:latin typeface="Arial"/>
              <a:ea typeface="Arial"/>
              <a:cs typeface="Arial"/>
              <a:sym typeface="Arial"/>
            </a:endParaRPr>
          </a:p>
        </p:txBody>
      </p:sp>
      <p:sp>
        <p:nvSpPr>
          <p:cNvPr id="183" name="Google Shape;183;p6"/>
          <p:cNvSpPr txBox="1"/>
          <p:nvPr/>
        </p:nvSpPr>
        <p:spPr>
          <a:xfrm>
            <a:off x="886790" y="5827803"/>
            <a:ext cx="161436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chemeClr val="dk1"/>
                </a:solidFill>
                <a:latin typeface="Calibri"/>
                <a:ea typeface="Calibri"/>
                <a:cs typeface="Calibri"/>
                <a:sym typeface="Calibri"/>
              </a:rPr>
              <a:t>Deposit Types</a:t>
            </a:r>
            <a:endParaRPr b="0" i="0" sz="1400" u="none" cap="none" strike="noStrike">
              <a:solidFill>
                <a:srgbClr val="000000"/>
              </a:solidFill>
              <a:latin typeface="Arial"/>
              <a:ea typeface="Arial"/>
              <a:cs typeface="Arial"/>
              <a:sym typeface="Arial"/>
            </a:endParaRPr>
          </a:p>
        </p:txBody>
      </p:sp>
      <p:cxnSp>
        <p:nvCxnSpPr>
          <p:cNvPr id="184" name="Google Shape;184;p6"/>
          <p:cNvCxnSpPr/>
          <p:nvPr/>
        </p:nvCxnSpPr>
        <p:spPr>
          <a:xfrm flipH="1" rot="10800000">
            <a:off x="7030725" y="1874954"/>
            <a:ext cx="1614600" cy="188400"/>
          </a:xfrm>
          <a:prstGeom prst="bentConnector3">
            <a:avLst>
              <a:gd fmla="val 50000" name="adj1"/>
            </a:avLst>
          </a:prstGeom>
          <a:noFill/>
          <a:ln cap="flat" cmpd="sng" w="38100">
            <a:solidFill>
              <a:schemeClr val="accent1"/>
            </a:solidFill>
            <a:prstDash val="solid"/>
            <a:miter lim="800000"/>
            <a:headEnd len="sm" w="sm" type="none"/>
            <a:tailEnd len="med" w="med" type="triangle"/>
          </a:ln>
        </p:spPr>
      </p:cxnSp>
      <p:cxnSp>
        <p:nvCxnSpPr>
          <p:cNvPr id="185" name="Google Shape;185;p6"/>
          <p:cNvCxnSpPr>
            <a:endCxn id="170" idx="1"/>
          </p:cNvCxnSpPr>
          <p:nvPr/>
        </p:nvCxnSpPr>
        <p:spPr>
          <a:xfrm flipH="1" rot="10800000">
            <a:off x="7592501" y="2368250"/>
            <a:ext cx="1189800" cy="181500"/>
          </a:xfrm>
          <a:prstGeom prst="bentConnector3">
            <a:avLst>
              <a:gd fmla="val 50000" name="adj1"/>
            </a:avLst>
          </a:prstGeom>
          <a:noFill/>
          <a:ln cap="flat" cmpd="sng" w="38100">
            <a:solidFill>
              <a:schemeClr val="accent1"/>
            </a:solidFill>
            <a:prstDash val="solid"/>
            <a:miter lim="800000"/>
            <a:headEnd len="sm" w="sm" type="none"/>
            <a:tailEnd len="med" w="med" type="triangle"/>
          </a:ln>
        </p:spPr>
      </p:cxnSp>
      <p:cxnSp>
        <p:nvCxnSpPr>
          <p:cNvPr id="186" name="Google Shape;186;p6"/>
          <p:cNvCxnSpPr/>
          <p:nvPr/>
        </p:nvCxnSpPr>
        <p:spPr>
          <a:xfrm flipH="1" rot="10800000">
            <a:off x="7892964" y="2823509"/>
            <a:ext cx="1080000" cy="135000"/>
          </a:xfrm>
          <a:prstGeom prst="bentConnector3">
            <a:avLst>
              <a:gd fmla="val 50000" name="adj1"/>
            </a:avLst>
          </a:prstGeom>
          <a:noFill/>
          <a:ln cap="flat" cmpd="sng" w="38100">
            <a:solidFill>
              <a:schemeClr val="accent1"/>
            </a:solidFill>
            <a:prstDash val="solid"/>
            <a:miter lim="800000"/>
            <a:headEnd len="sm" w="sm" type="none"/>
            <a:tailEnd len="med" w="med" type="triangle"/>
          </a:ln>
        </p:spPr>
      </p:cxnSp>
      <p:cxnSp>
        <p:nvCxnSpPr>
          <p:cNvPr id="187" name="Google Shape;187;p6"/>
          <p:cNvCxnSpPr/>
          <p:nvPr/>
        </p:nvCxnSpPr>
        <p:spPr>
          <a:xfrm>
            <a:off x="8058331" y="3305535"/>
            <a:ext cx="900000" cy="600"/>
          </a:xfrm>
          <a:prstGeom prst="bentConnector3">
            <a:avLst>
              <a:gd fmla="val 50000" name="adj1"/>
            </a:avLst>
          </a:prstGeom>
          <a:noFill/>
          <a:ln cap="flat" cmpd="sng" w="38100">
            <a:solidFill>
              <a:schemeClr val="accent1"/>
            </a:solidFill>
            <a:prstDash val="solid"/>
            <a:miter lim="800000"/>
            <a:headEnd len="sm" w="sm" type="none"/>
            <a:tailEnd len="med" w="med" type="triangle"/>
          </a:ln>
        </p:spPr>
      </p:cxnSp>
      <p:cxnSp>
        <p:nvCxnSpPr>
          <p:cNvPr id="188" name="Google Shape;188;p6"/>
          <p:cNvCxnSpPr>
            <a:endCxn id="173" idx="1"/>
          </p:cNvCxnSpPr>
          <p:nvPr/>
        </p:nvCxnSpPr>
        <p:spPr>
          <a:xfrm>
            <a:off x="8193123" y="3817945"/>
            <a:ext cx="1200900" cy="47700"/>
          </a:xfrm>
          <a:prstGeom prst="bentConnector3">
            <a:avLst>
              <a:gd fmla="val 50000" name="adj1"/>
            </a:avLst>
          </a:prstGeom>
          <a:noFill/>
          <a:ln cap="flat" cmpd="sng" w="38100">
            <a:solidFill>
              <a:schemeClr val="accent1"/>
            </a:solidFill>
            <a:prstDash val="solid"/>
            <a:miter lim="800000"/>
            <a:headEnd len="sm" w="sm" type="none"/>
            <a:tailEnd len="med" w="med" type="triangle"/>
          </a:ln>
        </p:spPr>
      </p:cxnSp>
      <p:cxnSp>
        <p:nvCxnSpPr>
          <p:cNvPr id="189" name="Google Shape;189;p6"/>
          <p:cNvCxnSpPr>
            <a:endCxn id="174" idx="1"/>
          </p:cNvCxnSpPr>
          <p:nvPr/>
        </p:nvCxnSpPr>
        <p:spPr>
          <a:xfrm>
            <a:off x="8112824" y="4431147"/>
            <a:ext cx="1187700" cy="208200"/>
          </a:xfrm>
          <a:prstGeom prst="bentConnector3">
            <a:avLst>
              <a:gd fmla="val 50000" name="adj1"/>
            </a:avLst>
          </a:prstGeom>
          <a:noFill/>
          <a:ln cap="flat" cmpd="sng" w="38100">
            <a:solidFill>
              <a:schemeClr val="accent1"/>
            </a:solidFill>
            <a:prstDash val="solid"/>
            <a:miter lim="800000"/>
            <a:headEnd len="sm" w="sm" type="none"/>
            <a:tailEnd len="med" w="med" type="triangle"/>
          </a:ln>
        </p:spPr>
      </p:cxnSp>
      <p:cxnSp>
        <p:nvCxnSpPr>
          <p:cNvPr id="190" name="Google Shape;190;p6"/>
          <p:cNvCxnSpPr>
            <a:endCxn id="175" idx="1"/>
          </p:cNvCxnSpPr>
          <p:nvPr/>
        </p:nvCxnSpPr>
        <p:spPr>
          <a:xfrm>
            <a:off x="7717596" y="5199556"/>
            <a:ext cx="1371900" cy="442800"/>
          </a:xfrm>
          <a:prstGeom prst="bentConnector3">
            <a:avLst>
              <a:gd fmla="val 50003" name="adj1"/>
            </a:avLst>
          </a:prstGeom>
          <a:noFill/>
          <a:ln cap="flat" cmpd="sng" w="38100">
            <a:solidFill>
              <a:schemeClr val="accent1"/>
            </a:solidFill>
            <a:prstDash val="solid"/>
            <a:miter lim="800000"/>
            <a:headEnd len="sm" w="sm" type="none"/>
            <a:tailEnd len="med" w="med" type="triangle"/>
          </a:ln>
        </p:spPr>
      </p:cxnSp>
      <p:cxnSp>
        <p:nvCxnSpPr>
          <p:cNvPr id="191" name="Google Shape;191;p6"/>
          <p:cNvCxnSpPr>
            <a:stCxn id="168" idx="3"/>
            <a:endCxn id="183" idx="3"/>
          </p:cNvCxnSpPr>
          <p:nvPr/>
        </p:nvCxnSpPr>
        <p:spPr>
          <a:xfrm rot="5400000">
            <a:off x="3176738" y="4584299"/>
            <a:ext cx="752700" cy="2103900"/>
          </a:xfrm>
          <a:prstGeom prst="bentConnector2">
            <a:avLst/>
          </a:prstGeom>
          <a:noFill/>
          <a:ln cap="flat" cmpd="sng" w="38100">
            <a:solidFill>
              <a:schemeClr val="accent1"/>
            </a:solidFill>
            <a:prstDash val="solid"/>
            <a:miter lim="800000"/>
            <a:headEnd len="sm" w="sm" type="none"/>
            <a:tailEnd len="med" w="med" type="triangle"/>
          </a:ln>
        </p:spPr>
      </p:cxnSp>
      <p:cxnSp>
        <p:nvCxnSpPr>
          <p:cNvPr id="192" name="Google Shape;192;p6"/>
          <p:cNvCxnSpPr>
            <a:endCxn id="182" idx="3"/>
          </p:cNvCxnSpPr>
          <p:nvPr/>
        </p:nvCxnSpPr>
        <p:spPr>
          <a:xfrm flipH="1">
            <a:off x="2510880" y="4887907"/>
            <a:ext cx="1759800" cy="465000"/>
          </a:xfrm>
          <a:prstGeom prst="bentConnector3">
            <a:avLst>
              <a:gd fmla="val 50000" name="adj1"/>
            </a:avLst>
          </a:prstGeom>
          <a:noFill/>
          <a:ln cap="flat" cmpd="sng" w="38100">
            <a:solidFill>
              <a:schemeClr val="accent1"/>
            </a:solidFill>
            <a:prstDash val="solid"/>
            <a:miter lim="800000"/>
            <a:headEnd len="sm" w="sm" type="none"/>
            <a:tailEnd len="med" w="med" type="triangle"/>
          </a:ln>
        </p:spPr>
      </p:cxnSp>
      <p:cxnSp>
        <p:nvCxnSpPr>
          <p:cNvPr id="193" name="Google Shape;193;p6"/>
          <p:cNvCxnSpPr>
            <a:stCxn id="168" idx="4"/>
            <a:endCxn id="176" idx="0"/>
          </p:cNvCxnSpPr>
          <p:nvPr/>
        </p:nvCxnSpPr>
        <p:spPr>
          <a:xfrm flipH="1" rot="-5400000">
            <a:off x="5875999" y="6058938"/>
            <a:ext cx="520200" cy="134700"/>
          </a:xfrm>
          <a:prstGeom prst="bentConnector3">
            <a:avLst>
              <a:gd fmla="val 50006" name="adj1"/>
            </a:avLst>
          </a:prstGeom>
          <a:noFill/>
          <a:ln cap="flat" cmpd="sng" w="38100">
            <a:solidFill>
              <a:schemeClr val="accent1"/>
            </a:solidFill>
            <a:prstDash val="solid"/>
            <a:miter lim="800000"/>
            <a:headEnd len="sm" w="sm" type="none"/>
            <a:tailEnd len="med" w="med" type="triangle"/>
          </a:ln>
        </p:spPr>
      </p:cxnSp>
      <p:cxnSp>
        <p:nvCxnSpPr>
          <p:cNvPr id="194" name="Google Shape;194;p6"/>
          <p:cNvCxnSpPr>
            <a:endCxn id="181" idx="3"/>
          </p:cNvCxnSpPr>
          <p:nvPr/>
        </p:nvCxnSpPr>
        <p:spPr>
          <a:xfrm flipH="1">
            <a:off x="2770094" y="4374545"/>
            <a:ext cx="1197300" cy="493200"/>
          </a:xfrm>
          <a:prstGeom prst="bentConnector3">
            <a:avLst>
              <a:gd fmla="val 55243" name="adj1"/>
            </a:avLst>
          </a:prstGeom>
          <a:noFill/>
          <a:ln cap="flat" cmpd="sng" w="38100">
            <a:solidFill>
              <a:schemeClr val="accent1"/>
            </a:solidFill>
            <a:prstDash val="solid"/>
            <a:miter lim="800000"/>
            <a:headEnd len="sm" w="sm" type="none"/>
            <a:tailEnd len="med" w="med" type="triangle"/>
          </a:ln>
        </p:spPr>
      </p:cxnSp>
      <p:cxnSp>
        <p:nvCxnSpPr>
          <p:cNvPr id="195" name="Google Shape;195;p6"/>
          <p:cNvCxnSpPr>
            <a:stCxn id="168" idx="2"/>
            <a:endCxn id="180" idx="3"/>
          </p:cNvCxnSpPr>
          <p:nvPr/>
        </p:nvCxnSpPr>
        <p:spPr>
          <a:xfrm flipH="1">
            <a:off x="2975449" y="3796188"/>
            <a:ext cx="1023300" cy="327600"/>
          </a:xfrm>
          <a:prstGeom prst="bentConnector3">
            <a:avLst>
              <a:gd fmla="val 50000" name="adj1"/>
            </a:avLst>
          </a:prstGeom>
          <a:noFill/>
          <a:ln cap="flat" cmpd="sng" w="38100">
            <a:solidFill>
              <a:schemeClr val="accent1"/>
            </a:solidFill>
            <a:prstDash val="solid"/>
            <a:miter lim="800000"/>
            <a:headEnd len="sm" w="sm" type="none"/>
            <a:tailEnd len="med" w="med" type="triangle"/>
          </a:ln>
        </p:spPr>
      </p:cxnSp>
      <p:cxnSp>
        <p:nvCxnSpPr>
          <p:cNvPr id="196" name="Google Shape;196;p6"/>
          <p:cNvCxnSpPr>
            <a:endCxn id="179" idx="3"/>
          </p:cNvCxnSpPr>
          <p:nvPr/>
        </p:nvCxnSpPr>
        <p:spPr>
          <a:xfrm flipH="1">
            <a:off x="2501151" y="3057101"/>
            <a:ext cx="1677000" cy="477300"/>
          </a:xfrm>
          <a:prstGeom prst="bentConnector3">
            <a:avLst>
              <a:gd fmla="val 50002" name="adj1"/>
            </a:avLst>
          </a:prstGeom>
          <a:noFill/>
          <a:ln cap="flat" cmpd="sng" w="38100">
            <a:solidFill>
              <a:schemeClr val="accent1"/>
            </a:solidFill>
            <a:prstDash val="solid"/>
            <a:miter lim="800000"/>
            <a:headEnd len="sm" w="sm" type="none"/>
            <a:tailEnd len="med" w="med" type="triangle"/>
          </a:ln>
        </p:spPr>
      </p:cxnSp>
      <p:cxnSp>
        <p:nvCxnSpPr>
          <p:cNvPr id="197" name="Google Shape;197;p6"/>
          <p:cNvCxnSpPr>
            <a:endCxn id="178" idx="3"/>
          </p:cNvCxnSpPr>
          <p:nvPr/>
        </p:nvCxnSpPr>
        <p:spPr>
          <a:xfrm flipH="1">
            <a:off x="2927453" y="2357805"/>
            <a:ext cx="1536300" cy="498000"/>
          </a:xfrm>
          <a:prstGeom prst="bentConnector3">
            <a:avLst>
              <a:gd fmla="val 50004" name="adj1"/>
            </a:avLst>
          </a:prstGeom>
          <a:noFill/>
          <a:ln cap="flat" cmpd="sng" w="38100">
            <a:solidFill>
              <a:schemeClr val="accent1"/>
            </a:solidFill>
            <a:prstDash val="solid"/>
            <a:miter lim="800000"/>
            <a:headEnd len="sm" w="sm" type="none"/>
            <a:tailEnd len="med" w="med" type="triangle"/>
          </a:ln>
        </p:spPr>
      </p:cxnSp>
      <p:cxnSp>
        <p:nvCxnSpPr>
          <p:cNvPr id="198" name="Google Shape;198;p6"/>
          <p:cNvCxnSpPr>
            <a:endCxn id="177" idx="3"/>
          </p:cNvCxnSpPr>
          <p:nvPr/>
        </p:nvCxnSpPr>
        <p:spPr>
          <a:xfrm flipH="1">
            <a:off x="2770094" y="1844466"/>
            <a:ext cx="2422500" cy="177900"/>
          </a:xfrm>
          <a:prstGeom prst="bentConnector3">
            <a:avLst>
              <a:gd fmla="val 49998" name="adj1"/>
            </a:avLst>
          </a:prstGeom>
          <a:noFill/>
          <a:ln cap="flat" cmpd="sng" w="38100">
            <a:solidFill>
              <a:schemeClr val="accent1"/>
            </a:solidFill>
            <a:prstDash val="solid"/>
            <a:miter lim="800000"/>
            <a:headEnd len="sm" w="sm" type="none"/>
            <a:tailEnd len="med" w="med" type="triangle"/>
          </a:ln>
        </p:spPr>
      </p:cxnSp>
      <p:pic>
        <p:nvPicPr>
          <p:cNvPr descr="Close" id="199" name="Google Shape;199;p6"/>
          <p:cNvPicPr preferRelativeResize="0"/>
          <p:nvPr/>
        </p:nvPicPr>
        <p:blipFill rotWithShape="1">
          <a:blip r:embed="rId3">
            <a:alphaModFix/>
          </a:blip>
          <a:srcRect b="0" l="0" r="0" t="0"/>
          <a:stretch/>
        </p:blipFill>
        <p:spPr>
          <a:xfrm>
            <a:off x="9849090" y="1776904"/>
            <a:ext cx="252000" cy="233520"/>
          </a:xfrm>
          <a:prstGeom prst="rect">
            <a:avLst/>
          </a:prstGeom>
          <a:noFill/>
          <a:ln>
            <a:noFill/>
          </a:ln>
        </p:spPr>
      </p:pic>
      <p:pic>
        <p:nvPicPr>
          <p:cNvPr descr="Clock" id="200" name="Google Shape;200;p6"/>
          <p:cNvPicPr preferRelativeResize="0"/>
          <p:nvPr/>
        </p:nvPicPr>
        <p:blipFill rotWithShape="1">
          <a:blip r:embed="rId4">
            <a:alphaModFix/>
          </a:blip>
          <a:srcRect b="0" l="0" r="0" t="0"/>
          <a:stretch/>
        </p:blipFill>
        <p:spPr>
          <a:xfrm>
            <a:off x="9849090" y="2165121"/>
            <a:ext cx="360000" cy="360000"/>
          </a:xfrm>
          <a:prstGeom prst="rect">
            <a:avLst/>
          </a:prstGeom>
          <a:noFill/>
          <a:ln>
            <a:noFill/>
          </a:ln>
        </p:spPr>
      </p:pic>
      <p:pic>
        <p:nvPicPr>
          <p:cNvPr descr="Daily calendar" id="201" name="Google Shape;201;p6"/>
          <p:cNvPicPr preferRelativeResize="0"/>
          <p:nvPr/>
        </p:nvPicPr>
        <p:blipFill rotWithShape="1">
          <a:blip r:embed="rId5">
            <a:alphaModFix/>
          </a:blip>
          <a:srcRect b="0" l="0" r="0" t="0"/>
          <a:stretch/>
        </p:blipFill>
        <p:spPr>
          <a:xfrm>
            <a:off x="10819695" y="2631150"/>
            <a:ext cx="360000" cy="360000"/>
          </a:xfrm>
          <a:prstGeom prst="rect">
            <a:avLst/>
          </a:prstGeom>
          <a:noFill/>
          <a:ln>
            <a:noFill/>
          </a:ln>
        </p:spPr>
      </p:pic>
      <p:grpSp>
        <p:nvGrpSpPr>
          <p:cNvPr id="202" name="Google Shape;202;p6"/>
          <p:cNvGrpSpPr/>
          <p:nvPr/>
        </p:nvGrpSpPr>
        <p:grpSpPr>
          <a:xfrm>
            <a:off x="11250000" y="3145599"/>
            <a:ext cx="360000" cy="360000"/>
            <a:chOff x="10560090" y="3453376"/>
            <a:chExt cx="1327110" cy="1520483"/>
          </a:xfrm>
        </p:grpSpPr>
        <p:pic>
          <p:nvPicPr>
            <p:cNvPr descr="Sun" id="203" name="Google Shape;203;p6"/>
            <p:cNvPicPr preferRelativeResize="0"/>
            <p:nvPr/>
          </p:nvPicPr>
          <p:blipFill rotWithShape="1">
            <a:blip r:embed="rId6">
              <a:alphaModFix/>
            </a:blip>
            <a:srcRect b="0" l="0" r="0" t="0"/>
            <a:stretch/>
          </p:blipFill>
          <p:spPr>
            <a:xfrm>
              <a:off x="10560090" y="3453376"/>
              <a:ext cx="914400" cy="914400"/>
            </a:xfrm>
            <a:prstGeom prst="rect">
              <a:avLst/>
            </a:prstGeom>
            <a:noFill/>
            <a:ln>
              <a:noFill/>
            </a:ln>
          </p:spPr>
        </p:pic>
        <p:pic>
          <p:nvPicPr>
            <p:cNvPr descr="Stars" id="204" name="Google Shape;204;p6"/>
            <p:cNvPicPr preferRelativeResize="0"/>
            <p:nvPr/>
          </p:nvPicPr>
          <p:blipFill rotWithShape="1">
            <a:blip r:embed="rId7">
              <a:alphaModFix/>
            </a:blip>
            <a:srcRect b="0" l="0" r="0" t="0"/>
            <a:stretch/>
          </p:blipFill>
          <p:spPr>
            <a:xfrm>
              <a:off x="10972800" y="4059459"/>
              <a:ext cx="914400" cy="914400"/>
            </a:xfrm>
            <a:prstGeom prst="rect">
              <a:avLst/>
            </a:prstGeom>
            <a:noFill/>
            <a:ln>
              <a:noFill/>
            </a:ln>
          </p:spPr>
        </p:pic>
      </p:grpSp>
      <p:pic>
        <p:nvPicPr>
          <p:cNvPr descr="Target Audience" id="205" name="Google Shape;205;p6"/>
          <p:cNvPicPr preferRelativeResize="0"/>
          <p:nvPr/>
        </p:nvPicPr>
        <p:blipFill rotWithShape="1">
          <a:blip r:embed="rId8">
            <a:alphaModFix/>
          </a:blip>
          <a:srcRect b="0" l="0" r="0" t="0"/>
          <a:stretch/>
        </p:blipFill>
        <p:spPr>
          <a:xfrm>
            <a:off x="10985542" y="4471656"/>
            <a:ext cx="360000" cy="360000"/>
          </a:xfrm>
          <a:prstGeom prst="rect">
            <a:avLst/>
          </a:prstGeom>
          <a:noFill/>
          <a:ln>
            <a:noFill/>
          </a:ln>
        </p:spPr>
      </p:pic>
      <p:pic>
        <p:nvPicPr>
          <p:cNvPr descr="Share with person" id="206" name="Google Shape;206;p6"/>
          <p:cNvPicPr preferRelativeResize="0"/>
          <p:nvPr/>
        </p:nvPicPr>
        <p:blipFill rotWithShape="1">
          <a:blip r:embed="rId9">
            <a:alphaModFix/>
          </a:blip>
          <a:srcRect b="0" l="0" r="0" t="0"/>
          <a:stretch/>
        </p:blipFill>
        <p:spPr>
          <a:xfrm>
            <a:off x="11109403" y="5475275"/>
            <a:ext cx="360000" cy="360000"/>
          </a:xfrm>
          <a:prstGeom prst="rect">
            <a:avLst/>
          </a:prstGeom>
          <a:noFill/>
          <a:ln>
            <a:noFill/>
          </a:ln>
        </p:spPr>
      </p:pic>
      <p:pic>
        <p:nvPicPr>
          <p:cNvPr descr="Covered plate" id="207" name="Google Shape;207;p6"/>
          <p:cNvPicPr preferRelativeResize="0"/>
          <p:nvPr/>
        </p:nvPicPr>
        <p:blipFill rotWithShape="1">
          <a:blip r:embed="rId10">
            <a:alphaModFix/>
          </a:blip>
          <a:srcRect b="0" l="0" r="0" t="0"/>
          <a:stretch/>
        </p:blipFill>
        <p:spPr>
          <a:xfrm>
            <a:off x="6884396" y="6391121"/>
            <a:ext cx="360000" cy="360000"/>
          </a:xfrm>
          <a:prstGeom prst="rect">
            <a:avLst/>
          </a:prstGeom>
          <a:noFill/>
          <a:ln>
            <a:noFill/>
          </a:ln>
        </p:spPr>
      </p:pic>
      <p:pic>
        <p:nvPicPr>
          <p:cNvPr descr="Coins" id="208" name="Google Shape;208;p6"/>
          <p:cNvPicPr preferRelativeResize="0"/>
          <p:nvPr/>
        </p:nvPicPr>
        <p:blipFill rotWithShape="1">
          <a:blip r:embed="rId11">
            <a:alphaModFix/>
          </a:blip>
          <a:srcRect b="0" l="0" r="0" t="0"/>
          <a:stretch/>
        </p:blipFill>
        <p:spPr>
          <a:xfrm>
            <a:off x="555264" y="5866187"/>
            <a:ext cx="360000" cy="360000"/>
          </a:xfrm>
          <a:prstGeom prst="rect">
            <a:avLst/>
          </a:prstGeom>
          <a:noFill/>
          <a:ln>
            <a:noFill/>
          </a:ln>
        </p:spPr>
      </p:pic>
      <p:pic>
        <p:nvPicPr>
          <p:cNvPr descr="Transfer" id="209" name="Google Shape;209;p6"/>
          <p:cNvPicPr preferRelativeResize="0"/>
          <p:nvPr/>
        </p:nvPicPr>
        <p:blipFill rotWithShape="1">
          <a:blip r:embed="rId12">
            <a:alphaModFix/>
          </a:blip>
          <a:srcRect b="0" l="0" r="0" t="0"/>
          <a:stretch/>
        </p:blipFill>
        <p:spPr>
          <a:xfrm>
            <a:off x="237653" y="5177573"/>
            <a:ext cx="360000" cy="360000"/>
          </a:xfrm>
          <a:prstGeom prst="rect">
            <a:avLst/>
          </a:prstGeom>
          <a:noFill/>
          <a:ln>
            <a:noFill/>
          </a:ln>
        </p:spPr>
      </p:pic>
      <p:pic>
        <p:nvPicPr>
          <p:cNvPr descr="Beginning" id="210" name="Google Shape;210;p6"/>
          <p:cNvPicPr preferRelativeResize="0"/>
          <p:nvPr/>
        </p:nvPicPr>
        <p:blipFill rotWithShape="1">
          <a:blip r:embed="rId13">
            <a:alphaModFix/>
          </a:blip>
          <a:srcRect b="0" l="0" r="0" t="0"/>
          <a:stretch/>
        </p:blipFill>
        <p:spPr>
          <a:xfrm>
            <a:off x="215532" y="4668959"/>
            <a:ext cx="360000" cy="360000"/>
          </a:xfrm>
          <a:prstGeom prst="rect">
            <a:avLst/>
          </a:prstGeom>
          <a:noFill/>
          <a:ln>
            <a:noFill/>
          </a:ln>
        </p:spPr>
      </p:pic>
      <p:pic>
        <p:nvPicPr>
          <p:cNvPr descr="Users" id="211" name="Google Shape;211;p6"/>
          <p:cNvPicPr preferRelativeResize="0"/>
          <p:nvPr/>
        </p:nvPicPr>
        <p:blipFill rotWithShape="1">
          <a:blip r:embed="rId14">
            <a:alphaModFix/>
          </a:blip>
          <a:srcRect b="0" l="0" r="0" t="0"/>
          <a:stretch/>
        </p:blipFill>
        <p:spPr>
          <a:xfrm>
            <a:off x="135430" y="3974743"/>
            <a:ext cx="360000" cy="360000"/>
          </a:xfrm>
          <a:prstGeom prst="rect">
            <a:avLst/>
          </a:prstGeom>
          <a:noFill/>
          <a:ln>
            <a:noFill/>
          </a:ln>
        </p:spPr>
      </p:pic>
      <p:pic>
        <p:nvPicPr>
          <p:cNvPr descr="Open book" id="212" name="Google Shape;212;p6"/>
          <p:cNvPicPr preferRelativeResize="0"/>
          <p:nvPr/>
        </p:nvPicPr>
        <p:blipFill rotWithShape="1">
          <a:blip r:embed="rId15">
            <a:alphaModFix/>
          </a:blip>
          <a:srcRect b="0" l="0" r="0" t="0"/>
          <a:stretch/>
        </p:blipFill>
        <p:spPr>
          <a:xfrm>
            <a:off x="267529" y="3367692"/>
            <a:ext cx="360000" cy="360000"/>
          </a:xfrm>
          <a:prstGeom prst="rect">
            <a:avLst/>
          </a:prstGeom>
          <a:noFill/>
          <a:ln>
            <a:noFill/>
          </a:ln>
        </p:spPr>
      </p:pic>
      <p:pic>
        <p:nvPicPr>
          <p:cNvPr descr="Money" id="213" name="Google Shape;213;p6"/>
          <p:cNvPicPr preferRelativeResize="0"/>
          <p:nvPr/>
        </p:nvPicPr>
        <p:blipFill rotWithShape="1">
          <a:blip r:embed="rId16">
            <a:alphaModFix/>
          </a:blip>
          <a:srcRect b="0" l="0" r="0" t="0"/>
          <a:stretch/>
        </p:blipFill>
        <p:spPr>
          <a:xfrm>
            <a:off x="87529" y="2671139"/>
            <a:ext cx="360000" cy="360000"/>
          </a:xfrm>
          <a:prstGeom prst="rect">
            <a:avLst/>
          </a:prstGeom>
          <a:noFill/>
          <a:ln>
            <a:noFill/>
          </a:ln>
        </p:spPr>
      </p:pic>
      <p:pic>
        <p:nvPicPr>
          <p:cNvPr descr="Customer review RTL" id="214" name="Google Shape;214;p6"/>
          <p:cNvPicPr preferRelativeResize="0"/>
          <p:nvPr/>
        </p:nvPicPr>
        <p:blipFill rotWithShape="1">
          <a:blip r:embed="rId17">
            <a:alphaModFix/>
          </a:blip>
          <a:srcRect b="0" l="0" r="0" t="0"/>
          <a:stretch/>
        </p:blipFill>
        <p:spPr>
          <a:xfrm>
            <a:off x="699555" y="1860146"/>
            <a:ext cx="360000" cy="360000"/>
          </a:xfrm>
          <a:prstGeom prst="rect">
            <a:avLst/>
          </a:prstGeom>
          <a:noFill/>
          <a:ln>
            <a:noFill/>
          </a:ln>
        </p:spPr>
      </p:pic>
      <p:pic>
        <p:nvPicPr>
          <p:cNvPr descr="North America" id="215" name="Google Shape;215;p6"/>
          <p:cNvPicPr preferRelativeResize="0"/>
          <p:nvPr/>
        </p:nvPicPr>
        <p:blipFill rotWithShape="1">
          <a:blip r:embed="rId18">
            <a:alphaModFix/>
          </a:blip>
          <a:srcRect b="0" l="0" r="0" t="0"/>
          <a:stretch/>
        </p:blipFill>
        <p:spPr>
          <a:xfrm>
            <a:off x="10289297" y="3725070"/>
            <a:ext cx="360000" cy="360000"/>
          </a:xfrm>
          <a:prstGeom prst="rect">
            <a:avLst/>
          </a:prstGeom>
          <a:noFill/>
          <a:ln>
            <a:noFill/>
          </a:ln>
        </p:spPr>
      </p:pic>
      <p:sp>
        <p:nvSpPr>
          <p:cNvPr id="216" name="Google Shape;2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7"/>
          <p:cNvGrpSpPr/>
          <p:nvPr/>
        </p:nvGrpSpPr>
        <p:grpSpPr>
          <a:xfrm>
            <a:off x="4409803" y="4863414"/>
            <a:ext cx="2880000" cy="1080000"/>
            <a:chOff x="4147731" y="4451258"/>
            <a:chExt cx="3607118" cy="1126584"/>
          </a:xfrm>
        </p:grpSpPr>
        <p:pic>
          <p:nvPicPr>
            <p:cNvPr id="222" name="Google Shape;222;p7"/>
            <p:cNvPicPr preferRelativeResize="0"/>
            <p:nvPr/>
          </p:nvPicPr>
          <p:blipFill rotWithShape="1">
            <a:blip r:embed="rId3">
              <a:alphaModFix/>
            </a:blip>
            <a:srcRect b="16635" l="0" r="0" t="20776"/>
            <a:stretch/>
          </p:blipFill>
          <p:spPr>
            <a:xfrm>
              <a:off x="5954849" y="4451258"/>
              <a:ext cx="1800000" cy="1126584"/>
            </a:xfrm>
            <a:prstGeom prst="rect">
              <a:avLst/>
            </a:prstGeom>
            <a:noFill/>
            <a:ln>
              <a:noFill/>
            </a:ln>
          </p:spPr>
        </p:pic>
        <p:pic>
          <p:nvPicPr>
            <p:cNvPr id="223" name="Google Shape;223;p7"/>
            <p:cNvPicPr preferRelativeResize="0"/>
            <p:nvPr/>
          </p:nvPicPr>
          <p:blipFill rotWithShape="1">
            <a:blip r:embed="rId4">
              <a:alphaModFix/>
            </a:blip>
            <a:srcRect b="0" l="0" r="0" t="0"/>
            <a:stretch/>
          </p:blipFill>
          <p:spPr>
            <a:xfrm>
              <a:off x="4147731" y="4528017"/>
              <a:ext cx="1800000" cy="1005000"/>
            </a:xfrm>
            <a:prstGeom prst="rect">
              <a:avLst/>
            </a:prstGeom>
            <a:noFill/>
            <a:ln>
              <a:noFill/>
            </a:ln>
          </p:spPr>
        </p:pic>
      </p:grpSp>
      <p:sp>
        <p:nvSpPr>
          <p:cNvPr id="224" name="Google Shape;224;p7"/>
          <p:cNvSpPr txBox="1"/>
          <p:nvPr>
            <p:ph idx="1" type="body"/>
          </p:nvPr>
        </p:nvSpPr>
        <p:spPr>
          <a:xfrm>
            <a:off x="838200" y="1598036"/>
            <a:ext cx="10515600" cy="4771006"/>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b="1" lang="en-IN">
                <a:latin typeface="Cambria"/>
                <a:ea typeface="Cambria"/>
                <a:cs typeface="Cambria"/>
                <a:sym typeface="Cambria"/>
              </a:rPr>
              <a:t>Implementing The Dataset:</a:t>
            </a:r>
            <a:r>
              <a:rPr lang="en-IN">
                <a:latin typeface="Cambria"/>
                <a:ea typeface="Cambria"/>
                <a:cs typeface="Cambria"/>
                <a:sym typeface="Cambria"/>
              </a:rPr>
              <a:t> First, we have to import the necessary libraries as;</a:t>
            </a:r>
            <a:endParaRPr/>
          </a:p>
          <a:p>
            <a:pPr indent="-228600" lvl="0" marL="228600" rtl="0" algn="l">
              <a:lnSpc>
                <a:spcPct val="90000"/>
              </a:lnSpc>
              <a:spcBef>
                <a:spcPts val="1000"/>
              </a:spcBef>
              <a:spcAft>
                <a:spcPts val="0"/>
              </a:spcAft>
              <a:buClr>
                <a:schemeClr val="dk1"/>
              </a:buClr>
              <a:buSzPts val="2800"/>
              <a:buChar char="•"/>
            </a:pPr>
            <a:r>
              <a:rPr lang="en-IN">
                <a:latin typeface="Cambria"/>
                <a:ea typeface="Cambria"/>
                <a:cs typeface="Cambria"/>
                <a:sym typeface="Cambria"/>
              </a:rPr>
              <a:t>Then we loaded the CSV file from Google Drive.</a:t>
            </a:r>
            <a:endParaRPr/>
          </a:p>
          <a:p>
            <a:pPr indent="-228600" lvl="0" marL="228600" rtl="0" algn="l">
              <a:lnSpc>
                <a:spcPct val="90000"/>
              </a:lnSpc>
              <a:spcBef>
                <a:spcPts val="1000"/>
              </a:spcBef>
              <a:spcAft>
                <a:spcPts val="0"/>
              </a:spcAft>
              <a:buClr>
                <a:schemeClr val="dk1"/>
              </a:buClr>
              <a:buSzPts val="2800"/>
              <a:buChar char="•"/>
            </a:pPr>
            <a:r>
              <a:rPr lang="en-IN">
                <a:latin typeface="Cambria"/>
                <a:ea typeface="Cambria"/>
                <a:cs typeface="Cambria"/>
                <a:sym typeface="Cambria"/>
              </a:rPr>
              <a:t>The given dataset is to be imported and defined </a:t>
            </a:r>
            <a:br>
              <a:rPr lang="en-IN">
                <a:latin typeface="Cambria"/>
                <a:ea typeface="Cambria"/>
                <a:cs typeface="Cambria"/>
                <a:sym typeface="Cambria"/>
              </a:rPr>
            </a:br>
            <a:r>
              <a:rPr lang="en-IN">
                <a:latin typeface="Cambria"/>
                <a:ea typeface="Cambria"/>
                <a:cs typeface="Cambria"/>
                <a:sym typeface="Cambria"/>
              </a:rPr>
              <a:t>as Hotel Booking Analysis.</a:t>
            </a:r>
            <a:endParaRPr/>
          </a:p>
        </p:txBody>
      </p:sp>
      <p:grpSp>
        <p:nvGrpSpPr>
          <p:cNvPr id="225" name="Google Shape;225;p7"/>
          <p:cNvGrpSpPr/>
          <p:nvPr/>
        </p:nvGrpSpPr>
        <p:grpSpPr>
          <a:xfrm>
            <a:off x="838200" y="286879"/>
            <a:ext cx="10515600" cy="1189573"/>
            <a:chOff x="0" y="3193"/>
            <a:chExt cx="10515600" cy="1319175"/>
          </a:xfrm>
        </p:grpSpPr>
        <p:sp>
          <p:nvSpPr>
            <p:cNvPr id="226" name="Google Shape;226;p7"/>
            <p:cNvSpPr/>
            <p:nvPr/>
          </p:nvSpPr>
          <p:spPr>
            <a:xfrm>
              <a:off x="0" y="3193"/>
              <a:ext cx="10515600" cy="1319175"/>
            </a:xfrm>
            <a:prstGeom prst="roundRect">
              <a:avLst>
                <a:gd fmla="val 16667" name="adj"/>
              </a:avLst>
            </a:prstGeom>
            <a:solidFill>
              <a:schemeClr val="accent2"/>
            </a:solidFill>
            <a:ln cap="flat" cmpd="sng" w="12700">
              <a:solidFill>
                <a:srgbClr val="AC5B2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7"/>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100000"/>
                </a:lnSpc>
                <a:spcBef>
                  <a:spcPts val="0"/>
                </a:spcBef>
                <a:spcAft>
                  <a:spcPts val="0"/>
                </a:spcAft>
                <a:buClr>
                  <a:schemeClr val="lt1"/>
                </a:buClr>
                <a:buSzPts val="5500"/>
                <a:buFont typeface="Calibri"/>
                <a:buNone/>
              </a:pPr>
              <a:r>
                <a:rPr b="1" i="0" lang="en-IN" sz="5500" u="none" cap="none" strike="noStrike">
                  <a:solidFill>
                    <a:schemeClr val="lt1"/>
                  </a:solidFill>
                  <a:latin typeface="Calibri"/>
                  <a:ea typeface="Calibri"/>
                  <a:cs typeface="Calibri"/>
                  <a:sym typeface="Calibri"/>
                </a:rPr>
                <a:t>Steps Involved</a:t>
              </a:r>
              <a:endParaRPr b="0" i="0" sz="1400" u="none" cap="none" strike="noStrike">
                <a:solidFill>
                  <a:srgbClr val="000000"/>
                </a:solidFill>
                <a:latin typeface="Arial"/>
                <a:ea typeface="Arial"/>
                <a:cs typeface="Arial"/>
                <a:sym typeface="Arial"/>
              </a:endParaRPr>
            </a:p>
          </p:txBody>
        </p:sp>
      </p:grpSp>
      <p:grpSp>
        <p:nvGrpSpPr>
          <p:cNvPr id="228" name="Google Shape;228;p7"/>
          <p:cNvGrpSpPr/>
          <p:nvPr/>
        </p:nvGrpSpPr>
        <p:grpSpPr>
          <a:xfrm>
            <a:off x="8866114" y="6404552"/>
            <a:ext cx="3299010" cy="851297"/>
            <a:chOff x="9237566" y="6404552"/>
            <a:chExt cx="2930544" cy="851297"/>
          </a:xfrm>
        </p:grpSpPr>
        <p:sp>
          <p:nvSpPr>
            <p:cNvPr id="229" name="Google Shape;229;p7"/>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230" name="Google Shape;230;p7"/>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grpSp>
        <p:nvGrpSpPr>
          <p:cNvPr id="231" name="Google Shape;231;p7"/>
          <p:cNvGrpSpPr/>
          <p:nvPr/>
        </p:nvGrpSpPr>
        <p:grpSpPr>
          <a:xfrm>
            <a:off x="6898511" y="2037142"/>
            <a:ext cx="4884419" cy="4359488"/>
            <a:chOff x="7834600" y="2077765"/>
            <a:chExt cx="4316112" cy="4316112"/>
          </a:xfrm>
        </p:grpSpPr>
        <p:sp>
          <p:nvSpPr>
            <p:cNvPr id="232" name="Google Shape;232;p7"/>
            <p:cNvSpPr/>
            <p:nvPr/>
          </p:nvSpPr>
          <p:spPr>
            <a:xfrm>
              <a:off x="9490858" y="3734023"/>
              <a:ext cx="1003597" cy="1003597"/>
            </a:xfrm>
            <a:custGeom>
              <a:rect b="b" l="l" r="r" t="t"/>
              <a:pathLst>
                <a:path extrusionOk="0" h="1003597" w="1003597">
                  <a:moveTo>
                    <a:pt x="0" y="501799"/>
                  </a:moveTo>
                  <a:cubicBezTo>
                    <a:pt x="0" y="224663"/>
                    <a:pt x="224663" y="0"/>
                    <a:pt x="501799" y="0"/>
                  </a:cubicBezTo>
                  <a:cubicBezTo>
                    <a:pt x="778935" y="0"/>
                    <a:pt x="1003598" y="224663"/>
                    <a:pt x="1003598" y="501799"/>
                  </a:cubicBezTo>
                  <a:cubicBezTo>
                    <a:pt x="1003598" y="778935"/>
                    <a:pt x="778935" y="1003598"/>
                    <a:pt x="501799" y="1003598"/>
                  </a:cubicBezTo>
                  <a:cubicBezTo>
                    <a:pt x="224663" y="1003598"/>
                    <a:pt x="0" y="778935"/>
                    <a:pt x="0" y="501799"/>
                  </a:cubicBezTo>
                  <a:close/>
                </a:path>
              </a:pathLst>
            </a:custGeom>
            <a:solidFill>
              <a:srgbClr val="4372C3"/>
            </a:solidFill>
            <a:ln>
              <a:noFill/>
            </a:ln>
          </p:spPr>
          <p:txBody>
            <a:bodyPr anchorCtr="0" anchor="ctr" bIns="166000" lIns="166000" spcFirstLastPara="1" rIns="166000" wrap="square" tIns="166000">
              <a:noAutofit/>
            </a:bodyPr>
            <a:lstStyle/>
            <a:p>
              <a:pPr indent="0" lvl="0" marL="0" marR="0" rtl="0" algn="ctr">
                <a:lnSpc>
                  <a:spcPct val="90000"/>
                </a:lnSpc>
                <a:spcBef>
                  <a:spcPts val="0"/>
                </a:spcBef>
                <a:spcAft>
                  <a:spcPts val="0"/>
                </a:spcAft>
                <a:buClr>
                  <a:schemeClr val="lt1"/>
                </a:buClr>
                <a:buSzPts val="2800"/>
                <a:buFont typeface="Calibri"/>
                <a:buNone/>
              </a:pPr>
              <a:r>
                <a:rPr b="0" i="0" lang="en-IN" sz="2800" u="none" cap="none" strike="noStrike">
                  <a:solidFill>
                    <a:schemeClr val="lt1"/>
                  </a:solidFill>
                  <a:latin typeface="Calibri"/>
                  <a:ea typeface="Calibri"/>
                  <a:cs typeface="Calibri"/>
                  <a:sym typeface="Calibri"/>
                </a:rPr>
                <a:t>DATA</a:t>
              </a:r>
              <a:endParaRPr b="0" i="0" sz="2800" u="none" cap="none" strike="noStrike">
                <a:solidFill>
                  <a:schemeClr val="lt1"/>
                </a:solidFill>
                <a:latin typeface="Calibri"/>
                <a:ea typeface="Calibri"/>
                <a:cs typeface="Calibri"/>
                <a:sym typeface="Calibri"/>
              </a:endParaRPr>
            </a:p>
          </p:txBody>
        </p:sp>
        <p:sp>
          <p:nvSpPr>
            <p:cNvPr id="233" name="Google Shape;233;p7"/>
            <p:cNvSpPr/>
            <p:nvPr/>
          </p:nvSpPr>
          <p:spPr>
            <a:xfrm rot="-5400000">
              <a:off x="9886190" y="3368557"/>
              <a:ext cx="212932" cy="341223"/>
            </a:xfrm>
            <a:custGeom>
              <a:rect b="b" l="l" r="r" t="t"/>
              <a:pathLst>
                <a:path extrusionOk="0" h="341223" w="212932">
                  <a:moveTo>
                    <a:pt x="0" y="68245"/>
                  </a:moveTo>
                  <a:lnTo>
                    <a:pt x="106466" y="68245"/>
                  </a:lnTo>
                  <a:lnTo>
                    <a:pt x="106466" y="0"/>
                  </a:lnTo>
                  <a:lnTo>
                    <a:pt x="212932" y="170612"/>
                  </a:lnTo>
                  <a:lnTo>
                    <a:pt x="106466" y="341223"/>
                  </a:lnTo>
                  <a:lnTo>
                    <a:pt x="106466" y="272978"/>
                  </a:lnTo>
                  <a:lnTo>
                    <a:pt x="0" y="272978"/>
                  </a:lnTo>
                  <a:lnTo>
                    <a:pt x="0" y="68245"/>
                  </a:lnTo>
                  <a:close/>
                </a:path>
              </a:pathLst>
            </a:custGeom>
            <a:solidFill>
              <a:srgbClr val="ABBADE"/>
            </a:solidFill>
            <a:ln>
              <a:noFill/>
            </a:ln>
          </p:spPr>
          <p:txBody>
            <a:bodyPr anchorCtr="0" anchor="ctr" bIns="68225" lIns="0" spcFirstLastPara="1" rIns="63875" wrap="square" tIns="68225">
              <a:noAutofit/>
            </a:bodyPr>
            <a:lstStyle/>
            <a:p>
              <a:pPr indent="0" lvl="0" marL="0" marR="0" rtl="0" algn="ctr">
                <a:lnSpc>
                  <a:spcPct val="90000"/>
                </a:lnSpc>
                <a:spcBef>
                  <a:spcPts val="0"/>
                </a:spcBef>
                <a:spcAft>
                  <a:spcPts val="0"/>
                </a:spcAft>
                <a:buClr>
                  <a:schemeClr val="dk1"/>
                </a:buClr>
                <a:buSzPts val="900"/>
                <a:buFont typeface="Calibri"/>
                <a:buNone/>
              </a:pPr>
              <a:r>
                <a:t/>
              </a:r>
              <a:endParaRPr b="0" i="0" sz="900" u="none" cap="none" strike="noStrike">
                <a:solidFill>
                  <a:schemeClr val="lt1"/>
                </a:solidFill>
                <a:latin typeface="Calibri"/>
                <a:ea typeface="Calibri"/>
                <a:cs typeface="Calibri"/>
                <a:sym typeface="Calibri"/>
              </a:endParaRPr>
            </a:p>
          </p:txBody>
        </p:sp>
        <p:sp>
          <p:nvSpPr>
            <p:cNvPr id="234" name="Google Shape;234;p7"/>
            <p:cNvSpPr/>
            <p:nvPr/>
          </p:nvSpPr>
          <p:spPr>
            <a:xfrm>
              <a:off x="9365408" y="2077765"/>
              <a:ext cx="1254497" cy="1254497"/>
            </a:xfrm>
            <a:custGeom>
              <a:rect b="b" l="l" r="r" t="t"/>
              <a:pathLst>
                <a:path extrusionOk="0" h="1254497" w="1254497">
                  <a:moveTo>
                    <a:pt x="0" y="627249"/>
                  </a:moveTo>
                  <a:cubicBezTo>
                    <a:pt x="0" y="280829"/>
                    <a:pt x="280829" y="0"/>
                    <a:pt x="627249" y="0"/>
                  </a:cubicBezTo>
                  <a:cubicBezTo>
                    <a:pt x="973669" y="0"/>
                    <a:pt x="1254498" y="280829"/>
                    <a:pt x="1254498" y="627249"/>
                  </a:cubicBezTo>
                  <a:cubicBezTo>
                    <a:pt x="1254498" y="973669"/>
                    <a:pt x="973669" y="1254498"/>
                    <a:pt x="627249" y="1254498"/>
                  </a:cubicBezTo>
                  <a:cubicBezTo>
                    <a:pt x="280829" y="1254498"/>
                    <a:pt x="0" y="973669"/>
                    <a:pt x="0" y="627249"/>
                  </a:cubicBezTo>
                  <a:close/>
                </a:path>
              </a:pathLst>
            </a:custGeom>
            <a:solidFill>
              <a:srgbClr val="4372C3"/>
            </a:solidFill>
            <a:ln>
              <a:noFill/>
            </a:ln>
          </p:spPr>
          <p:txBody>
            <a:bodyPr anchorCtr="0" anchor="ctr" bIns="195125" lIns="195125" spcFirstLastPara="1" rIns="195125" wrap="square" tIns="195125">
              <a:noAutofit/>
            </a:bodyPr>
            <a:lstStyle/>
            <a:p>
              <a:pPr indent="0" lvl="0" marL="0" marR="0" rtl="0" algn="ctr">
                <a:lnSpc>
                  <a:spcPct val="90000"/>
                </a:lnSpc>
                <a:spcBef>
                  <a:spcPts val="0"/>
                </a:spcBef>
                <a:spcAft>
                  <a:spcPts val="0"/>
                </a:spcAft>
                <a:buClr>
                  <a:schemeClr val="lt1"/>
                </a:buClr>
                <a:buSzPts val="2400"/>
                <a:buFont typeface="Calibri"/>
                <a:buNone/>
              </a:pPr>
              <a:r>
                <a:rPr b="0" i="0" lang="en-IN" sz="2400" u="none" cap="none" strike="noStrike">
                  <a:solidFill>
                    <a:schemeClr val="lt1"/>
                  </a:solidFill>
                  <a:latin typeface="Calibri"/>
                  <a:ea typeface="Calibri"/>
                  <a:cs typeface="Calibri"/>
                  <a:sym typeface="Calibri"/>
                </a:rPr>
                <a:t>pandas</a:t>
              </a:r>
              <a:endParaRPr b="0" i="0" sz="2400" u="none" cap="none" strike="noStrike">
                <a:solidFill>
                  <a:schemeClr val="lt1"/>
                </a:solidFill>
                <a:latin typeface="Calibri"/>
                <a:ea typeface="Calibri"/>
                <a:cs typeface="Calibri"/>
                <a:sym typeface="Calibri"/>
              </a:endParaRPr>
            </a:p>
          </p:txBody>
        </p:sp>
        <p:sp>
          <p:nvSpPr>
            <p:cNvPr id="235" name="Google Shape;235;p7"/>
            <p:cNvSpPr/>
            <p:nvPr/>
          </p:nvSpPr>
          <p:spPr>
            <a:xfrm>
              <a:off x="10582843" y="4065210"/>
              <a:ext cx="212932" cy="341223"/>
            </a:xfrm>
            <a:custGeom>
              <a:rect b="b" l="l" r="r" t="t"/>
              <a:pathLst>
                <a:path extrusionOk="0" h="341223" w="212932">
                  <a:moveTo>
                    <a:pt x="0" y="68245"/>
                  </a:moveTo>
                  <a:lnTo>
                    <a:pt x="106466" y="68245"/>
                  </a:lnTo>
                  <a:lnTo>
                    <a:pt x="106466" y="0"/>
                  </a:lnTo>
                  <a:lnTo>
                    <a:pt x="212932" y="170612"/>
                  </a:lnTo>
                  <a:lnTo>
                    <a:pt x="106466" y="341223"/>
                  </a:lnTo>
                  <a:lnTo>
                    <a:pt x="106466" y="272978"/>
                  </a:lnTo>
                  <a:lnTo>
                    <a:pt x="0" y="272978"/>
                  </a:lnTo>
                  <a:lnTo>
                    <a:pt x="0" y="68245"/>
                  </a:lnTo>
                  <a:close/>
                </a:path>
              </a:pathLst>
            </a:custGeom>
            <a:solidFill>
              <a:srgbClr val="ABBADE"/>
            </a:solidFill>
            <a:ln>
              <a:noFill/>
            </a:ln>
          </p:spPr>
          <p:txBody>
            <a:bodyPr anchorCtr="0" anchor="ctr" bIns="68225" lIns="0" spcFirstLastPara="1" rIns="63875" wrap="square" tIns="68225">
              <a:noAutofit/>
            </a:bodyPr>
            <a:lstStyle/>
            <a:p>
              <a:pPr indent="0" lvl="0" marL="0" marR="0" rtl="0" algn="ctr">
                <a:lnSpc>
                  <a:spcPct val="90000"/>
                </a:lnSpc>
                <a:spcBef>
                  <a:spcPts val="0"/>
                </a:spcBef>
                <a:spcAft>
                  <a:spcPts val="0"/>
                </a:spcAft>
                <a:buClr>
                  <a:schemeClr val="dk1"/>
                </a:buClr>
                <a:buSzPts val="900"/>
                <a:buFont typeface="Calibri"/>
                <a:buNone/>
              </a:pPr>
              <a:r>
                <a:t/>
              </a:r>
              <a:endParaRPr b="0" i="0" sz="900" u="none" cap="none" strike="noStrike">
                <a:solidFill>
                  <a:schemeClr val="lt1"/>
                </a:solidFill>
                <a:latin typeface="Calibri"/>
                <a:ea typeface="Calibri"/>
                <a:cs typeface="Calibri"/>
                <a:sym typeface="Calibri"/>
              </a:endParaRPr>
            </a:p>
          </p:txBody>
        </p:sp>
        <p:sp>
          <p:nvSpPr>
            <p:cNvPr id="236" name="Google Shape;236;p7"/>
            <p:cNvSpPr/>
            <p:nvPr/>
          </p:nvSpPr>
          <p:spPr>
            <a:xfrm>
              <a:off x="10896215" y="3608573"/>
              <a:ext cx="1254497" cy="1254497"/>
            </a:xfrm>
            <a:custGeom>
              <a:rect b="b" l="l" r="r" t="t"/>
              <a:pathLst>
                <a:path extrusionOk="0" h="1254497" w="1254497">
                  <a:moveTo>
                    <a:pt x="0" y="627249"/>
                  </a:moveTo>
                  <a:cubicBezTo>
                    <a:pt x="0" y="280829"/>
                    <a:pt x="280829" y="0"/>
                    <a:pt x="627249" y="0"/>
                  </a:cubicBezTo>
                  <a:cubicBezTo>
                    <a:pt x="973669" y="0"/>
                    <a:pt x="1254498" y="280829"/>
                    <a:pt x="1254498" y="627249"/>
                  </a:cubicBezTo>
                  <a:cubicBezTo>
                    <a:pt x="1254498" y="973669"/>
                    <a:pt x="973669" y="1254498"/>
                    <a:pt x="627249" y="1254498"/>
                  </a:cubicBezTo>
                  <a:cubicBezTo>
                    <a:pt x="280829" y="1254498"/>
                    <a:pt x="0" y="973669"/>
                    <a:pt x="0" y="627249"/>
                  </a:cubicBezTo>
                  <a:close/>
                </a:path>
              </a:pathLst>
            </a:custGeom>
            <a:solidFill>
              <a:srgbClr val="4372C3"/>
            </a:solidFill>
            <a:ln>
              <a:noFill/>
            </a:ln>
          </p:spPr>
          <p:txBody>
            <a:bodyPr anchorCtr="0" anchor="ctr" bIns="195125" lIns="195125" spcFirstLastPara="1" rIns="195125" wrap="square" tIns="195125">
              <a:noAutofit/>
            </a:bodyPr>
            <a:lstStyle/>
            <a:p>
              <a:pPr indent="0" lvl="0" marL="0" marR="0" rtl="0" algn="ctr">
                <a:lnSpc>
                  <a:spcPct val="90000"/>
                </a:lnSpc>
                <a:spcBef>
                  <a:spcPts val="0"/>
                </a:spcBef>
                <a:spcAft>
                  <a:spcPts val="0"/>
                </a:spcAft>
                <a:buClr>
                  <a:schemeClr val="lt1"/>
                </a:buClr>
                <a:buSzPts val="1900"/>
                <a:buFont typeface="Calibri"/>
                <a:buNone/>
              </a:pPr>
              <a:r>
                <a:rPr b="0" i="0" lang="en-IN" sz="1900" u="none" cap="none" strike="noStrike">
                  <a:solidFill>
                    <a:schemeClr val="lt1"/>
                  </a:solidFill>
                  <a:latin typeface="Calibri"/>
                  <a:ea typeface="Calibri"/>
                  <a:cs typeface="Calibri"/>
                  <a:sym typeface="Calibri"/>
                </a:rPr>
                <a:t>matplotlib</a:t>
              </a:r>
              <a:endParaRPr b="0" i="0" sz="1900" u="none" cap="none" strike="noStrike">
                <a:solidFill>
                  <a:schemeClr val="lt1"/>
                </a:solidFill>
                <a:latin typeface="Calibri"/>
                <a:ea typeface="Calibri"/>
                <a:cs typeface="Calibri"/>
                <a:sym typeface="Calibri"/>
              </a:endParaRPr>
            </a:p>
          </p:txBody>
        </p:sp>
        <p:sp>
          <p:nvSpPr>
            <p:cNvPr id="237" name="Google Shape;237;p7"/>
            <p:cNvSpPr/>
            <p:nvPr/>
          </p:nvSpPr>
          <p:spPr>
            <a:xfrm rot="5400000">
              <a:off x="9886190" y="4761862"/>
              <a:ext cx="212932" cy="341223"/>
            </a:xfrm>
            <a:custGeom>
              <a:rect b="b" l="l" r="r" t="t"/>
              <a:pathLst>
                <a:path extrusionOk="0" h="341223" w="212932">
                  <a:moveTo>
                    <a:pt x="0" y="68245"/>
                  </a:moveTo>
                  <a:lnTo>
                    <a:pt x="106466" y="68245"/>
                  </a:lnTo>
                  <a:lnTo>
                    <a:pt x="106466" y="0"/>
                  </a:lnTo>
                  <a:lnTo>
                    <a:pt x="212932" y="170612"/>
                  </a:lnTo>
                  <a:lnTo>
                    <a:pt x="106466" y="341223"/>
                  </a:lnTo>
                  <a:lnTo>
                    <a:pt x="106466" y="272978"/>
                  </a:lnTo>
                  <a:lnTo>
                    <a:pt x="0" y="272978"/>
                  </a:lnTo>
                  <a:lnTo>
                    <a:pt x="0" y="68245"/>
                  </a:lnTo>
                  <a:close/>
                </a:path>
              </a:pathLst>
            </a:custGeom>
            <a:solidFill>
              <a:srgbClr val="ABBADE"/>
            </a:solidFill>
            <a:ln>
              <a:noFill/>
            </a:ln>
          </p:spPr>
          <p:txBody>
            <a:bodyPr anchorCtr="0" anchor="ctr" bIns="68225" lIns="0" spcFirstLastPara="1" rIns="63875" wrap="square" tIns="68225">
              <a:noAutofit/>
            </a:bodyPr>
            <a:lstStyle/>
            <a:p>
              <a:pPr indent="0" lvl="0" marL="0" marR="0" rtl="0" algn="ctr">
                <a:lnSpc>
                  <a:spcPct val="90000"/>
                </a:lnSpc>
                <a:spcBef>
                  <a:spcPts val="0"/>
                </a:spcBef>
                <a:spcAft>
                  <a:spcPts val="0"/>
                </a:spcAft>
                <a:buClr>
                  <a:schemeClr val="dk1"/>
                </a:buClr>
                <a:buSzPts val="900"/>
                <a:buFont typeface="Calibri"/>
                <a:buNone/>
              </a:pPr>
              <a:r>
                <a:t/>
              </a:r>
              <a:endParaRPr b="0" i="0" sz="900" u="none" cap="none" strike="noStrike">
                <a:solidFill>
                  <a:schemeClr val="lt1"/>
                </a:solidFill>
                <a:latin typeface="Calibri"/>
                <a:ea typeface="Calibri"/>
                <a:cs typeface="Calibri"/>
                <a:sym typeface="Calibri"/>
              </a:endParaRPr>
            </a:p>
          </p:txBody>
        </p:sp>
        <p:sp>
          <p:nvSpPr>
            <p:cNvPr id="238" name="Google Shape;238;p7"/>
            <p:cNvSpPr/>
            <p:nvPr/>
          </p:nvSpPr>
          <p:spPr>
            <a:xfrm>
              <a:off x="9365408" y="5139380"/>
              <a:ext cx="1254497" cy="1254497"/>
            </a:xfrm>
            <a:custGeom>
              <a:rect b="b" l="l" r="r" t="t"/>
              <a:pathLst>
                <a:path extrusionOk="0" h="1254497" w="1254497">
                  <a:moveTo>
                    <a:pt x="0" y="627249"/>
                  </a:moveTo>
                  <a:cubicBezTo>
                    <a:pt x="0" y="280829"/>
                    <a:pt x="280829" y="0"/>
                    <a:pt x="627249" y="0"/>
                  </a:cubicBezTo>
                  <a:cubicBezTo>
                    <a:pt x="973669" y="0"/>
                    <a:pt x="1254498" y="280829"/>
                    <a:pt x="1254498" y="627249"/>
                  </a:cubicBezTo>
                  <a:cubicBezTo>
                    <a:pt x="1254498" y="973669"/>
                    <a:pt x="973669" y="1254498"/>
                    <a:pt x="627249" y="1254498"/>
                  </a:cubicBezTo>
                  <a:cubicBezTo>
                    <a:pt x="280829" y="1254498"/>
                    <a:pt x="0" y="973669"/>
                    <a:pt x="0" y="627249"/>
                  </a:cubicBezTo>
                  <a:close/>
                </a:path>
              </a:pathLst>
            </a:custGeom>
            <a:solidFill>
              <a:srgbClr val="4372C3"/>
            </a:solidFill>
            <a:ln>
              <a:noFill/>
            </a:ln>
          </p:spPr>
          <p:txBody>
            <a:bodyPr anchorCtr="0" anchor="ctr" bIns="195125" lIns="195125" spcFirstLastPara="1" rIns="195125" wrap="square" tIns="195125">
              <a:noAutofit/>
            </a:bodyPr>
            <a:lstStyle/>
            <a:p>
              <a:pPr indent="0" lvl="0" marL="0" marR="0" rtl="0" algn="ctr">
                <a:lnSpc>
                  <a:spcPct val="90000"/>
                </a:lnSpc>
                <a:spcBef>
                  <a:spcPts val="0"/>
                </a:spcBef>
                <a:spcAft>
                  <a:spcPts val="0"/>
                </a:spcAft>
                <a:buClr>
                  <a:schemeClr val="lt1"/>
                </a:buClr>
                <a:buSzPts val="2400"/>
                <a:buFont typeface="Calibri"/>
                <a:buNone/>
              </a:pPr>
              <a:r>
                <a:rPr b="0" i="0" lang="en-IN" sz="2400" u="none" cap="none" strike="noStrike">
                  <a:solidFill>
                    <a:schemeClr val="lt1"/>
                  </a:solidFill>
                  <a:latin typeface="Calibri"/>
                  <a:ea typeface="Calibri"/>
                  <a:cs typeface="Calibri"/>
                  <a:sym typeface="Calibri"/>
                </a:rPr>
                <a:t>seaborn</a:t>
              </a:r>
              <a:endParaRPr b="0" i="0" sz="2400" u="none" cap="none" strike="noStrike">
                <a:solidFill>
                  <a:schemeClr val="lt1"/>
                </a:solidFill>
                <a:latin typeface="Calibri"/>
                <a:ea typeface="Calibri"/>
                <a:cs typeface="Calibri"/>
                <a:sym typeface="Calibri"/>
              </a:endParaRPr>
            </a:p>
          </p:txBody>
        </p:sp>
        <p:sp>
          <p:nvSpPr>
            <p:cNvPr id="239" name="Google Shape;239;p7"/>
            <p:cNvSpPr/>
            <p:nvPr/>
          </p:nvSpPr>
          <p:spPr>
            <a:xfrm>
              <a:off x="9189538" y="4065209"/>
              <a:ext cx="212933" cy="341224"/>
            </a:xfrm>
            <a:custGeom>
              <a:rect b="b" l="l" r="r" t="t"/>
              <a:pathLst>
                <a:path extrusionOk="0" h="341223" w="212932">
                  <a:moveTo>
                    <a:pt x="212932" y="272978"/>
                  </a:moveTo>
                  <a:lnTo>
                    <a:pt x="106466" y="272978"/>
                  </a:lnTo>
                  <a:lnTo>
                    <a:pt x="106466" y="341223"/>
                  </a:lnTo>
                  <a:lnTo>
                    <a:pt x="0" y="170611"/>
                  </a:lnTo>
                  <a:lnTo>
                    <a:pt x="106466" y="0"/>
                  </a:lnTo>
                  <a:lnTo>
                    <a:pt x="106466" y="68245"/>
                  </a:lnTo>
                  <a:lnTo>
                    <a:pt x="212932" y="68245"/>
                  </a:lnTo>
                  <a:lnTo>
                    <a:pt x="212932" y="272978"/>
                  </a:lnTo>
                  <a:close/>
                </a:path>
              </a:pathLst>
            </a:custGeom>
            <a:solidFill>
              <a:srgbClr val="ABBADE"/>
            </a:solidFill>
            <a:ln>
              <a:noFill/>
            </a:ln>
          </p:spPr>
          <p:txBody>
            <a:bodyPr anchorCtr="0" anchor="ctr" bIns="68225" lIns="63875" spcFirstLastPara="1" rIns="0" wrap="square" tIns="68225">
              <a:noAutofit/>
            </a:bodyPr>
            <a:lstStyle/>
            <a:p>
              <a:pPr indent="0" lvl="0" marL="0" marR="0" rtl="0" algn="ctr">
                <a:lnSpc>
                  <a:spcPct val="90000"/>
                </a:lnSpc>
                <a:spcBef>
                  <a:spcPts val="0"/>
                </a:spcBef>
                <a:spcAft>
                  <a:spcPts val="0"/>
                </a:spcAft>
                <a:buClr>
                  <a:schemeClr val="dk1"/>
                </a:buClr>
                <a:buSzPts val="900"/>
                <a:buFont typeface="Calibri"/>
                <a:buNone/>
              </a:pPr>
              <a:r>
                <a:t/>
              </a:r>
              <a:endParaRPr b="0" i="0" sz="900" u="none" cap="none" strike="noStrike">
                <a:solidFill>
                  <a:schemeClr val="lt1"/>
                </a:solidFill>
                <a:latin typeface="Calibri"/>
                <a:ea typeface="Calibri"/>
                <a:cs typeface="Calibri"/>
                <a:sym typeface="Calibri"/>
              </a:endParaRPr>
            </a:p>
          </p:txBody>
        </p:sp>
        <p:sp>
          <p:nvSpPr>
            <p:cNvPr id="240" name="Google Shape;240;p7"/>
            <p:cNvSpPr/>
            <p:nvPr/>
          </p:nvSpPr>
          <p:spPr>
            <a:xfrm>
              <a:off x="7834600" y="3608573"/>
              <a:ext cx="1254497" cy="1254497"/>
            </a:xfrm>
            <a:custGeom>
              <a:rect b="b" l="l" r="r" t="t"/>
              <a:pathLst>
                <a:path extrusionOk="0" h="1254497" w="1254497">
                  <a:moveTo>
                    <a:pt x="0" y="627249"/>
                  </a:moveTo>
                  <a:cubicBezTo>
                    <a:pt x="0" y="280829"/>
                    <a:pt x="280829" y="0"/>
                    <a:pt x="627249" y="0"/>
                  </a:cubicBezTo>
                  <a:cubicBezTo>
                    <a:pt x="973669" y="0"/>
                    <a:pt x="1254498" y="280829"/>
                    <a:pt x="1254498" y="627249"/>
                  </a:cubicBezTo>
                  <a:cubicBezTo>
                    <a:pt x="1254498" y="973669"/>
                    <a:pt x="973669" y="1254498"/>
                    <a:pt x="627249" y="1254498"/>
                  </a:cubicBezTo>
                  <a:cubicBezTo>
                    <a:pt x="280829" y="1254498"/>
                    <a:pt x="0" y="973669"/>
                    <a:pt x="0" y="627249"/>
                  </a:cubicBezTo>
                  <a:close/>
                </a:path>
              </a:pathLst>
            </a:custGeom>
            <a:solidFill>
              <a:srgbClr val="4372C3"/>
            </a:solidFill>
            <a:ln>
              <a:noFill/>
            </a:ln>
          </p:spPr>
          <p:txBody>
            <a:bodyPr anchorCtr="0" anchor="ctr" bIns="195125" lIns="195125" spcFirstLastPara="1" rIns="195125" wrap="square" tIns="195125">
              <a:noAutofit/>
            </a:bodyPr>
            <a:lstStyle/>
            <a:p>
              <a:pPr indent="0" lvl="0" marL="0" marR="0" rtl="0" algn="ctr">
                <a:lnSpc>
                  <a:spcPct val="90000"/>
                </a:lnSpc>
                <a:spcBef>
                  <a:spcPts val="0"/>
                </a:spcBef>
                <a:spcAft>
                  <a:spcPts val="0"/>
                </a:spcAft>
                <a:buClr>
                  <a:schemeClr val="lt1"/>
                </a:buClr>
                <a:buSzPts val="2800"/>
                <a:buFont typeface="Calibri"/>
                <a:buNone/>
              </a:pPr>
              <a:r>
                <a:rPr b="0" i="0" lang="en-IN" sz="2800" u="none" cap="none" strike="noStrike">
                  <a:solidFill>
                    <a:schemeClr val="lt1"/>
                  </a:solidFill>
                  <a:latin typeface="Calibri"/>
                  <a:ea typeface="Calibri"/>
                  <a:cs typeface="Calibri"/>
                  <a:sym typeface="Calibri"/>
                </a:rPr>
                <a:t>numpy</a:t>
              </a:r>
              <a:endParaRPr b="0" i="0" sz="2800" u="none" cap="none" strike="noStrike">
                <a:solidFill>
                  <a:schemeClr val="lt1"/>
                </a:solidFill>
                <a:latin typeface="Calibri"/>
                <a:ea typeface="Calibri"/>
                <a:cs typeface="Calibri"/>
                <a:sym typeface="Calibri"/>
              </a:endParaRPr>
            </a:p>
          </p:txBody>
        </p:sp>
      </p:grpSp>
      <p:pic>
        <p:nvPicPr>
          <p:cNvPr id="241" name="Google Shape;241;p7"/>
          <p:cNvPicPr preferRelativeResize="0"/>
          <p:nvPr/>
        </p:nvPicPr>
        <p:blipFill rotWithShape="1">
          <a:blip r:embed="rId5">
            <a:alphaModFix/>
          </a:blip>
          <a:srcRect b="0" l="0" r="0" t="0"/>
          <a:stretch/>
        </p:blipFill>
        <p:spPr>
          <a:xfrm>
            <a:off x="238659" y="4622672"/>
            <a:ext cx="1080000" cy="1080000"/>
          </a:xfrm>
          <a:prstGeom prst="rect">
            <a:avLst/>
          </a:prstGeom>
          <a:noFill/>
          <a:ln>
            <a:noFill/>
          </a:ln>
        </p:spPr>
      </p:pic>
      <p:pic>
        <p:nvPicPr>
          <p:cNvPr id="242" name="Google Shape;242;p7"/>
          <p:cNvPicPr preferRelativeResize="0"/>
          <p:nvPr/>
        </p:nvPicPr>
        <p:blipFill rotWithShape="1">
          <a:blip r:embed="rId6">
            <a:alphaModFix/>
          </a:blip>
          <a:srcRect b="0" l="0" r="0" t="0"/>
          <a:stretch/>
        </p:blipFill>
        <p:spPr>
          <a:xfrm>
            <a:off x="2831543" y="4216999"/>
            <a:ext cx="720000" cy="720000"/>
          </a:xfrm>
          <a:prstGeom prst="rect">
            <a:avLst/>
          </a:prstGeom>
          <a:noFill/>
          <a:ln>
            <a:noFill/>
          </a:ln>
        </p:spPr>
      </p:pic>
      <p:sp>
        <p:nvSpPr>
          <p:cNvPr id="243" name="Google Shape;243;p7"/>
          <p:cNvSpPr/>
          <p:nvPr/>
        </p:nvSpPr>
        <p:spPr>
          <a:xfrm>
            <a:off x="1110304" y="4172429"/>
            <a:ext cx="4739499" cy="569401"/>
          </a:xfrm>
          <a:prstGeom prst="curvedDownArrow">
            <a:avLst>
              <a:gd fmla="val 25000" name="adj1"/>
              <a:gd fmla="val 50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txBox="1"/>
          <p:nvPr>
            <p:ph idx="1" type="body"/>
          </p:nvPr>
        </p:nvSpPr>
        <p:spPr>
          <a:xfrm>
            <a:off x="838200" y="1534522"/>
            <a:ext cx="10515600" cy="4642441"/>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startAt="2"/>
            </a:pPr>
            <a:r>
              <a:rPr b="1" lang="en-IN">
                <a:latin typeface="Cambria"/>
                <a:ea typeface="Cambria"/>
                <a:cs typeface="Cambria"/>
                <a:sym typeface="Cambria"/>
              </a:rPr>
              <a:t>Cleaning the Data:</a:t>
            </a:r>
            <a:endParaRPr b="1">
              <a:latin typeface="Cambria"/>
              <a:ea typeface="Cambria"/>
              <a:cs typeface="Cambria"/>
              <a:sym typeface="Cambria"/>
            </a:endParaRPr>
          </a:p>
        </p:txBody>
      </p:sp>
      <p:grpSp>
        <p:nvGrpSpPr>
          <p:cNvPr id="250" name="Google Shape;250;p8"/>
          <p:cNvGrpSpPr/>
          <p:nvPr/>
        </p:nvGrpSpPr>
        <p:grpSpPr>
          <a:xfrm>
            <a:off x="838200" y="286880"/>
            <a:ext cx="10515600" cy="1020054"/>
            <a:chOff x="0" y="3193"/>
            <a:chExt cx="10515600" cy="1319175"/>
          </a:xfrm>
        </p:grpSpPr>
        <p:sp>
          <p:nvSpPr>
            <p:cNvPr id="251" name="Google Shape;251;p8"/>
            <p:cNvSpPr/>
            <p:nvPr/>
          </p:nvSpPr>
          <p:spPr>
            <a:xfrm>
              <a:off x="0" y="3193"/>
              <a:ext cx="10515600" cy="1319175"/>
            </a:xfrm>
            <a:prstGeom prst="roundRect">
              <a:avLst>
                <a:gd fmla="val 16667" name="adj"/>
              </a:avLst>
            </a:prstGeom>
            <a:solidFill>
              <a:schemeClr val="accent2"/>
            </a:solidFill>
            <a:ln cap="flat" cmpd="sng" w="12700">
              <a:solidFill>
                <a:srgbClr val="AC5B2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8"/>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100000"/>
                </a:lnSpc>
                <a:spcBef>
                  <a:spcPts val="0"/>
                </a:spcBef>
                <a:spcAft>
                  <a:spcPts val="0"/>
                </a:spcAft>
                <a:buClr>
                  <a:schemeClr val="lt1"/>
                </a:buClr>
                <a:buSzPts val="5500"/>
                <a:buFont typeface="Calibri"/>
                <a:buNone/>
              </a:pPr>
              <a:r>
                <a:rPr b="1" i="0" lang="en-IN" sz="5500" u="none" cap="none" strike="noStrike">
                  <a:solidFill>
                    <a:schemeClr val="lt1"/>
                  </a:solidFill>
                  <a:latin typeface="Calibri"/>
                  <a:ea typeface="Calibri"/>
                  <a:cs typeface="Calibri"/>
                  <a:sym typeface="Calibri"/>
                </a:rPr>
                <a:t>Steps Involved</a:t>
              </a:r>
              <a:endParaRPr b="0" i="0" sz="1400" u="none" cap="none" strike="noStrike">
                <a:solidFill>
                  <a:srgbClr val="000000"/>
                </a:solidFill>
                <a:latin typeface="Arial"/>
                <a:ea typeface="Arial"/>
                <a:cs typeface="Arial"/>
                <a:sym typeface="Arial"/>
              </a:endParaRPr>
            </a:p>
          </p:txBody>
        </p:sp>
      </p:grpSp>
      <p:grpSp>
        <p:nvGrpSpPr>
          <p:cNvPr id="253" name="Google Shape;253;p8"/>
          <p:cNvGrpSpPr/>
          <p:nvPr/>
        </p:nvGrpSpPr>
        <p:grpSpPr>
          <a:xfrm>
            <a:off x="8866114" y="6404552"/>
            <a:ext cx="3299010" cy="851297"/>
            <a:chOff x="9237566" y="6404552"/>
            <a:chExt cx="2930544" cy="851297"/>
          </a:xfrm>
        </p:grpSpPr>
        <p:sp>
          <p:nvSpPr>
            <p:cNvPr id="254" name="Google Shape;254;p8"/>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255" name="Google Shape;255;p8"/>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grpSp>
        <p:nvGrpSpPr>
          <p:cNvPr id="256" name="Google Shape;256;p8"/>
          <p:cNvGrpSpPr/>
          <p:nvPr/>
        </p:nvGrpSpPr>
        <p:grpSpPr>
          <a:xfrm>
            <a:off x="1763061" y="1325829"/>
            <a:ext cx="8128000" cy="5148174"/>
            <a:chOff x="0" y="204537"/>
            <a:chExt cx="8128000" cy="5148174"/>
          </a:xfrm>
        </p:grpSpPr>
        <p:sp>
          <p:nvSpPr>
            <p:cNvPr id="257" name="Google Shape;257;p8"/>
            <p:cNvSpPr/>
            <p:nvPr/>
          </p:nvSpPr>
          <p:spPr>
            <a:xfrm>
              <a:off x="0" y="204537"/>
              <a:ext cx="8128000" cy="5079999"/>
            </a:xfrm>
            <a:custGeom>
              <a:rect b="b" l="l" r="r" t="t"/>
              <a:pathLst>
                <a:path extrusionOk="0" h="120000" w="12000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8"/>
            <p:cNvSpPr/>
            <p:nvPr/>
          </p:nvSpPr>
          <p:spPr>
            <a:xfrm>
              <a:off x="504752" y="4269557"/>
              <a:ext cx="186944" cy="186944"/>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8"/>
            <p:cNvSpPr/>
            <p:nvPr/>
          </p:nvSpPr>
          <p:spPr>
            <a:xfrm>
              <a:off x="689458" y="4352848"/>
              <a:ext cx="1079578" cy="9998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8"/>
            <p:cNvSpPr txBox="1"/>
            <p:nvPr/>
          </p:nvSpPr>
          <p:spPr>
            <a:xfrm>
              <a:off x="689458" y="4352848"/>
              <a:ext cx="1079578" cy="999863"/>
            </a:xfrm>
            <a:prstGeom prst="rect">
              <a:avLst/>
            </a:prstGeom>
            <a:noFill/>
            <a:ln>
              <a:noFill/>
            </a:ln>
          </p:spPr>
          <p:txBody>
            <a:bodyPr anchorCtr="0" anchor="t" bIns="0" lIns="99050" spcFirstLastPara="1" rIns="0" wrap="square" tIns="0">
              <a:noAutofit/>
            </a:bodyPr>
            <a:lstStyle/>
            <a:p>
              <a:pPr indent="0" lvl="0" marL="0" marR="0" rtl="0" algn="l">
                <a:lnSpc>
                  <a:spcPct val="9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Dealing Null Values</a:t>
              </a:r>
              <a:endParaRPr b="0" i="0" sz="1400" u="none" cap="none" strike="noStrike">
                <a:solidFill>
                  <a:srgbClr val="000000"/>
                </a:solidFill>
                <a:latin typeface="Arial"/>
                <a:ea typeface="Arial"/>
                <a:cs typeface="Arial"/>
                <a:sym typeface="Arial"/>
              </a:endParaRPr>
            </a:p>
          </p:txBody>
        </p:sp>
        <p:sp>
          <p:nvSpPr>
            <p:cNvPr id="261" name="Google Shape;261;p8"/>
            <p:cNvSpPr/>
            <p:nvPr/>
          </p:nvSpPr>
          <p:spPr>
            <a:xfrm>
              <a:off x="1400130" y="3360005"/>
              <a:ext cx="292608" cy="292608"/>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8"/>
            <p:cNvSpPr/>
            <p:nvPr/>
          </p:nvSpPr>
          <p:spPr>
            <a:xfrm>
              <a:off x="1624774" y="3499157"/>
              <a:ext cx="1282784" cy="106187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8"/>
            <p:cNvSpPr txBox="1"/>
            <p:nvPr/>
          </p:nvSpPr>
          <p:spPr>
            <a:xfrm>
              <a:off x="1624774" y="3499157"/>
              <a:ext cx="1282784" cy="1061876"/>
            </a:xfrm>
            <a:prstGeom prst="rect">
              <a:avLst/>
            </a:prstGeom>
            <a:noFill/>
            <a:ln>
              <a:noFill/>
            </a:ln>
          </p:spPr>
          <p:txBody>
            <a:bodyPr anchorCtr="0" anchor="t" bIns="0" lIns="155025" spcFirstLastPara="1" rIns="0" wrap="square" tIns="0">
              <a:noAutofit/>
            </a:bodyPr>
            <a:lstStyle/>
            <a:p>
              <a:pPr indent="0" lvl="0" marL="0" marR="0" rtl="0" algn="l">
                <a:lnSpc>
                  <a:spcPct val="9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Remove Unwanted Columns</a:t>
              </a:r>
              <a:endParaRPr b="0" i="0" sz="1400" u="none" cap="none" strike="noStrike">
                <a:solidFill>
                  <a:srgbClr val="000000"/>
                </a:solidFill>
                <a:latin typeface="Arial"/>
                <a:ea typeface="Arial"/>
                <a:cs typeface="Arial"/>
                <a:sym typeface="Arial"/>
              </a:endParaRPr>
            </a:p>
          </p:txBody>
        </p:sp>
        <p:sp>
          <p:nvSpPr>
            <p:cNvPr id="264" name="Google Shape;264;p8"/>
            <p:cNvSpPr/>
            <p:nvPr/>
          </p:nvSpPr>
          <p:spPr>
            <a:xfrm>
              <a:off x="2566174" y="2477204"/>
              <a:ext cx="390144" cy="390144"/>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8"/>
            <p:cNvSpPr/>
            <p:nvPr/>
          </p:nvSpPr>
          <p:spPr>
            <a:xfrm>
              <a:off x="2776187" y="2738039"/>
              <a:ext cx="1502959" cy="95843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8"/>
            <p:cNvSpPr txBox="1"/>
            <p:nvPr/>
          </p:nvSpPr>
          <p:spPr>
            <a:xfrm>
              <a:off x="2776187" y="2738039"/>
              <a:ext cx="1502959" cy="958438"/>
            </a:xfrm>
            <a:prstGeom prst="rect">
              <a:avLst/>
            </a:prstGeom>
            <a:noFill/>
            <a:ln>
              <a:noFill/>
            </a:ln>
          </p:spPr>
          <p:txBody>
            <a:bodyPr anchorCtr="0" anchor="t" bIns="0" lIns="206725" spcFirstLastPara="1" rIns="0" wrap="square" tIns="0">
              <a:noAutofit/>
            </a:bodyPr>
            <a:lstStyle/>
            <a:p>
              <a:pPr indent="0" lvl="0" marL="0" marR="0" rtl="0" algn="l">
                <a:lnSpc>
                  <a:spcPct val="9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Remove Duplicate Values</a:t>
              </a:r>
              <a:endParaRPr b="0" i="0" sz="1400" u="none" cap="none" strike="noStrike">
                <a:solidFill>
                  <a:srgbClr val="000000"/>
                </a:solidFill>
                <a:latin typeface="Arial"/>
                <a:ea typeface="Arial"/>
                <a:cs typeface="Arial"/>
                <a:sym typeface="Arial"/>
              </a:endParaRPr>
            </a:p>
          </p:txBody>
        </p:sp>
        <p:sp>
          <p:nvSpPr>
            <p:cNvPr id="267" name="Google Shape;267;p8"/>
            <p:cNvSpPr/>
            <p:nvPr/>
          </p:nvSpPr>
          <p:spPr>
            <a:xfrm>
              <a:off x="3728360" y="1934426"/>
              <a:ext cx="503936" cy="503936"/>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8"/>
            <p:cNvSpPr/>
            <p:nvPr/>
          </p:nvSpPr>
          <p:spPr>
            <a:xfrm>
              <a:off x="4064000" y="2247120"/>
              <a:ext cx="1625600" cy="78990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8"/>
            <p:cNvSpPr txBox="1"/>
            <p:nvPr/>
          </p:nvSpPr>
          <p:spPr>
            <a:xfrm>
              <a:off x="4064000" y="2247120"/>
              <a:ext cx="1625600" cy="789907"/>
            </a:xfrm>
            <a:prstGeom prst="rect">
              <a:avLst/>
            </a:prstGeom>
            <a:noFill/>
            <a:ln>
              <a:noFill/>
            </a:ln>
          </p:spPr>
          <p:txBody>
            <a:bodyPr anchorCtr="0" anchor="t" bIns="0" lIns="267025" spcFirstLastPara="1" rIns="0" wrap="square" tIns="0">
              <a:noAutofit/>
            </a:bodyPr>
            <a:lstStyle/>
            <a:p>
              <a:pPr indent="0" lvl="0" marL="0" marR="0" rtl="0" algn="l">
                <a:lnSpc>
                  <a:spcPct val="9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Manage Outliers</a:t>
              </a:r>
              <a:endParaRPr b="0" i="0" sz="1400" u="none" cap="none" strike="noStrike">
                <a:solidFill>
                  <a:srgbClr val="000000"/>
                </a:solidFill>
                <a:latin typeface="Arial"/>
                <a:ea typeface="Arial"/>
                <a:cs typeface="Arial"/>
                <a:sym typeface="Arial"/>
              </a:endParaRPr>
            </a:p>
          </p:txBody>
        </p:sp>
        <p:sp>
          <p:nvSpPr>
            <p:cNvPr id="270" name="Google Shape;270;p8"/>
            <p:cNvSpPr/>
            <p:nvPr/>
          </p:nvSpPr>
          <p:spPr>
            <a:xfrm>
              <a:off x="5078683" y="1323868"/>
              <a:ext cx="642112" cy="642112"/>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8"/>
            <p:cNvSpPr/>
            <p:nvPr/>
          </p:nvSpPr>
          <p:spPr>
            <a:xfrm>
              <a:off x="5356433" y="1860076"/>
              <a:ext cx="1625600" cy="110723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8"/>
            <p:cNvSpPr txBox="1"/>
            <p:nvPr/>
          </p:nvSpPr>
          <p:spPr>
            <a:xfrm>
              <a:off x="5356433" y="1860076"/>
              <a:ext cx="1625600" cy="1107231"/>
            </a:xfrm>
            <a:prstGeom prst="rect">
              <a:avLst/>
            </a:prstGeom>
            <a:noFill/>
            <a:ln>
              <a:noFill/>
            </a:ln>
          </p:spPr>
          <p:txBody>
            <a:bodyPr anchorCtr="0" anchor="t" bIns="0" lIns="340225" spcFirstLastPara="1" rIns="0" wrap="square" tIns="0">
              <a:noAutofit/>
            </a:bodyPr>
            <a:lstStyle/>
            <a:p>
              <a:pPr indent="0" lvl="0" marL="0" marR="0" rtl="0" algn="l">
                <a:lnSpc>
                  <a:spcPct val="9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Data Manipulation</a:t>
              </a:r>
              <a:endParaRPr b="0" i="0" sz="1400" u="none" cap="none" strike="noStrike">
                <a:solidFill>
                  <a:srgbClr val="000000"/>
                </a:solidFill>
                <a:latin typeface="Arial"/>
                <a:ea typeface="Arial"/>
                <a:cs typeface="Arial"/>
                <a:sym typeface="Arial"/>
              </a:endParaRPr>
            </a:p>
          </p:txBody>
        </p:sp>
      </p:grpSp>
      <p:sp>
        <p:nvSpPr>
          <p:cNvPr id="273" name="Google Shape;273;p8"/>
          <p:cNvSpPr/>
          <p:nvPr/>
        </p:nvSpPr>
        <p:spPr>
          <a:xfrm>
            <a:off x="8316314" y="2161439"/>
            <a:ext cx="720000" cy="720000"/>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8"/>
          <p:cNvSpPr txBox="1"/>
          <p:nvPr/>
        </p:nvSpPr>
        <p:spPr>
          <a:xfrm>
            <a:off x="8942293" y="2710894"/>
            <a:ext cx="112059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Final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Review</a:t>
            </a:r>
            <a:endParaRPr b="0" i="0" sz="2100" u="none" cap="none" strike="noStrike">
              <a:solidFill>
                <a:schemeClr val="dk1"/>
              </a:solidFill>
              <a:latin typeface="Calibri"/>
              <a:ea typeface="Calibri"/>
              <a:cs typeface="Calibri"/>
              <a:sym typeface="Calibri"/>
            </a:endParaRPr>
          </a:p>
        </p:txBody>
      </p:sp>
      <p:sp>
        <p:nvSpPr>
          <p:cNvPr id="275" name="Google Shape;27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9"/>
          <p:cNvSpPr txBox="1"/>
          <p:nvPr>
            <p:ph idx="1" type="body"/>
          </p:nvPr>
        </p:nvSpPr>
        <p:spPr>
          <a:xfrm>
            <a:off x="838200" y="1356729"/>
            <a:ext cx="10515600" cy="4820234"/>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chemeClr val="dk1"/>
              </a:buClr>
              <a:buSzPts val="2400"/>
              <a:buNone/>
            </a:pPr>
            <a:r>
              <a:rPr lang="en-IN" u="sng">
                <a:latin typeface="Cambria"/>
                <a:ea typeface="Cambria"/>
                <a:cs typeface="Cambria"/>
                <a:sym typeface="Cambria"/>
              </a:rPr>
              <a:t>Lead Time of Hotels:</a:t>
            </a:r>
            <a:endParaRPr>
              <a:latin typeface="Cambria"/>
              <a:ea typeface="Cambria"/>
              <a:cs typeface="Cambria"/>
              <a:sym typeface="Cambria"/>
            </a:endParaRPr>
          </a:p>
          <a:p>
            <a:pPr indent="0" lvl="1" marL="457200" rtl="0" algn="l">
              <a:lnSpc>
                <a:spcPct val="90000"/>
              </a:lnSpc>
              <a:spcBef>
                <a:spcPts val="500"/>
              </a:spcBef>
              <a:spcAft>
                <a:spcPts val="0"/>
              </a:spcAft>
              <a:buClr>
                <a:schemeClr val="dk1"/>
              </a:buClr>
              <a:buSzPts val="2400"/>
              <a:buNone/>
            </a:pPr>
            <a:r>
              <a:rPr lang="en-IN">
                <a:latin typeface="Cambria"/>
                <a:ea typeface="Cambria"/>
                <a:cs typeface="Cambria"/>
                <a:sym typeface="Cambria"/>
              </a:rPr>
              <a:t>	The number of days between the time a guest books their room and the time they are scheduled to arrive at the hotel.</a:t>
            </a:r>
            <a:endParaRPr/>
          </a:p>
          <a:p>
            <a:pPr indent="0" lvl="1" marL="457200" rtl="0" algn="l">
              <a:lnSpc>
                <a:spcPct val="90000"/>
              </a:lnSpc>
              <a:spcBef>
                <a:spcPts val="500"/>
              </a:spcBef>
              <a:spcAft>
                <a:spcPts val="0"/>
              </a:spcAft>
              <a:buClr>
                <a:schemeClr val="dk1"/>
              </a:buClr>
              <a:buSzPts val="2400"/>
              <a:buNone/>
            </a:pPr>
            <a:r>
              <a:t/>
            </a:r>
            <a:endParaRPr>
              <a:latin typeface="Cambria"/>
              <a:ea typeface="Cambria"/>
              <a:cs typeface="Cambria"/>
              <a:sym typeface="Cambria"/>
            </a:endParaRPr>
          </a:p>
        </p:txBody>
      </p:sp>
      <p:grpSp>
        <p:nvGrpSpPr>
          <p:cNvPr id="281" name="Google Shape;281;p9"/>
          <p:cNvGrpSpPr/>
          <p:nvPr/>
        </p:nvGrpSpPr>
        <p:grpSpPr>
          <a:xfrm>
            <a:off x="838200" y="286880"/>
            <a:ext cx="10515600" cy="1020054"/>
            <a:chOff x="0" y="3193"/>
            <a:chExt cx="10515600" cy="1319175"/>
          </a:xfrm>
        </p:grpSpPr>
        <p:sp>
          <p:nvSpPr>
            <p:cNvPr id="282" name="Google Shape;282;p9"/>
            <p:cNvSpPr/>
            <p:nvPr/>
          </p:nvSpPr>
          <p:spPr>
            <a:xfrm>
              <a:off x="0" y="3193"/>
              <a:ext cx="10515600" cy="1319175"/>
            </a:xfrm>
            <a:prstGeom prst="roundRect">
              <a:avLst>
                <a:gd fmla="val 16667" name="adj"/>
              </a:avLst>
            </a:prstGeom>
            <a:solidFill>
              <a:schemeClr val="accent2"/>
            </a:solidFill>
            <a:ln cap="flat" cmpd="sng" w="12700">
              <a:solidFill>
                <a:srgbClr val="AC5B2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9"/>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100000"/>
                </a:lnSpc>
                <a:spcBef>
                  <a:spcPts val="0"/>
                </a:spcBef>
                <a:spcAft>
                  <a:spcPts val="0"/>
                </a:spcAft>
                <a:buClr>
                  <a:schemeClr val="lt1"/>
                </a:buClr>
                <a:buSzPts val="5500"/>
                <a:buFont typeface="Calibri"/>
                <a:buNone/>
              </a:pPr>
              <a:r>
                <a:rPr b="1" i="0" lang="en-IN" sz="5500" u="none" cap="none" strike="noStrike">
                  <a:solidFill>
                    <a:schemeClr val="lt1"/>
                  </a:solidFill>
                  <a:latin typeface="Calibri"/>
                  <a:ea typeface="Calibri"/>
                  <a:cs typeface="Calibri"/>
                  <a:sym typeface="Calibri"/>
                </a:rPr>
                <a:t>Data Visualization</a:t>
              </a:r>
              <a:endParaRPr b="1" i="0" sz="5500" u="none" cap="none" strike="noStrike">
                <a:solidFill>
                  <a:schemeClr val="lt1"/>
                </a:solidFill>
                <a:latin typeface="Calibri"/>
                <a:ea typeface="Calibri"/>
                <a:cs typeface="Calibri"/>
                <a:sym typeface="Calibri"/>
              </a:endParaRPr>
            </a:p>
          </p:txBody>
        </p:sp>
      </p:grpSp>
      <p:grpSp>
        <p:nvGrpSpPr>
          <p:cNvPr id="284" name="Google Shape;284;p9"/>
          <p:cNvGrpSpPr/>
          <p:nvPr/>
        </p:nvGrpSpPr>
        <p:grpSpPr>
          <a:xfrm>
            <a:off x="8866114" y="6404552"/>
            <a:ext cx="3299010" cy="851297"/>
            <a:chOff x="9237566" y="6404552"/>
            <a:chExt cx="2930544" cy="851297"/>
          </a:xfrm>
        </p:grpSpPr>
        <p:sp>
          <p:nvSpPr>
            <p:cNvPr id="285" name="Google Shape;285;p9"/>
            <p:cNvSpPr/>
            <p:nvPr/>
          </p:nvSpPr>
          <p:spPr>
            <a:xfrm>
              <a:off x="9237566" y="6526136"/>
              <a:ext cx="565387" cy="260728"/>
            </a:xfrm>
            <a:prstGeom prst="roundRect">
              <a:avLst>
                <a:gd fmla="val 16667" name="adj"/>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HO</a:t>
              </a:r>
              <a:endParaRPr b="0" i="0" sz="1400" u="none" cap="none" strike="noStrike">
                <a:solidFill>
                  <a:srgbClr val="000000"/>
                </a:solidFill>
                <a:latin typeface="Arial"/>
                <a:ea typeface="Arial"/>
                <a:cs typeface="Arial"/>
                <a:sym typeface="Arial"/>
              </a:endParaRPr>
            </a:p>
          </p:txBody>
        </p:sp>
        <p:sp>
          <p:nvSpPr>
            <p:cNvPr id="286" name="Google Shape;286;p9"/>
            <p:cNvSpPr/>
            <p:nvPr/>
          </p:nvSpPr>
          <p:spPr>
            <a:xfrm>
              <a:off x="9693851" y="6404552"/>
              <a:ext cx="2474259" cy="851297"/>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Arial"/>
                  <a:ea typeface="Arial"/>
                  <a:cs typeface="Arial"/>
                  <a:sym typeface="Arial"/>
                </a:rPr>
                <a:t>tel Booking Analysis</a:t>
              </a:r>
              <a:endParaRPr b="0" i="0" sz="1400" u="none" cap="none" strike="noStrike">
                <a:solidFill>
                  <a:srgbClr val="000000"/>
                </a:solidFill>
                <a:latin typeface="Arial"/>
                <a:ea typeface="Arial"/>
                <a:cs typeface="Arial"/>
                <a:sym typeface="Arial"/>
              </a:endParaRPr>
            </a:p>
          </p:txBody>
        </p:sp>
      </p:grpSp>
      <p:pic>
        <p:nvPicPr>
          <p:cNvPr id="287" name="Google Shape;287;p9"/>
          <p:cNvPicPr preferRelativeResize="0"/>
          <p:nvPr/>
        </p:nvPicPr>
        <p:blipFill rotWithShape="1">
          <a:blip r:embed="rId3">
            <a:alphaModFix/>
          </a:blip>
          <a:srcRect b="0" l="0" r="0" t="0"/>
          <a:stretch/>
        </p:blipFill>
        <p:spPr>
          <a:xfrm>
            <a:off x="2874557" y="2791873"/>
            <a:ext cx="6442886" cy="3482314"/>
          </a:xfrm>
          <a:prstGeom prst="rect">
            <a:avLst/>
          </a:prstGeom>
          <a:noFill/>
          <a:ln>
            <a:noFill/>
          </a:ln>
        </p:spPr>
      </p:pic>
      <p:sp>
        <p:nvSpPr>
          <p:cNvPr id="288" name="Google Shape;28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2022-12-06T07:43:11Z</dcterms:created>
  <dc:creator>Suresh Kumar Pulavarthi</dc:creator>
</cp:coreProperties>
</file>