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658"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2/3/2022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2/3/2022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A4E91-E944-42B2-85CF-26078BD069DC}"/>
              </a:ext>
            </a:extLst>
          </p:cNvPr>
          <p:cNvSpPr>
            <a:spLocks noGrp="1"/>
          </p:cNvSpPr>
          <p:nvPr>
            <p:ph type="ctrTitle"/>
          </p:nvPr>
        </p:nvSpPr>
        <p:spPr>
          <a:xfrm>
            <a:off x="3962399" y="2218268"/>
            <a:ext cx="7197726" cy="2421464"/>
          </a:xfrm>
        </p:spPr>
        <p:txBody>
          <a:bodyPr>
            <a:normAutofit fontScale="90000"/>
          </a:bodyPr>
          <a:lstStyle/>
          <a:p>
            <a:r>
              <a:rPr lang="en-IN" sz="4400" i="1" dirty="0">
                <a:effectLst>
                  <a:outerShdw blurRad="38100" dist="38100" dir="2700000" algn="tl">
                    <a:srgbClr val="000000">
                      <a:alpha val="43137"/>
                    </a:srgbClr>
                  </a:outerShdw>
                </a:effectLst>
                <a:latin typeface="Arial Rounded MT Bold" panose="020F0704030504030204" pitchFamily="34" charset="0"/>
              </a:rPr>
              <a:t>Bubble sort</a:t>
            </a:r>
            <a:br>
              <a:rPr lang="en-IN" sz="4400" i="1" dirty="0">
                <a:effectLst>
                  <a:outerShdw blurRad="38100" dist="38100" dir="2700000" algn="tl">
                    <a:srgbClr val="000000">
                      <a:alpha val="43137"/>
                    </a:srgbClr>
                  </a:outerShdw>
                </a:effectLst>
                <a:latin typeface="Arial Rounded MT Bold" panose="020F0704030504030204" pitchFamily="34" charset="0"/>
              </a:rPr>
            </a:br>
            <a:r>
              <a:rPr lang="en-IN" sz="4400" i="1" dirty="0">
                <a:effectLst>
                  <a:outerShdw blurRad="38100" dist="38100" dir="2700000" algn="tl">
                    <a:srgbClr val="000000">
                      <a:alpha val="43137"/>
                    </a:srgbClr>
                  </a:outerShdw>
                </a:effectLst>
                <a:latin typeface="Arial Rounded MT Bold" panose="020F0704030504030204" pitchFamily="34" charset="0"/>
              </a:rPr>
              <a:t>linear search</a:t>
            </a:r>
            <a:br>
              <a:rPr lang="en-IN" sz="4400" i="1" dirty="0">
                <a:effectLst>
                  <a:outerShdw blurRad="38100" dist="38100" dir="2700000" algn="tl">
                    <a:srgbClr val="000000">
                      <a:alpha val="43137"/>
                    </a:srgbClr>
                  </a:outerShdw>
                </a:effectLst>
                <a:latin typeface="Arial Rounded MT Bold" panose="020F0704030504030204" pitchFamily="34" charset="0"/>
              </a:rPr>
            </a:br>
            <a:r>
              <a:rPr lang="en-IN" sz="4400" i="1" dirty="0">
                <a:effectLst>
                  <a:outerShdw blurRad="38100" dist="38100" dir="2700000" algn="tl">
                    <a:srgbClr val="000000">
                      <a:alpha val="43137"/>
                    </a:srgbClr>
                  </a:outerShdw>
                </a:effectLst>
                <a:latin typeface="Arial Rounded MT Bold" panose="020F0704030504030204" pitchFamily="34" charset="0"/>
              </a:rPr>
              <a:t>binary search</a:t>
            </a:r>
            <a:br>
              <a:rPr lang="en-IN" i="1" dirty="0">
                <a:effectLst>
                  <a:outerShdw blurRad="38100" dist="38100" dir="2700000" algn="tl">
                    <a:srgbClr val="000000">
                      <a:alpha val="43137"/>
                    </a:srgbClr>
                  </a:outerShdw>
                </a:effectLst>
                <a:latin typeface="Arial Rounded MT Bold" panose="020F0704030504030204" pitchFamily="34" charset="0"/>
              </a:rPr>
            </a:br>
            <a:endParaRPr lang="en-IN" i="1" dirty="0">
              <a:effectLst>
                <a:outerShdw blurRad="38100" dist="38100" dir="2700000" algn="tl">
                  <a:srgbClr val="000000">
                    <a:alpha val="43137"/>
                  </a:srgbClr>
                </a:outerShdw>
              </a:effectLst>
              <a:latin typeface="Arial Rounded MT Bold" panose="020F0704030504030204" pitchFamily="34" charset="0"/>
            </a:endParaRPr>
          </a:p>
        </p:txBody>
      </p:sp>
      <p:sp>
        <p:nvSpPr>
          <p:cNvPr id="3" name="Subtitle 2">
            <a:extLst>
              <a:ext uri="{FF2B5EF4-FFF2-40B4-BE49-F238E27FC236}">
                <a16:creationId xmlns:a16="http://schemas.microsoft.com/office/drawing/2014/main" id="{989FB046-BBA7-4DBA-B867-58D410587523}"/>
              </a:ext>
            </a:extLst>
          </p:cNvPr>
          <p:cNvSpPr>
            <a:spLocks noGrp="1"/>
          </p:cNvSpPr>
          <p:nvPr>
            <p:ph type="subTitle" idx="1"/>
          </p:nvPr>
        </p:nvSpPr>
        <p:spPr>
          <a:xfrm>
            <a:off x="3962398" y="4385732"/>
            <a:ext cx="8229601" cy="1405467"/>
          </a:xfrm>
        </p:spPr>
        <p:txBody>
          <a:bodyPr>
            <a:normAutofit/>
          </a:bodyPr>
          <a:lstStyle/>
          <a:p>
            <a:pPr lvl="1"/>
            <a:r>
              <a:rPr lang="en-IN" sz="1800" b="1" dirty="0">
                <a:effectLst>
                  <a:outerShdw blurRad="38100" dist="38100" dir="2700000" algn="tl">
                    <a:srgbClr val="000000">
                      <a:alpha val="43137"/>
                    </a:srgbClr>
                  </a:outerShdw>
                </a:effectLst>
              </a:rPr>
              <a:t>                                                                                   BY</a:t>
            </a:r>
          </a:p>
          <a:p>
            <a:pPr lvl="1"/>
            <a:r>
              <a:rPr lang="en-IN" sz="1800" b="1" dirty="0">
                <a:effectLst>
                  <a:outerShdw blurRad="38100" dist="38100" dir="2700000" algn="tl">
                    <a:srgbClr val="000000">
                      <a:alpha val="43137"/>
                    </a:srgbClr>
                  </a:outerShdw>
                </a:effectLst>
              </a:rPr>
              <a:t>                                                                                 BHANU PRAKASH REDDY</a:t>
            </a:r>
          </a:p>
          <a:p>
            <a:pPr lvl="1"/>
            <a:r>
              <a:rPr lang="en-IN" sz="1800" b="1" dirty="0">
                <a:effectLst>
                  <a:outerShdw blurRad="38100" dist="38100" dir="2700000" algn="tl">
                    <a:srgbClr val="000000">
                      <a:alpha val="43137"/>
                    </a:srgbClr>
                  </a:outerShdw>
                </a:effectLst>
              </a:rPr>
              <a:t>                                                                                 03-03-2022</a:t>
            </a:r>
          </a:p>
        </p:txBody>
      </p:sp>
    </p:spTree>
    <p:extLst>
      <p:ext uri="{BB962C8B-B14F-4D97-AF65-F5344CB8AC3E}">
        <p14:creationId xmlns:p14="http://schemas.microsoft.com/office/powerpoint/2010/main" val="3013928391"/>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C008A6-F2A0-45E9-932F-87D31F829BE8}"/>
              </a:ext>
            </a:extLst>
          </p:cNvPr>
          <p:cNvSpPr txBox="1"/>
          <p:nvPr/>
        </p:nvSpPr>
        <p:spPr>
          <a:xfrm>
            <a:off x="79899" y="117693"/>
            <a:ext cx="12112101" cy="5909310"/>
          </a:xfrm>
          <a:prstGeom prst="rect">
            <a:avLst/>
          </a:prstGeom>
          <a:noFill/>
        </p:spPr>
        <p:txBody>
          <a:bodyPr wrap="square">
            <a:spAutoFit/>
          </a:bodyPr>
          <a:lstStyle/>
          <a:p>
            <a:r>
              <a:rPr lang="en-IN" dirty="0"/>
              <a:t>Example:</a:t>
            </a:r>
          </a:p>
          <a:p>
            <a:endParaRPr lang="en-IN" dirty="0"/>
          </a:p>
          <a:p>
            <a:r>
              <a:rPr lang="en-IN" dirty="0"/>
              <a:t>Find 56</a:t>
            </a:r>
          </a:p>
          <a:p>
            <a:endParaRPr lang="en-IN" dirty="0"/>
          </a:p>
          <a:p>
            <a:endParaRPr lang="en-IN" dirty="0"/>
          </a:p>
          <a:p>
            <a:r>
              <a:rPr lang="en-IN" dirty="0"/>
              <a:t>                                      L=0                                                                M=4                                                              H=8                                   </a:t>
            </a:r>
          </a:p>
          <a:p>
            <a:r>
              <a:rPr lang="en-IN" dirty="0"/>
              <a:t>  </a:t>
            </a:r>
          </a:p>
          <a:p>
            <a:r>
              <a:rPr lang="en-IN" dirty="0"/>
              <a:t> Sorted order                  14             16              23             24             32           45             56            74              99             </a:t>
            </a:r>
          </a:p>
          <a:p>
            <a:endParaRPr lang="en-IN" dirty="0"/>
          </a:p>
          <a:p>
            <a:endParaRPr lang="en-IN" dirty="0"/>
          </a:p>
          <a:p>
            <a:r>
              <a:rPr lang="en-IN" dirty="0"/>
              <a:t>                                                                                                                             L=5            M=6                          H=8</a:t>
            </a:r>
          </a:p>
          <a:p>
            <a:r>
              <a:rPr lang="en-IN" dirty="0"/>
              <a:t>                                         14             16              23             24             32           45             56            74              99</a:t>
            </a:r>
          </a:p>
          <a:p>
            <a:endParaRPr lang="en-IN" dirty="0"/>
          </a:p>
          <a:p>
            <a:endParaRPr lang="en-IN" dirty="0"/>
          </a:p>
          <a:p>
            <a:pPr marL="285750" indent="-285750">
              <a:buFont typeface="Arial" panose="020B0604020202020204" pitchFamily="34" charset="0"/>
              <a:buChar char="•"/>
            </a:pPr>
            <a:r>
              <a:rPr lang="en-IN" dirty="0"/>
              <a:t>The output will be ‘ your element is </a:t>
            </a:r>
            <a:r>
              <a:rPr lang="en-IN"/>
              <a:t>in integer 6’ .</a:t>
            </a:r>
            <a:endParaRPr lang="en-IN" dirty="0"/>
          </a:p>
          <a:p>
            <a:endParaRPr lang="en-IN" dirty="0"/>
          </a:p>
          <a:p>
            <a:r>
              <a:rPr lang="en-IN" dirty="0"/>
              <a:t>                                       </a:t>
            </a:r>
          </a:p>
          <a:p>
            <a:endParaRPr lang="en-IN" dirty="0"/>
          </a:p>
          <a:p>
            <a:endParaRPr lang="en-IN" dirty="0"/>
          </a:p>
          <a:p>
            <a:endParaRPr lang="en-IN" dirty="0"/>
          </a:p>
          <a:p>
            <a:endParaRPr lang="en-IN" dirty="0"/>
          </a:p>
        </p:txBody>
      </p:sp>
      <p:graphicFrame>
        <p:nvGraphicFramePr>
          <p:cNvPr id="4" name="Table 4">
            <a:extLst>
              <a:ext uri="{FF2B5EF4-FFF2-40B4-BE49-F238E27FC236}">
                <a16:creationId xmlns:a16="http://schemas.microsoft.com/office/drawing/2014/main" id="{BA77906F-DD60-481F-8415-CA35C639FC52}"/>
              </a:ext>
            </a:extLst>
          </p:cNvPr>
          <p:cNvGraphicFramePr>
            <a:graphicFrameLocks noGrp="1"/>
          </p:cNvGraphicFramePr>
          <p:nvPr>
            <p:extLst>
              <p:ext uri="{D42A27DB-BD31-4B8C-83A1-F6EECF244321}">
                <p14:modId xmlns:p14="http://schemas.microsoft.com/office/powerpoint/2010/main" val="4227888694"/>
              </p:ext>
            </p:extLst>
          </p:nvPr>
        </p:nvGraphicFramePr>
        <p:xfrm>
          <a:off x="2032000" y="719666"/>
          <a:ext cx="8127999" cy="370840"/>
        </p:xfrm>
        <a:graphic>
          <a:graphicData uri="http://schemas.openxmlformats.org/drawingml/2006/table">
            <a:tbl>
              <a:tblPr firstRow="1" bandRow="1">
                <a:tableStyleId>{5DA37D80-6434-44D0-A028-1B22A696006F}</a:tableStyleId>
              </a:tblPr>
              <a:tblGrid>
                <a:gridCol w="903111">
                  <a:extLst>
                    <a:ext uri="{9D8B030D-6E8A-4147-A177-3AD203B41FA5}">
                      <a16:colId xmlns:a16="http://schemas.microsoft.com/office/drawing/2014/main" val="1590831947"/>
                    </a:ext>
                  </a:extLst>
                </a:gridCol>
                <a:gridCol w="903111">
                  <a:extLst>
                    <a:ext uri="{9D8B030D-6E8A-4147-A177-3AD203B41FA5}">
                      <a16:colId xmlns:a16="http://schemas.microsoft.com/office/drawing/2014/main" val="1256310413"/>
                    </a:ext>
                  </a:extLst>
                </a:gridCol>
                <a:gridCol w="903111">
                  <a:extLst>
                    <a:ext uri="{9D8B030D-6E8A-4147-A177-3AD203B41FA5}">
                      <a16:colId xmlns:a16="http://schemas.microsoft.com/office/drawing/2014/main" val="538866093"/>
                    </a:ext>
                  </a:extLst>
                </a:gridCol>
                <a:gridCol w="903111">
                  <a:extLst>
                    <a:ext uri="{9D8B030D-6E8A-4147-A177-3AD203B41FA5}">
                      <a16:colId xmlns:a16="http://schemas.microsoft.com/office/drawing/2014/main" val="411489187"/>
                    </a:ext>
                  </a:extLst>
                </a:gridCol>
                <a:gridCol w="903111">
                  <a:extLst>
                    <a:ext uri="{9D8B030D-6E8A-4147-A177-3AD203B41FA5}">
                      <a16:colId xmlns:a16="http://schemas.microsoft.com/office/drawing/2014/main" val="3413735354"/>
                    </a:ext>
                  </a:extLst>
                </a:gridCol>
                <a:gridCol w="903111">
                  <a:extLst>
                    <a:ext uri="{9D8B030D-6E8A-4147-A177-3AD203B41FA5}">
                      <a16:colId xmlns:a16="http://schemas.microsoft.com/office/drawing/2014/main" val="12721595"/>
                    </a:ext>
                  </a:extLst>
                </a:gridCol>
                <a:gridCol w="903111">
                  <a:extLst>
                    <a:ext uri="{9D8B030D-6E8A-4147-A177-3AD203B41FA5}">
                      <a16:colId xmlns:a16="http://schemas.microsoft.com/office/drawing/2014/main" val="2578373152"/>
                    </a:ext>
                  </a:extLst>
                </a:gridCol>
                <a:gridCol w="903111">
                  <a:extLst>
                    <a:ext uri="{9D8B030D-6E8A-4147-A177-3AD203B41FA5}">
                      <a16:colId xmlns:a16="http://schemas.microsoft.com/office/drawing/2014/main" val="1196173550"/>
                    </a:ext>
                  </a:extLst>
                </a:gridCol>
                <a:gridCol w="903111">
                  <a:extLst>
                    <a:ext uri="{9D8B030D-6E8A-4147-A177-3AD203B41FA5}">
                      <a16:colId xmlns:a16="http://schemas.microsoft.com/office/drawing/2014/main" val="4013820863"/>
                    </a:ext>
                  </a:extLst>
                </a:gridCol>
              </a:tblGrid>
              <a:tr h="370840">
                <a:tc>
                  <a:txBody>
                    <a:bodyPr/>
                    <a:lstStyle/>
                    <a:p>
                      <a:r>
                        <a:rPr lang="en-IN" dirty="0"/>
                        <a:t>     56</a:t>
                      </a:r>
                    </a:p>
                  </a:txBody>
                  <a:tcPr/>
                </a:tc>
                <a:tc>
                  <a:txBody>
                    <a:bodyPr/>
                    <a:lstStyle/>
                    <a:p>
                      <a:r>
                        <a:rPr lang="en-IN" dirty="0"/>
                        <a:t>     24</a:t>
                      </a:r>
                    </a:p>
                  </a:txBody>
                  <a:tcPr/>
                </a:tc>
                <a:tc>
                  <a:txBody>
                    <a:bodyPr/>
                    <a:lstStyle/>
                    <a:p>
                      <a:r>
                        <a:rPr lang="en-IN" dirty="0"/>
                        <a:t>    45</a:t>
                      </a:r>
                    </a:p>
                  </a:txBody>
                  <a:tcPr/>
                </a:tc>
                <a:tc>
                  <a:txBody>
                    <a:bodyPr/>
                    <a:lstStyle/>
                    <a:p>
                      <a:r>
                        <a:rPr lang="en-IN" dirty="0"/>
                        <a:t>    16</a:t>
                      </a:r>
                    </a:p>
                  </a:txBody>
                  <a:tcPr/>
                </a:tc>
                <a:tc>
                  <a:txBody>
                    <a:bodyPr/>
                    <a:lstStyle/>
                    <a:p>
                      <a:r>
                        <a:rPr lang="en-IN" dirty="0"/>
                        <a:t>    23</a:t>
                      </a:r>
                    </a:p>
                  </a:txBody>
                  <a:tcPr/>
                </a:tc>
                <a:tc>
                  <a:txBody>
                    <a:bodyPr/>
                    <a:lstStyle/>
                    <a:p>
                      <a:r>
                        <a:rPr lang="en-IN" dirty="0"/>
                        <a:t>    74</a:t>
                      </a:r>
                    </a:p>
                  </a:txBody>
                  <a:tcPr/>
                </a:tc>
                <a:tc>
                  <a:txBody>
                    <a:bodyPr/>
                    <a:lstStyle/>
                    <a:p>
                      <a:r>
                        <a:rPr lang="en-IN" dirty="0"/>
                        <a:t>    99</a:t>
                      </a:r>
                    </a:p>
                  </a:txBody>
                  <a:tcPr/>
                </a:tc>
                <a:tc>
                  <a:txBody>
                    <a:bodyPr/>
                    <a:lstStyle/>
                    <a:p>
                      <a:r>
                        <a:rPr lang="en-IN" dirty="0"/>
                        <a:t>     14</a:t>
                      </a:r>
                    </a:p>
                  </a:txBody>
                  <a:tcPr/>
                </a:tc>
                <a:tc>
                  <a:txBody>
                    <a:bodyPr/>
                    <a:lstStyle/>
                    <a:p>
                      <a:r>
                        <a:rPr lang="en-IN" dirty="0"/>
                        <a:t>      32</a:t>
                      </a:r>
                    </a:p>
                  </a:txBody>
                  <a:tcPr/>
                </a:tc>
                <a:extLst>
                  <a:ext uri="{0D108BD9-81ED-4DB2-BD59-A6C34878D82A}">
                    <a16:rowId xmlns:a16="http://schemas.microsoft.com/office/drawing/2014/main" val="1060080966"/>
                  </a:ext>
                </a:extLst>
              </a:tr>
            </a:tbl>
          </a:graphicData>
        </a:graphic>
      </p:graphicFrame>
      <p:pic>
        <p:nvPicPr>
          <p:cNvPr id="7" name="Picture 6">
            <a:extLst>
              <a:ext uri="{FF2B5EF4-FFF2-40B4-BE49-F238E27FC236}">
                <a16:creationId xmlns:a16="http://schemas.microsoft.com/office/drawing/2014/main" id="{BFA11275-98AF-4C6A-852E-B932A75E73AC}"/>
              </a:ext>
            </a:extLst>
          </p:cNvPr>
          <p:cNvPicPr>
            <a:picLocks noChangeAspect="1"/>
          </p:cNvPicPr>
          <p:nvPr/>
        </p:nvPicPr>
        <p:blipFill>
          <a:blip r:embed="rId2"/>
          <a:stretch>
            <a:fillRect/>
          </a:stretch>
        </p:blipFill>
        <p:spPr>
          <a:xfrm>
            <a:off x="2032000" y="1978032"/>
            <a:ext cx="8157155" cy="402371"/>
          </a:xfrm>
          <a:prstGeom prst="rect">
            <a:avLst/>
          </a:prstGeom>
        </p:spPr>
      </p:pic>
      <p:pic>
        <p:nvPicPr>
          <p:cNvPr id="8" name="Picture 7">
            <a:extLst>
              <a:ext uri="{FF2B5EF4-FFF2-40B4-BE49-F238E27FC236}">
                <a16:creationId xmlns:a16="http://schemas.microsoft.com/office/drawing/2014/main" id="{65799DEE-1AA4-4142-8C5C-E52704F92947}"/>
              </a:ext>
            </a:extLst>
          </p:cNvPr>
          <p:cNvPicPr>
            <a:picLocks noChangeAspect="1"/>
          </p:cNvPicPr>
          <p:nvPr/>
        </p:nvPicPr>
        <p:blipFill>
          <a:blip r:embed="rId2"/>
          <a:stretch>
            <a:fillRect/>
          </a:stretch>
        </p:blipFill>
        <p:spPr>
          <a:xfrm>
            <a:off x="2057371" y="3150218"/>
            <a:ext cx="8157155" cy="402371"/>
          </a:xfrm>
          <a:prstGeom prst="rect">
            <a:avLst/>
          </a:prstGeom>
        </p:spPr>
      </p:pic>
    </p:spTree>
    <p:extLst>
      <p:ext uri="{BB962C8B-B14F-4D97-AF65-F5344CB8AC3E}">
        <p14:creationId xmlns:p14="http://schemas.microsoft.com/office/powerpoint/2010/main" val="270191393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99AB7D-741B-4388-8F1F-768D1DDAE934}"/>
              </a:ext>
            </a:extLst>
          </p:cNvPr>
          <p:cNvSpPr txBox="1"/>
          <p:nvPr/>
        </p:nvSpPr>
        <p:spPr>
          <a:xfrm>
            <a:off x="0" y="0"/>
            <a:ext cx="12192000" cy="6986528"/>
          </a:xfrm>
          <a:prstGeom prst="rect">
            <a:avLst/>
          </a:prstGeom>
          <a:noFill/>
        </p:spPr>
        <p:txBody>
          <a:bodyPr wrap="square">
            <a:spAutoFit/>
          </a:bodyPr>
          <a:lstStyle/>
          <a:p>
            <a:r>
              <a:rPr lang="pt-BR" sz="1400" dirty="0"/>
              <a:t> Program:                                                                                                                                                                                 Output:</a:t>
            </a:r>
          </a:p>
          <a:p>
            <a:r>
              <a:rPr lang="pt-BR" sz="1400" dirty="0"/>
              <a:t>  </a:t>
            </a:r>
          </a:p>
          <a:p>
            <a:r>
              <a:rPr lang="pt-BR" sz="1400" dirty="0"/>
              <a:t>           int[] num = { 25, 30, 32, 55, 66, 75, 88 };</a:t>
            </a:r>
          </a:p>
          <a:p>
            <a:r>
              <a:rPr lang="en-IN" sz="1400" dirty="0"/>
              <a:t>            int input;</a:t>
            </a:r>
          </a:p>
          <a:p>
            <a:r>
              <a:rPr lang="en-IN" sz="1400" dirty="0"/>
              <a:t>            </a:t>
            </a:r>
            <a:r>
              <a:rPr lang="en-IN" sz="1400" dirty="0" err="1"/>
              <a:t>Console.WriteLine</a:t>
            </a:r>
            <a:r>
              <a:rPr lang="en-IN" sz="1400" dirty="0"/>
              <a:t>("Elements are: ");</a:t>
            </a:r>
          </a:p>
          <a:p>
            <a:r>
              <a:rPr lang="en-IN" sz="1400" dirty="0"/>
              <a:t>            foreach (int n in </a:t>
            </a:r>
            <a:r>
              <a:rPr lang="en-IN" sz="1400" dirty="0" err="1"/>
              <a:t>num</a:t>
            </a:r>
            <a:r>
              <a:rPr lang="en-IN" sz="1400" dirty="0"/>
              <a:t>)</a:t>
            </a:r>
          </a:p>
          <a:p>
            <a:r>
              <a:rPr lang="en-IN" sz="1400" dirty="0"/>
              <a:t>                </a:t>
            </a:r>
            <a:r>
              <a:rPr lang="en-IN" sz="1400" dirty="0" err="1"/>
              <a:t>Console.Write</a:t>
            </a:r>
            <a:r>
              <a:rPr lang="en-IN" sz="1400" dirty="0"/>
              <a:t>($"{n} ");</a:t>
            </a:r>
          </a:p>
          <a:p>
            <a:endParaRPr lang="en-IN" sz="1400" dirty="0"/>
          </a:p>
          <a:p>
            <a:r>
              <a:rPr lang="en-GB" sz="1400" dirty="0"/>
              <a:t>            </a:t>
            </a:r>
            <a:r>
              <a:rPr lang="en-GB" sz="1400" dirty="0" err="1"/>
              <a:t>Console.WriteLine</a:t>
            </a:r>
            <a:r>
              <a:rPr lang="en-GB" sz="1400" dirty="0"/>
              <a:t>("\</a:t>
            </a:r>
            <a:r>
              <a:rPr lang="en-GB" sz="1400" dirty="0" err="1"/>
              <a:t>nEnter</a:t>
            </a:r>
            <a:r>
              <a:rPr lang="en-GB" sz="1400" dirty="0"/>
              <a:t> number to search: ");</a:t>
            </a:r>
          </a:p>
          <a:p>
            <a:r>
              <a:rPr lang="en-IN" sz="1400" dirty="0"/>
              <a:t>            input = Convert.ToInt32(</a:t>
            </a:r>
            <a:r>
              <a:rPr lang="en-IN" sz="1400" dirty="0" err="1"/>
              <a:t>Console.ReadLine</a:t>
            </a:r>
            <a:r>
              <a:rPr lang="en-IN" sz="1400" dirty="0"/>
              <a:t>());</a:t>
            </a:r>
          </a:p>
          <a:p>
            <a:endParaRPr lang="en-IN" sz="1400" dirty="0"/>
          </a:p>
          <a:p>
            <a:r>
              <a:rPr lang="en-IN" sz="1400" dirty="0"/>
              <a:t>            int low = 0;</a:t>
            </a:r>
          </a:p>
          <a:p>
            <a:r>
              <a:rPr lang="en-GB" sz="1400" dirty="0"/>
              <a:t>            int high = </a:t>
            </a:r>
            <a:r>
              <a:rPr lang="en-GB" sz="1400" dirty="0" err="1"/>
              <a:t>num.Length</a:t>
            </a:r>
            <a:r>
              <a:rPr lang="en-GB" sz="1400" dirty="0"/>
              <a:t> - 1;</a:t>
            </a:r>
          </a:p>
          <a:p>
            <a:endParaRPr lang="en-IN" sz="1400" dirty="0"/>
          </a:p>
          <a:p>
            <a:r>
              <a:rPr lang="en-IN" sz="1400" dirty="0"/>
              <a:t>            while (low &lt;= high)</a:t>
            </a:r>
          </a:p>
          <a:p>
            <a:r>
              <a:rPr lang="en-IN" sz="1400" dirty="0"/>
              <a:t>            {</a:t>
            </a:r>
          </a:p>
          <a:p>
            <a:r>
              <a:rPr lang="en-GB" sz="1400" dirty="0"/>
              <a:t>                int mid = (low + high) / 2;</a:t>
            </a:r>
          </a:p>
          <a:p>
            <a:endParaRPr lang="en-IN" sz="1400" dirty="0"/>
          </a:p>
          <a:p>
            <a:r>
              <a:rPr lang="en-IN" sz="1400" dirty="0"/>
              <a:t>                if (input &lt; </a:t>
            </a:r>
            <a:r>
              <a:rPr lang="en-IN" sz="1400" dirty="0" err="1"/>
              <a:t>num</a:t>
            </a:r>
            <a:r>
              <a:rPr lang="en-IN" sz="1400" dirty="0"/>
              <a:t>[mid])</a:t>
            </a:r>
          </a:p>
          <a:p>
            <a:r>
              <a:rPr lang="en-IN" sz="1400" dirty="0"/>
              <a:t>                    high = mid - 1;</a:t>
            </a:r>
          </a:p>
          <a:p>
            <a:r>
              <a:rPr lang="en-GB" sz="1400" dirty="0"/>
              <a:t>                else if (input &gt; </a:t>
            </a:r>
            <a:r>
              <a:rPr lang="en-GB" sz="1400" dirty="0" err="1"/>
              <a:t>num</a:t>
            </a:r>
            <a:r>
              <a:rPr lang="en-GB" sz="1400" dirty="0"/>
              <a:t>[mid])</a:t>
            </a:r>
          </a:p>
          <a:p>
            <a:r>
              <a:rPr lang="en-IN" sz="1400" dirty="0"/>
              <a:t>                    low = mid + 1;</a:t>
            </a:r>
          </a:p>
          <a:p>
            <a:r>
              <a:rPr lang="en-GB" sz="1400" dirty="0"/>
              <a:t>                else if (input == </a:t>
            </a:r>
            <a:r>
              <a:rPr lang="en-GB" sz="1400" dirty="0" err="1"/>
              <a:t>num</a:t>
            </a:r>
            <a:r>
              <a:rPr lang="en-GB" sz="1400" dirty="0"/>
              <a:t>[mid])</a:t>
            </a:r>
          </a:p>
          <a:p>
            <a:r>
              <a:rPr lang="en-IN" sz="1400" dirty="0"/>
              <a:t>                {</a:t>
            </a:r>
          </a:p>
          <a:p>
            <a:r>
              <a:rPr lang="en-IN" sz="1400" dirty="0"/>
              <a:t>                    </a:t>
            </a:r>
            <a:r>
              <a:rPr lang="en-IN" sz="1400" dirty="0" err="1"/>
              <a:t>Console.WriteLine</a:t>
            </a:r>
            <a:r>
              <a:rPr lang="en-IN" sz="1400" dirty="0"/>
              <a:t>($"Element {input} found at location {mid + 1}");</a:t>
            </a:r>
          </a:p>
          <a:p>
            <a:r>
              <a:rPr lang="en-IN" sz="1400" dirty="0"/>
              <a:t>                    </a:t>
            </a:r>
            <a:r>
              <a:rPr lang="en-IN" sz="1400" dirty="0" err="1"/>
              <a:t>Console.ReadLine</a:t>
            </a:r>
            <a:r>
              <a:rPr lang="en-IN" sz="1400" dirty="0"/>
              <a:t>();</a:t>
            </a:r>
          </a:p>
          <a:p>
            <a:r>
              <a:rPr lang="en-IN" sz="1400" dirty="0"/>
              <a:t>                    return;</a:t>
            </a:r>
          </a:p>
          <a:p>
            <a:r>
              <a:rPr lang="en-IN" sz="1400" dirty="0"/>
              <a:t>                }</a:t>
            </a:r>
          </a:p>
          <a:p>
            <a:r>
              <a:rPr lang="en-IN" sz="1400" dirty="0"/>
              <a:t>            }</a:t>
            </a:r>
          </a:p>
          <a:p>
            <a:r>
              <a:rPr lang="en-GB" sz="1400" dirty="0"/>
              <a:t>            </a:t>
            </a:r>
            <a:r>
              <a:rPr lang="en-GB" sz="1400" dirty="0" err="1"/>
              <a:t>Console.WriteLine</a:t>
            </a:r>
            <a:r>
              <a:rPr lang="en-GB" sz="1400" dirty="0"/>
              <a:t>("Element not found");</a:t>
            </a:r>
          </a:p>
          <a:p>
            <a:r>
              <a:rPr lang="en-IN" sz="1400" dirty="0"/>
              <a:t>            </a:t>
            </a:r>
            <a:r>
              <a:rPr lang="en-IN" sz="1400" dirty="0" err="1"/>
              <a:t>Console.ReadLine</a:t>
            </a:r>
            <a:r>
              <a:rPr lang="en-IN" sz="1400" dirty="0">
                <a:solidFill>
                  <a:srgbClr val="000000"/>
                </a:solidFill>
                <a:latin typeface="Cascadia Mono" panose="020B0609020000020004" pitchFamily="49" charset="0"/>
              </a:rPr>
              <a:t>();</a:t>
            </a:r>
            <a:endParaRPr lang="en-IN" sz="1400" dirty="0"/>
          </a:p>
        </p:txBody>
      </p:sp>
      <p:pic>
        <p:nvPicPr>
          <p:cNvPr id="5" name="Picture 4">
            <a:extLst>
              <a:ext uri="{FF2B5EF4-FFF2-40B4-BE49-F238E27FC236}">
                <a16:creationId xmlns:a16="http://schemas.microsoft.com/office/drawing/2014/main" id="{1DDEC67E-692C-4109-ABFA-8968FFD26589}"/>
              </a:ext>
            </a:extLst>
          </p:cNvPr>
          <p:cNvPicPr>
            <a:picLocks noChangeAspect="1"/>
          </p:cNvPicPr>
          <p:nvPr/>
        </p:nvPicPr>
        <p:blipFill>
          <a:blip r:embed="rId2"/>
          <a:stretch>
            <a:fillRect/>
          </a:stretch>
        </p:blipFill>
        <p:spPr>
          <a:xfrm>
            <a:off x="5385037" y="712235"/>
            <a:ext cx="6180356" cy="3711262"/>
          </a:xfrm>
          <a:prstGeom prst="rect">
            <a:avLst/>
          </a:prstGeom>
        </p:spPr>
      </p:pic>
    </p:spTree>
    <p:extLst>
      <p:ext uri="{BB962C8B-B14F-4D97-AF65-F5344CB8AC3E}">
        <p14:creationId xmlns:p14="http://schemas.microsoft.com/office/powerpoint/2010/main" val="234704752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4C9931-DD6B-4551-A897-2E623E1F732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9868484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BC87C-CE18-47E0-845F-736BAE24FF13}"/>
              </a:ext>
            </a:extLst>
          </p:cNvPr>
          <p:cNvSpPr>
            <a:spLocks noGrp="1"/>
          </p:cNvSpPr>
          <p:nvPr>
            <p:ph type="title"/>
          </p:nvPr>
        </p:nvSpPr>
        <p:spPr/>
        <p:txBody>
          <a:bodyPr/>
          <a:lstStyle/>
          <a:p>
            <a:r>
              <a:rPr lang="en-IN" dirty="0"/>
              <a:t>BUBBLE SORT:</a:t>
            </a:r>
          </a:p>
        </p:txBody>
      </p:sp>
      <p:sp>
        <p:nvSpPr>
          <p:cNvPr id="3" name="Content Placeholder 2">
            <a:extLst>
              <a:ext uri="{FF2B5EF4-FFF2-40B4-BE49-F238E27FC236}">
                <a16:creationId xmlns:a16="http://schemas.microsoft.com/office/drawing/2014/main" id="{7DD2CB44-9DE9-4936-B506-9809C43BA8D5}"/>
              </a:ext>
            </a:extLst>
          </p:cNvPr>
          <p:cNvSpPr>
            <a:spLocks noGrp="1"/>
          </p:cNvSpPr>
          <p:nvPr>
            <p:ph idx="1"/>
          </p:nvPr>
        </p:nvSpPr>
        <p:spPr/>
        <p:txBody>
          <a:bodyPr/>
          <a:lstStyle/>
          <a:p>
            <a:r>
              <a:rPr lang="en-GB" b="0" i="0" dirty="0">
                <a:solidFill>
                  <a:srgbClr val="4D5968"/>
                </a:solidFill>
                <a:effectLst/>
                <a:latin typeface="Nunito Sans" panose="020B0604020202020204" pitchFamily="2" charset="0"/>
              </a:rPr>
              <a:t> </a:t>
            </a:r>
            <a:r>
              <a:rPr lang="en-GB" b="0" i="0" dirty="0">
                <a:effectLst/>
              </a:rPr>
              <a:t>Bubble sort is a sorting algorithm which is considered to be the simplest algorithm, which places the elements or numbers in a particular order and these elements are eventually put to their sorted proper location in the array.</a:t>
            </a:r>
          </a:p>
          <a:p>
            <a:r>
              <a:rPr lang="en-GB" b="0" i="0" dirty="0">
                <a:effectLst/>
              </a:rPr>
              <a:t>Bubble sort works in the form of passes. These passes take two adjacent numbers at a single time and then compare those two numbers. If the numbers present are said to be N. Then the number of passes required to sort a data set are N – 1. Each pass sorts the data considering those two numbers and reiterates the sequence till all numbers are not sorted in the expected way.</a:t>
            </a:r>
            <a:endParaRPr lang="en-IN" dirty="0"/>
          </a:p>
        </p:txBody>
      </p:sp>
    </p:spTree>
    <p:extLst>
      <p:ext uri="{BB962C8B-B14F-4D97-AF65-F5344CB8AC3E}">
        <p14:creationId xmlns:p14="http://schemas.microsoft.com/office/powerpoint/2010/main" val="196643870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D4CC78-B473-402F-B210-D17BC5E29159}"/>
              </a:ext>
            </a:extLst>
          </p:cNvPr>
          <p:cNvSpPr txBox="1"/>
          <p:nvPr/>
        </p:nvSpPr>
        <p:spPr>
          <a:xfrm>
            <a:off x="0" y="0"/>
            <a:ext cx="12192000" cy="3416320"/>
          </a:xfrm>
          <a:prstGeom prst="rect">
            <a:avLst/>
          </a:prstGeom>
          <a:noFill/>
        </p:spPr>
        <p:txBody>
          <a:bodyPr wrap="square">
            <a:spAutoFit/>
          </a:bodyPr>
          <a:lstStyle/>
          <a:p>
            <a:r>
              <a:rPr lang="en-GB" sz="2800" u="sng" dirty="0"/>
              <a:t>SORTING</a:t>
            </a:r>
            <a:r>
              <a:rPr lang="en-GB" sz="2400" u="sng" dirty="0"/>
              <a:t>:</a:t>
            </a:r>
          </a:p>
          <a:p>
            <a:endParaRPr lang="en-GB" sz="2400" u="sng" dirty="0"/>
          </a:p>
          <a:p>
            <a:pPr marL="342900" indent="-342900">
              <a:buFont typeface="Arial" panose="020B0604020202020204" pitchFamily="34" charset="0"/>
              <a:buChar char="•"/>
            </a:pPr>
            <a:endParaRPr lang="en-GB" sz="1600" u="sng" dirty="0"/>
          </a:p>
          <a:p>
            <a:pPr marL="342900" indent="-342900">
              <a:buFont typeface="Arial" panose="020B0604020202020204" pitchFamily="34" charset="0"/>
              <a:buChar char="•"/>
            </a:pPr>
            <a:r>
              <a:rPr lang="en-GB" sz="2000" dirty="0"/>
              <a:t>Sorting takes an unordered collection and make it into a ordered collection.</a:t>
            </a:r>
          </a:p>
          <a:p>
            <a:endParaRPr lang="en-GB" sz="2000" dirty="0"/>
          </a:p>
          <a:p>
            <a:endParaRPr lang="en-GB" sz="2000" dirty="0"/>
          </a:p>
          <a:p>
            <a:r>
              <a:rPr lang="en-GB" sz="2000" dirty="0"/>
              <a:t>                                          1                     2                    3                      4                      5                     6</a:t>
            </a:r>
          </a:p>
          <a:p>
            <a:r>
              <a:rPr lang="en-GB" sz="2000" dirty="0"/>
              <a:t>                                   </a:t>
            </a:r>
          </a:p>
          <a:p>
            <a:endParaRPr lang="en-GB" sz="2400" u="sng" dirty="0"/>
          </a:p>
          <a:p>
            <a:endParaRPr lang="en-GB" sz="2400" u="sng" dirty="0"/>
          </a:p>
        </p:txBody>
      </p:sp>
      <p:graphicFrame>
        <p:nvGraphicFramePr>
          <p:cNvPr id="6" name="Table 6">
            <a:extLst>
              <a:ext uri="{FF2B5EF4-FFF2-40B4-BE49-F238E27FC236}">
                <a16:creationId xmlns:a16="http://schemas.microsoft.com/office/drawing/2014/main" id="{F0B034A2-2669-4F9F-BCD4-8DDFFB26B06A}"/>
              </a:ext>
            </a:extLst>
          </p:cNvPr>
          <p:cNvGraphicFramePr>
            <a:graphicFrameLocks noGrp="1"/>
          </p:cNvGraphicFramePr>
          <p:nvPr>
            <p:extLst>
              <p:ext uri="{D42A27DB-BD31-4B8C-83A1-F6EECF244321}">
                <p14:modId xmlns:p14="http://schemas.microsoft.com/office/powerpoint/2010/main" val="1519960200"/>
              </p:ext>
            </p:extLst>
          </p:nvPr>
        </p:nvGraphicFramePr>
        <p:xfrm>
          <a:off x="1879600" y="2497666"/>
          <a:ext cx="8128002" cy="370840"/>
        </p:xfrm>
        <a:graphic>
          <a:graphicData uri="http://schemas.openxmlformats.org/drawingml/2006/table">
            <a:tbl>
              <a:tblPr firstRow="1" bandRow="1">
                <a:tableStyleId>{5DA37D80-6434-44D0-A028-1B22A696006F}</a:tableStyleId>
              </a:tblPr>
              <a:tblGrid>
                <a:gridCol w="1354667">
                  <a:extLst>
                    <a:ext uri="{9D8B030D-6E8A-4147-A177-3AD203B41FA5}">
                      <a16:colId xmlns:a16="http://schemas.microsoft.com/office/drawing/2014/main" val="498747449"/>
                    </a:ext>
                  </a:extLst>
                </a:gridCol>
                <a:gridCol w="1354667">
                  <a:extLst>
                    <a:ext uri="{9D8B030D-6E8A-4147-A177-3AD203B41FA5}">
                      <a16:colId xmlns:a16="http://schemas.microsoft.com/office/drawing/2014/main" val="2650974213"/>
                    </a:ext>
                  </a:extLst>
                </a:gridCol>
                <a:gridCol w="1354667">
                  <a:extLst>
                    <a:ext uri="{9D8B030D-6E8A-4147-A177-3AD203B41FA5}">
                      <a16:colId xmlns:a16="http://schemas.microsoft.com/office/drawing/2014/main" val="1175616410"/>
                    </a:ext>
                  </a:extLst>
                </a:gridCol>
                <a:gridCol w="1354667">
                  <a:extLst>
                    <a:ext uri="{9D8B030D-6E8A-4147-A177-3AD203B41FA5}">
                      <a16:colId xmlns:a16="http://schemas.microsoft.com/office/drawing/2014/main" val="2403085124"/>
                    </a:ext>
                  </a:extLst>
                </a:gridCol>
                <a:gridCol w="1354667">
                  <a:extLst>
                    <a:ext uri="{9D8B030D-6E8A-4147-A177-3AD203B41FA5}">
                      <a16:colId xmlns:a16="http://schemas.microsoft.com/office/drawing/2014/main" val="2632731646"/>
                    </a:ext>
                  </a:extLst>
                </a:gridCol>
                <a:gridCol w="1354667">
                  <a:extLst>
                    <a:ext uri="{9D8B030D-6E8A-4147-A177-3AD203B41FA5}">
                      <a16:colId xmlns:a16="http://schemas.microsoft.com/office/drawing/2014/main" val="3613841450"/>
                    </a:ext>
                  </a:extLst>
                </a:gridCol>
              </a:tblGrid>
              <a:tr h="370840">
                <a:tc>
                  <a:txBody>
                    <a:bodyPr/>
                    <a:lstStyle/>
                    <a:p>
                      <a:r>
                        <a:rPr lang="en-IN" dirty="0"/>
                        <a:t>        55</a:t>
                      </a:r>
                    </a:p>
                  </a:txBody>
                  <a:tcPr/>
                </a:tc>
                <a:tc>
                  <a:txBody>
                    <a:bodyPr/>
                    <a:lstStyle/>
                    <a:p>
                      <a:r>
                        <a:rPr lang="en-IN" dirty="0"/>
                        <a:t>       45</a:t>
                      </a:r>
                    </a:p>
                  </a:txBody>
                  <a:tcPr/>
                </a:tc>
                <a:tc>
                  <a:txBody>
                    <a:bodyPr/>
                    <a:lstStyle/>
                    <a:p>
                      <a:r>
                        <a:rPr lang="en-IN" dirty="0"/>
                        <a:t>      96</a:t>
                      </a:r>
                    </a:p>
                  </a:txBody>
                  <a:tcPr/>
                </a:tc>
                <a:tc>
                  <a:txBody>
                    <a:bodyPr/>
                    <a:lstStyle/>
                    <a:p>
                      <a:r>
                        <a:rPr lang="en-IN" dirty="0"/>
                        <a:t>       48</a:t>
                      </a:r>
                    </a:p>
                  </a:txBody>
                  <a:tcPr/>
                </a:tc>
                <a:tc>
                  <a:txBody>
                    <a:bodyPr/>
                    <a:lstStyle/>
                    <a:p>
                      <a:r>
                        <a:rPr lang="en-IN" dirty="0"/>
                        <a:t>         74</a:t>
                      </a:r>
                    </a:p>
                  </a:txBody>
                  <a:tcPr/>
                </a:tc>
                <a:tc>
                  <a:txBody>
                    <a:bodyPr/>
                    <a:lstStyle/>
                    <a:p>
                      <a:r>
                        <a:rPr lang="en-IN" dirty="0"/>
                        <a:t>         88</a:t>
                      </a:r>
                    </a:p>
                  </a:txBody>
                  <a:tcPr/>
                </a:tc>
                <a:extLst>
                  <a:ext uri="{0D108BD9-81ED-4DB2-BD59-A6C34878D82A}">
                    <a16:rowId xmlns:a16="http://schemas.microsoft.com/office/drawing/2014/main" val="2996342196"/>
                  </a:ext>
                </a:extLst>
              </a:tr>
            </a:tbl>
          </a:graphicData>
        </a:graphic>
      </p:graphicFrame>
      <p:graphicFrame>
        <p:nvGraphicFramePr>
          <p:cNvPr id="10" name="Table 10">
            <a:extLst>
              <a:ext uri="{FF2B5EF4-FFF2-40B4-BE49-F238E27FC236}">
                <a16:creationId xmlns:a16="http://schemas.microsoft.com/office/drawing/2014/main" id="{025B9C7E-8CE6-4C4C-AE13-29F5021411D6}"/>
              </a:ext>
            </a:extLst>
          </p:cNvPr>
          <p:cNvGraphicFramePr>
            <a:graphicFrameLocks noGrp="1"/>
          </p:cNvGraphicFramePr>
          <p:nvPr>
            <p:extLst>
              <p:ext uri="{D42A27DB-BD31-4B8C-83A1-F6EECF244321}">
                <p14:modId xmlns:p14="http://schemas.microsoft.com/office/powerpoint/2010/main" val="2412630478"/>
              </p:ext>
            </p:extLst>
          </p:nvPr>
        </p:nvGraphicFramePr>
        <p:xfrm>
          <a:off x="1879600" y="5040205"/>
          <a:ext cx="8128002" cy="365760"/>
        </p:xfrm>
        <a:graphic>
          <a:graphicData uri="http://schemas.openxmlformats.org/drawingml/2006/table">
            <a:tbl>
              <a:tblPr firstRow="1" bandRow="1">
                <a:tableStyleId>{5DA37D80-6434-44D0-A028-1B22A696006F}</a:tableStyleId>
              </a:tblPr>
              <a:tblGrid>
                <a:gridCol w="1354667">
                  <a:extLst>
                    <a:ext uri="{9D8B030D-6E8A-4147-A177-3AD203B41FA5}">
                      <a16:colId xmlns:a16="http://schemas.microsoft.com/office/drawing/2014/main" val="2545066007"/>
                    </a:ext>
                  </a:extLst>
                </a:gridCol>
                <a:gridCol w="1354667">
                  <a:extLst>
                    <a:ext uri="{9D8B030D-6E8A-4147-A177-3AD203B41FA5}">
                      <a16:colId xmlns:a16="http://schemas.microsoft.com/office/drawing/2014/main" val="2276579230"/>
                    </a:ext>
                  </a:extLst>
                </a:gridCol>
                <a:gridCol w="1354667">
                  <a:extLst>
                    <a:ext uri="{9D8B030D-6E8A-4147-A177-3AD203B41FA5}">
                      <a16:colId xmlns:a16="http://schemas.microsoft.com/office/drawing/2014/main" val="1020275285"/>
                    </a:ext>
                  </a:extLst>
                </a:gridCol>
                <a:gridCol w="1354667">
                  <a:extLst>
                    <a:ext uri="{9D8B030D-6E8A-4147-A177-3AD203B41FA5}">
                      <a16:colId xmlns:a16="http://schemas.microsoft.com/office/drawing/2014/main" val="1011114307"/>
                    </a:ext>
                  </a:extLst>
                </a:gridCol>
                <a:gridCol w="1354667">
                  <a:extLst>
                    <a:ext uri="{9D8B030D-6E8A-4147-A177-3AD203B41FA5}">
                      <a16:colId xmlns:a16="http://schemas.microsoft.com/office/drawing/2014/main" val="2773163129"/>
                    </a:ext>
                  </a:extLst>
                </a:gridCol>
                <a:gridCol w="1354667">
                  <a:extLst>
                    <a:ext uri="{9D8B030D-6E8A-4147-A177-3AD203B41FA5}">
                      <a16:colId xmlns:a16="http://schemas.microsoft.com/office/drawing/2014/main" val="3511797189"/>
                    </a:ext>
                  </a:extLst>
                </a:gridCol>
              </a:tblGrid>
              <a:tr h="0">
                <a:tc>
                  <a:txBody>
                    <a:bodyPr/>
                    <a:lstStyle/>
                    <a:p>
                      <a:r>
                        <a:rPr lang="en-IN" dirty="0"/>
                        <a:t>       45</a:t>
                      </a:r>
                    </a:p>
                  </a:txBody>
                  <a:tcPr/>
                </a:tc>
                <a:tc>
                  <a:txBody>
                    <a:bodyPr/>
                    <a:lstStyle/>
                    <a:p>
                      <a:r>
                        <a:rPr lang="en-IN" dirty="0"/>
                        <a:t>       48  </a:t>
                      </a:r>
                    </a:p>
                  </a:txBody>
                  <a:tcPr/>
                </a:tc>
                <a:tc>
                  <a:txBody>
                    <a:bodyPr/>
                    <a:lstStyle/>
                    <a:p>
                      <a:r>
                        <a:rPr lang="en-IN" dirty="0"/>
                        <a:t>        55</a:t>
                      </a:r>
                    </a:p>
                  </a:txBody>
                  <a:tcPr/>
                </a:tc>
                <a:tc>
                  <a:txBody>
                    <a:bodyPr/>
                    <a:lstStyle/>
                    <a:p>
                      <a:r>
                        <a:rPr lang="en-IN" dirty="0"/>
                        <a:t>          74</a:t>
                      </a:r>
                    </a:p>
                  </a:txBody>
                  <a:tcPr/>
                </a:tc>
                <a:tc>
                  <a:txBody>
                    <a:bodyPr/>
                    <a:lstStyle/>
                    <a:p>
                      <a:r>
                        <a:rPr lang="en-IN" dirty="0"/>
                        <a:t>        88</a:t>
                      </a:r>
                    </a:p>
                  </a:txBody>
                  <a:tcPr/>
                </a:tc>
                <a:tc>
                  <a:txBody>
                    <a:bodyPr/>
                    <a:lstStyle/>
                    <a:p>
                      <a:r>
                        <a:rPr lang="en-IN" dirty="0"/>
                        <a:t>      96</a:t>
                      </a:r>
                    </a:p>
                  </a:txBody>
                  <a:tcPr/>
                </a:tc>
                <a:extLst>
                  <a:ext uri="{0D108BD9-81ED-4DB2-BD59-A6C34878D82A}">
                    <a16:rowId xmlns:a16="http://schemas.microsoft.com/office/drawing/2014/main" val="4060230196"/>
                  </a:ext>
                </a:extLst>
              </a:tr>
            </a:tbl>
          </a:graphicData>
        </a:graphic>
      </p:graphicFrame>
      <p:sp>
        <p:nvSpPr>
          <p:cNvPr id="13" name="Arrow: Down 12">
            <a:extLst>
              <a:ext uri="{FF2B5EF4-FFF2-40B4-BE49-F238E27FC236}">
                <a16:creationId xmlns:a16="http://schemas.microsoft.com/office/drawing/2014/main" id="{93F9F8FF-8A50-4807-90ED-51F35A922E76}"/>
              </a:ext>
            </a:extLst>
          </p:cNvPr>
          <p:cNvSpPr/>
          <p:nvPr/>
        </p:nvSpPr>
        <p:spPr>
          <a:xfrm>
            <a:off x="5709921" y="2903645"/>
            <a:ext cx="467360" cy="2171699"/>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5344000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25B362-4FCE-4566-A50D-7311A4AFF8A5}"/>
              </a:ext>
            </a:extLst>
          </p:cNvPr>
          <p:cNvSpPr txBox="1"/>
          <p:nvPr/>
        </p:nvSpPr>
        <p:spPr>
          <a:xfrm>
            <a:off x="-1" y="9702"/>
            <a:ext cx="12192000" cy="7140416"/>
          </a:xfrm>
          <a:prstGeom prst="rect">
            <a:avLst/>
          </a:prstGeom>
          <a:noFill/>
        </p:spPr>
        <p:txBody>
          <a:bodyPr wrap="square">
            <a:spAutoFit/>
          </a:bodyPr>
          <a:lstStyle/>
          <a:p>
            <a:r>
              <a:rPr lang="en-GB" sz="2000" dirty="0"/>
              <a:t>Bubble Sorting:</a:t>
            </a:r>
          </a:p>
          <a:p>
            <a:endParaRPr lang="en-GB" sz="2000" dirty="0"/>
          </a:p>
          <a:p>
            <a:endParaRPr lang="en-GB" sz="2000" dirty="0"/>
          </a:p>
          <a:p>
            <a:endParaRPr lang="en-GB" sz="2000" dirty="0"/>
          </a:p>
          <a:p>
            <a:endParaRPr lang="en-GB" sz="2000" dirty="0"/>
          </a:p>
          <a:p>
            <a:endParaRPr lang="en-GB" sz="2000" dirty="0"/>
          </a:p>
          <a:p>
            <a:endParaRPr lang="en-IN" sz="1800" b="0" i="0" u="none" strike="noStrike" dirty="0">
              <a:effectLst/>
              <a:latin typeface="Arial" panose="020B0604020202020204" pitchFamily="34" charset="0"/>
            </a:endParaRPr>
          </a:p>
          <a:p>
            <a:r>
              <a:rPr lang="en-GB" sz="2000" dirty="0"/>
              <a:t>                                                                                 </a:t>
            </a:r>
          </a:p>
          <a:p>
            <a:r>
              <a:rPr lang="en-GB" sz="2000" dirty="0"/>
              <a:t>                                            45                    55                   96                  48                     74                  88</a:t>
            </a:r>
          </a:p>
          <a:p>
            <a:r>
              <a:rPr lang="en-GB" sz="2000" dirty="0"/>
              <a:t>                      </a:t>
            </a:r>
          </a:p>
          <a:p>
            <a:r>
              <a:rPr lang="en-GB" sz="2000" dirty="0"/>
              <a:t>  pass 1                                   </a:t>
            </a:r>
            <a:endParaRPr lang="en-IN" sz="1800" b="0" i="0" u="none" strike="noStrike" dirty="0">
              <a:effectLst/>
              <a:latin typeface="Arial" panose="020B0604020202020204" pitchFamily="34" charset="0"/>
            </a:endParaRPr>
          </a:p>
          <a:p>
            <a:r>
              <a:rPr lang="en-GB" sz="2000" dirty="0"/>
              <a:t>                                            45                     55                   48                96                       74                  88</a:t>
            </a:r>
          </a:p>
          <a:p>
            <a:endParaRPr lang="en-GB" sz="2000" dirty="0"/>
          </a:p>
          <a:p>
            <a:endParaRPr lang="en-GB" sz="2000" dirty="0"/>
          </a:p>
          <a:p>
            <a:r>
              <a:rPr lang="en-GB" sz="2000" dirty="0"/>
              <a:t>                                           45                      55                   48                 74                     96                   88</a:t>
            </a:r>
          </a:p>
          <a:p>
            <a:endParaRPr lang="en-GB" sz="2000" dirty="0"/>
          </a:p>
          <a:p>
            <a:endParaRPr lang="en-GB" sz="2000" dirty="0"/>
          </a:p>
          <a:p>
            <a:r>
              <a:rPr lang="en-GB" sz="2000" dirty="0"/>
              <a:t>                                           45                       55                     48               74                    88                    96</a:t>
            </a:r>
          </a:p>
          <a:p>
            <a:r>
              <a:rPr lang="en-GB" sz="2000" dirty="0"/>
              <a:t>                                       </a:t>
            </a:r>
          </a:p>
          <a:p>
            <a:endParaRPr lang="en-GB" sz="2000" dirty="0"/>
          </a:p>
          <a:p>
            <a:endParaRPr lang="en-GB" sz="2000" dirty="0"/>
          </a:p>
          <a:p>
            <a:endParaRPr lang="en-GB" sz="2000" dirty="0"/>
          </a:p>
          <a:p>
            <a:r>
              <a:rPr lang="en-GB" sz="2000" dirty="0"/>
              <a:t> </a:t>
            </a:r>
          </a:p>
        </p:txBody>
      </p:sp>
      <p:graphicFrame>
        <p:nvGraphicFramePr>
          <p:cNvPr id="4" name="Table 4">
            <a:extLst>
              <a:ext uri="{FF2B5EF4-FFF2-40B4-BE49-F238E27FC236}">
                <a16:creationId xmlns:a16="http://schemas.microsoft.com/office/drawing/2014/main" id="{10BAB9CF-699E-435C-898A-446F8D754EAB}"/>
              </a:ext>
            </a:extLst>
          </p:cNvPr>
          <p:cNvGraphicFramePr>
            <a:graphicFrameLocks noGrp="1"/>
          </p:cNvGraphicFramePr>
          <p:nvPr>
            <p:extLst>
              <p:ext uri="{D42A27DB-BD31-4B8C-83A1-F6EECF244321}">
                <p14:modId xmlns:p14="http://schemas.microsoft.com/office/powerpoint/2010/main" val="2507682217"/>
              </p:ext>
            </p:extLst>
          </p:nvPr>
        </p:nvGraphicFramePr>
        <p:xfrm>
          <a:off x="2032000" y="719666"/>
          <a:ext cx="8128002" cy="370840"/>
        </p:xfrm>
        <a:graphic>
          <a:graphicData uri="http://schemas.openxmlformats.org/drawingml/2006/table">
            <a:tbl>
              <a:tblPr firstRow="1" bandRow="1">
                <a:tableStyleId>{5DA37D80-6434-44D0-A028-1B22A696006F}</a:tableStyleId>
              </a:tblPr>
              <a:tblGrid>
                <a:gridCol w="1354667">
                  <a:extLst>
                    <a:ext uri="{9D8B030D-6E8A-4147-A177-3AD203B41FA5}">
                      <a16:colId xmlns:a16="http://schemas.microsoft.com/office/drawing/2014/main" val="2149060858"/>
                    </a:ext>
                  </a:extLst>
                </a:gridCol>
                <a:gridCol w="1354667">
                  <a:extLst>
                    <a:ext uri="{9D8B030D-6E8A-4147-A177-3AD203B41FA5}">
                      <a16:colId xmlns:a16="http://schemas.microsoft.com/office/drawing/2014/main" val="2350303422"/>
                    </a:ext>
                  </a:extLst>
                </a:gridCol>
                <a:gridCol w="1354667">
                  <a:extLst>
                    <a:ext uri="{9D8B030D-6E8A-4147-A177-3AD203B41FA5}">
                      <a16:colId xmlns:a16="http://schemas.microsoft.com/office/drawing/2014/main" val="4130997689"/>
                    </a:ext>
                  </a:extLst>
                </a:gridCol>
                <a:gridCol w="1354667">
                  <a:extLst>
                    <a:ext uri="{9D8B030D-6E8A-4147-A177-3AD203B41FA5}">
                      <a16:colId xmlns:a16="http://schemas.microsoft.com/office/drawing/2014/main" val="3194314353"/>
                    </a:ext>
                  </a:extLst>
                </a:gridCol>
                <a:gridCol w="1354667">
                  <a:extLst>
                    <a:ext uri="{9D8B030D-6E8A-4147-A177-3AD203B41FA5}">
                      <a16:colId xmlns:a16="http://schemas.microsoft.com/office/drawing/2014/main" val="440219074"/>
                    </a:ext>
                  </a:extLst>
                </a:gridCol>
                <a:gridCol w="1354667">
                  <a:extLst>
                    <a:ext uri="{9D8B030D-6E8A-4147-A177-3AD203B41FA5}">
                      <a16:colId xmlns:a16="http://schemas.microsoft.com/office/drawing/2014/main" val="256123273"/>
                    </a:ext>
                  </a:extLst>
                </a:gridCol>
              </a:tblGrid>
              <a:tr h="370840">
                <a:tc>
                  <a:txBody>
                    <a:bodyPr/>
                    <a:lstStyle/>
                    <a:p>
                      <a:r>
                        <a:rPr lang="en-IN" dirty="0"/>
                        <a:t>        55</a:t>
                      </a:r>
                    </a:p>
                  </a:txBody>
                  <a:tcPr/>
                </a:tc>
                <a:tc>
                  <a:txBody>
                    <a:bodyPr/>
                    <a:lstStyle/>
                    <a:p>
                      <a:r>
                        <a:rPr lang="en-IN" dirty="0"/>
                        <a:t>       45</a:t>
                      </a:r>
                    </a:p>
                  </a:txBody>
                  <a:tcPr/>
                </a:tc>
                <a:tc>
                  <a:txBody>
                    <a:bodyPr/>
                    <a:lstStyle/>
                    <a:p>
                      <a:r>
                        <a:rPr lang="en-IN" dirty="0"/>
                        <a:t>      96</a:t>
                      </a:r>
                    </a:p>
                  </a:txBody>
                  <a:tcPr/>
                </a:tc>
                <a:tc>
                  <a:txBody>
                    <a:bodyPr/>
                    <a:lstStyle/>
                    <a:p>
                      <a:r>
                        <a:rPr lang="en-IN" dirty="0"/>
                        <a:t>       48</a:t>
                      </a:r>
                    </a:p>
                  </a:txBody>
                  <a:tcPr/>
                </a:tc>
                <a:tc>
                  <a:txBody>
                    <a:bodyPr/>
                    <a:lstStyle/>
                    <a:p>
                      <a:r>
                        <a:rPr lang="en-IN" dirty="0"/>
                        <a:t>         74</a:t>
                      </a:r>
                    </a:p>
                  </a:txBody>
                  <a:tcPr/>
                </a:tc>
                <a:tc>
                  <a:txBody>
                    <a:bodyPr/>
                    <a:lstStyle/>
                    <a:p>
                      <a:r>
                        <a:rPr lang="en-IN" dirty="0"/>
                        <a:t>         88</a:t>
                      </a:r>
                    </a:p>
                  </a:txBody>
                  <a:tcPr/>
                </a:tc>
                <a:extLst>
                  <a:ext uri="{0D108BD9-81ED-4DB2-BD59-A6C34878D82A}">
                    <a16:rowId xmlns:a16="http://schemas.microsoft.com/office/drawing/2014/main" val="196540563"/>
                  </a:ext>
                </a:extLst>
              </a:tr>
            </a:tbl>
          </a:graphicData>
        </a:graphic>
      </p:graphicFrame>
      <p:graphicFrame>
        <p:nvGraphicFramePr>
          <p:cNvPr id="5" name="Table 4">
            <a:extLst>
              <a:ext uri="{FF2B5EF4-FFF2-40B4-BE49-F238E27FC236}">
                <a16:creationId xmlns:a16="http://schemas.microsoft.com/office/drawing/2014/main" id="{84D1195F-913C-4EA5-AF8C-688FEBBD3DC6}"/>
              </a:ext>
            </a:extLst>
          </p:cNvPr>
          <p:cNvGraphicFramePr>
            <a:graphicFrameLocks noGrp="1"/>
          </p:cNvGraphicFramePr>
          <p:nvPr>
            <p:extLst>
              <p:ext uri="{D42A27DB-BD31-4B8C-83A1-F6EECF244321}">
                <p14:modId xmlns:p14="http://schemas.microsoft.com/office/powerpoint/2010/main" val="3991064108"/>
              </p:ext>
            </p:extLst>
          </p:nvPr>
        </p:nvGraphicFramePr>
        <p:xfrm>
          <a:off x="2032000" y="1552786"/>
          <a:ext cx="8128002" cy="370840"/>
        </p:xfrm>
        <a:graphic>
          <a:graphicData uri="http://schemas.openxmlformats.org/drawingml/2006/table">
            <a:tbl>
              <a:tblPr firstRow="1" bandRow="1">
                <a:tableStyleId>{5DA37D80-6434-44D0-A028-1B22A696006F}</a:tableStyleId>
              </a:tblPr>
              <a:tblGrid>
                <a:gridCol w="1354667">
                  <a:extLst>
                    <a:ext uri="{9D8B030D-6E8A-4147-A177-3AD203B41FA5}">
                      <a16:colId xmlns:a16="http://schemas.microsoft.com/office/drawing/2014/main" val="2149060858"/>
                    </a:ext>
                  </a:extLst>
                </a:gridCol>
                <a:gridCol w="1354667">
                  <a:extLst>
                    <a:ext uri="{9D8B030D-6E8A-4147-A177-3AD203B41FA5}">
                      <a16:colId xmlns:a16="http://schemas.microsoft.com/office/drawing/2014/main" val="2350303422"/>
                    </a:ext>
                  </a:extLst>
                </a:gridCol>
                <a:gridCol w="1324186">
                  <a:extLst>
                    <a:ext uri="{9D8B030D-6E8A-4147-A177-3AD203B41FA5}">
                      <a16:colId xmlns:a16="http://schemas.microsoft.com/office/drawing/2014/main" val="4130997689"/>
                    </a:ext>
                  </a:extLst>
                </a:gridCol>
                <a:gridCol w="1385148">
                  <a:extLst>
                    <a:ext uri="{9D8B030D-6E8A-4147-A177-3AD203B41FA5}">
                      <a16:colId xmlns:a16="http://schemas.microsoft.com/office/drawing/2014/main" val="3194314353"/>
                    </a:ext>
                  </a:extLst>
                </a:gridCol>
                <a:gridCol w="1354667">
                  <a:extLst>
                    <a:ext uri="{9D8B030D-6E8A-4147-A177-3AD203B41FA5}">
                      <a16:colId xmlns:a16="http://schemas.microsoft.com/office/drawing/2014/main" val="440219074"/>
                    </a:ext>
                  </a:extLst>
                </a:gridCol>
                <a:gridCol w="1354667">
                  <a:extLst>
                    <a:ext uri="{9D8B030D-6E8A-4147-A177-3AD203B41FA5}">
                      <a16:colId xmlns:a16="http://schemas.microsoft.com/office/drawing/2014/main" val="256123273"/>
                    </a:ext>
                  </a:extLst>
                </a:gridCol>
              </a:tblGrid>
              <a:tr h="370840">
                <a:tc>
                  <a:txBody>
                    <a:bodyPr/>
                    <a:lstStyle/>
                    <a:p>
                      <a:r>
                        <a:rPr lang="en-IN" dirty="0"/>
                        <a:t>         45</a:t>
                      </a:r>
                    </a:p>
                  </a:txBody>
                  <a:tcPr/>
                </a:tc>
                <a:tc>
                  <a:txBody>
                    <a:bodyPr/>
                    <a:lstStyle/>
                    <a:p>
                      <a:r>
                        <a:rPr lang="en-IN" dirty="0"/>
                        <a:t>         55</a:t>
                      </a:r>
                    </a:p>
                  </a:txBody>
                  <a:tcPr/>
                </a:tc>
                <a:tc>
                  <a:txBody>
                    <a:bodyPr/>
                    <a:lstStyle/>
                    <a:p>
                      <a:r>
                        <a:rPr lang="en-IN" dirty="0"/>
                        <a:t>      96</a:t>
                      </a:r>
                    </a:p>
                  </a:txBody>
                  <a:tcPr/>
                </a:tc>
                <a:tc>
                  <a:txBody>
                    <a:bodyPr/>
                    <a:lstStyle/>
                    <a:p>
                      <a:r>
                        <a:rPr lang="en-IN" dirty="0"/>
                        <a:t>       48</a:t>
                      </a:r>
                    </a:p>
                  </a:txBody>
                  <a:tcPr/>
                </a:tc>
                <a:tc>
                  <a:txBody>
                    <a:bodyPr/>
                    <a:lstStyle/>
                    <a:p>
                      <a:r>
                        <a:rPr lang="en-IN" dirty="0"/>
                        <a:t>         74</a:t>
                      </a:r>
                    </a:p>
                  </a:txBody>
                  <a:tcPr/>
                </a:tc>
                <a:tc>
                  <a:txBody>
                    <a:bodyPr/>
                    <a:lstStyle/>
                    <a:p>
                      <a:r>
                        <a:rPr lang="en-IN" dirty="0"/>
                        <a:t>         88                                                                                                                                        </a:t>
                      </a:r>
                    </a:p>
                  </a:txBody>
                  <a:tcPr/>
                </a:tc>
                <a:extLst>
                  <a:ext uri="{0D108BD9-81ED-4DB2-BD59-A6C34878D82A}">
                    <a16:rowId xmlns:a16="http://schemas.microsoft.com/office/drawing/2014/main" val="196540563"/>
                  </a:ext>
                </a:extLst>
              </a:tr>
            </a:tbl>
          </a:graphicData>
        </a:graphic>
      </p:graphicFrame>
      <p:pic>
        <p:nvPicPr>
          <p:cNvPr id="7" name="Picture 6">
            <a:extLst>
              <a:ext uri="{FF2B5EF4-FFF2-40B4-BE49-F238E27FC236}">
                <a16:creationId xmlns:a16="http://schemas.microsoft.com/office/drawing/2014/main" id="{1DE06F4B-EFD8-4CB7-AE3C-9F73AFD74C53}"/>
              </a:ext>
            </a:extLst>
          </p:cNvPr>
          <p:cNvPicPr>
            <a:picLocks noChangeAspect="1"/>
          </p:cNvPicPr>
          <p:nvPr/>
        </p:nvPicPr>
        <p:blipFill>
          <a:blip r:embed="rId2"/>
          <a:stretch>
            <a:fillRect/>
          </a:stretch>
        </p:blipFill>
        <p:spPr>
          <a:xfrm>
            <a:off x="2002846" y="2430897"/>
            <a:ext cx="8157155" cy="402371"/>
          </a:xfrm>
          <a:prstGeom prst="rect">
            <a:avLst/>
          </a:prstGeom>
        </p:spPr>
      </p:pic>
      <p:pic>
        <p:nvPicPr>
          <p:cNvPr id="8" name="Picture 7">
            <a:extLst>
              <a:ext uri="{FF2B5EF4-FFF2-40B4-BE49-F238E27FC236}">
                <a16:creationId xmlns:a16="http://schemas.microsoft.com/office/drawing/2014/main" id="{4EEA6D91-3601-4F11-9900-857464563709}"/>
              </a:ext>
            </a:extLst>
          </p:cNvPr>
          <p:cNvPicPr>
            <a:picLocks noChangeAspect="1"/>
          </p:cNvPicPr>
          <p:nvPr/>
        </p:nvPicPr>
        <p:blipFill>
          <a:blip r:embed="rId2"/>
          <a:stretch>
            <a:fillRect/>
          </a:stretch>
        </p:blipFill>
        <p:spPr>
          <a:xfrm>
            <a:off x="2032000" y="3282643"/>
            <a:ext cx="8157155" cy="402371"/>
          </a:xfrm>
          <a:prstGeom prst="rect">
            <a:avLst/>
          </a:prstGeom>
        </p:spPr>
      </p:pic>
      <p:pic>
        <p:nvPicPr>
          <p:cNvPr id="9" name="Picture 8">
            <a:extLst>
              <a:ext uri="{FF2B5EF4-FFF2-40B4-BE49-F238E27FC236}">
                <a16:creationId xmlns:a16="http://schemas.microsoft.com/office/drawing/2014/main" id="{5E8B44E4-7210-4584-9A86-F25BA36F5B59}"/>
              </a:ext>
            </a:extLst>
          </p:cNvPr>
          <p:cNvPicPr>
            <a:picLocks noChangeAspect="1"/>
          </p:cNvPicPr>
          <p:nvPr/>
        </p:nvPicPr>
        <p:blipFill>
          <a:blip r:embed="rId2"/>
          <a:stretch>
            <a:fillRect/>
          </a:stretch>
        </p:blipFill>
        <p:spPr>
          <a:xfrm>
            <a:off x="2002845" y="4256326"/>
            <a:ext cx="8157155" cy="402371"/>
          </a:xfrm>
          <a:prstGeom prst="rect">
            <a:avLst/>
          </a:prstGeom>
        </p:spPr>
      </p:pic>
      <p:pic>
        <p:nvPicPr>
          <p:cNvPr id="10" name="Picture 9">
            <a:extLst>
              <a:ext uri="{FF2B5EF4-FFF2-40B4-BE49-F238E27FC236}">
                <a16:creationId xmlns:a16="http://schemas.microsoft.com/office/drawing/2014/main" id="{9F3E9121-1C09-49FD-AF48-05825DE2F019}"/>
              </a:ext>
            </a:extLst>
          </p:cNvPr>
          <p:cNvPicPr>
            <a:picLocks noChangeAspect="1"/>
          </p:cNvPicPr>
          <p:nvPr/>
        </p:nvPicPr>
        <p:blipFill>
          <a:blip r:embed="rId2"/>
          <a:stretch>
            <a:fillRect/>
          </a:stretch>
        </p:blipFill>
        <p:spPr>
          <a:xfrm>
            <a:off x="2017421" y="5196567"/>
            <a:ext cx="8157155" cy="402371"/>
          </a:xfrm>
          <a:prstGeom prst="rect">
            <a:avLst/>
          </a:prstGeom>
        </p:spPr>
      </p:pic>
      <p:sp>
        <p:nvSpPr>
          <p:cNvPr id="11" name="Isosceles Triangle 10">
            <a:extLst>
              <a:ext uri="{FF2B5EF4-FFF2-40B4-BE49-F238E27FC236}">
                <a16:creationId xmlns:a16="http://schemas.microsoft.com/office/drawing/2014/main" id="{B3BDAA6A-6559-47FA-A827-5E20DBDD5625}"/>
              </a:ext>
            </a:extLst>
          </p:cNvPr>
          <p:cNvSpPr/>
          <p:nvPr/>
        </p:nvSpPr>
        <p:spPr>
          <a:xfrm>
            <a:off x="3210560" y="1142679"/>
            <a:ext cx="386080" cy="37084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Isosceles Triangle 11">
            <a:extLst>
              <a:ext uri="{FF2B5EF4-FFF2-40B4-BE49-F238E27FC236}">
                <a16:creationId xmlns:a16="http://schemas.microsoft.com/office/drawing/2014/main" id="{D98FAF33-4EEA-4716-9E74-72CE74768EB0}"/>
              </a:ext>
            </a:extLst>
          </p:cNvPr>
          <p:cNvSpPr/>
          <p:nvPr/>
        </p:nvSpPr>
        <p:spPr>
          <a:xfrm>
            <a:off x="4561840" y="1999714"/>
            <a:ext cx="386080" cy="37084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Isosceles Triangle 12">
            <a:extLst>
              <a:ext uri="{FF2B5EF4-FFF2-40B4-BE49-F238E27FC236}">
                <a16:creationId xmlns:a16="http://schemas.microsoft.com/office/drawing/2014/main" id="{A3D6346B-023E-49D0-880A-B009C22457C4}"/>
              </a:ext>
            </a:extLst>
          </p:cNvPr>
          <p:cNvSpPr/>
          <p:nvPr/>
        </p:nvSpPr>
        <p:spPr>
          <a:xfrm>
            <a:off x="8625840" y="4673191"/>
            <a:ext cx="386080" cy="37084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Isosceles Triangle 13">
            <a:extLst>
              <a:ext uri="{FF2B5EF4-FFF2-40B4-BE49-F238E27FC236}">
                <a16:creationId xmlns:a16="http://schemas.microsoft.com/office/drawing/2014/main" id="{5C6A1A5D-F2D3-4750-BDC2-BE0026825427}"/>
              </a:ext>
            </a:extLst>
          </p:cNvPr>
          <p:cNvSpPr/>
          <p:nvPr/>
        </p:nvSpPr>
        <p:spPr>
          <a:xfrm>
            <a:off x="7325360" y="3801971"/>
            <a:ext cx="386080" cy="37084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Isosceles Triangle 14">
            <a:extLst>
              <a:ext uri="{FF2B5EF4-FFF2-40B4-BE49-F238E27FC236}">
                <a16:creationId xmlns:a16="http://schemas.microsoft.com/office/drawing/2014/main" id="{7E793685-D9D2-44CB-BC11-FF08C4BCAB35}"/>
              </a:ext>
            </a:extLst>
          </p:cNvPr>
          <p:cNvSpPr/>
          <p:nvPr/>
        </p:nvSpPr>
        <p:spPr>
          <a:xfrm>
            <a:off x="5888382" y="2876811"/>
            <a:ext cx="386080" cy="37084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Left Brace 15">
            <a:extLst>
              <a:ext uri="{FF2B5EF4-FFF2-40B4-BE49-F238E27FC236}">
                <a16:creationId xmlns:a16="http://schemas.microsoft.com/office/drawing/2014/main" id="{A6A8EE82-B17E-4FB1-BEFF-12AD8814C420}"/>
              </a:ext>
            </a:extLst>
          </p:cNvPr>
          <p:cNvSpPr/>
          <p:nvPr/>
        </p:nvSpPr>
        <p:spPr>
          <a:xfrm>
            <a:off x="1046480" y="719666"/>
            <a:ext cx="802640" cy="514265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425994978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25B362-4FCE-4566-A50D-7311A4AFF8A5}"/>
              </a:ext>
            </a:extLst>
          </p:cNvPr>
          <p:cNvSpPr txBox="1"/>
          <p:nvPr/>
        </p:nvSpPr>
        <p:spPr>
          <a:xfrm>
            <a:off x="-1" y="9702"/>
            <a:ext cx="12192000" cy="4062651"/>
          </a:xfrm>
          <a:prstGeom prst="rect">
            <a:avLst/>
          </a:prstGeom>
          <a:noFill/>
        </p:spPr>
        <p:txBody>
          <a:bodyPr wrap="square">
            <a:spAutoFit/>
          </a:bodyPr>
          <a:lstStyle/>
          <a:p>
            <a:r>
              <a:rPr lang="en-GB" sz="2000" dirty="0"/>
              <a:t>Bubble Sorting:</a:t>
            </a:r>
          </a:p>
          <a:p>
            <a:endParaRPr lang="en-GB" sz="2000" dirty="0"/>
          </a:p>
          <a:p>
            <a:endParaRPr lang="en-GB" sz="2000" dirty="0"/>
          </a:p>
          <a:p>
            <a:endParaRPr lang="en-GB" sz="2000" dirty="0"/>
          </a:p>
          <a:p>
            <a:endParaRPr lang="en-GB" sz="2000" dirty="0"/>
          </a:p>
          <a:p>
            <a:endParaRPr lang="en-GB" sz="2000" dirty="0"/>
          </a:p>
          <a:p>
            <a:endParaRPr lang="en-IN" sz="1800" b="0" i="0" u="none" strike="noStrike" dirty="0">
              <a:effectLst/>
              <a:latin typeface="Arial" panose="020B0604020202020204" pitchFamily="34" charset="0"/>
            </a:endParaRPr>
          </a:p>
          <a:p>
            <a:r>
              <a:rPr lang="en-GB" sz="2000" dirty="0"/>
              <a:t>                                                                                 </a:t>
            </a:r>
          </a:p>
          <a:p>
            <a:r>
              <a:rPr lang="en-GB" sz="2000" dirty="0"/>
              <a:t>                                            45                    48                  55                74                      88                    96</a:t>
            </a:r>
          </a:p>
          <a:p>
            <a:r>
              <a:rPr lang="en-GB" sz="2000" dirty="0"/>
              <a:t>                      </a:t>
            </a:r>
          </a:p>
          <a:p>
            <a:endParaRPr lang="en-GB" sz="2000" dirty="0"/>
          </a:p>
          <a:p>
            <a:endParaRPr lang="en-GB" sz="2000" dirty="0"/>
          </a:p>
          <a:p>
            <a:pPr marL="342900" indent="-342900">
              <a:buFont typeface="Arial" panose="020B0604020202020204" pitchFamily="34" charset="0"/>
              <a:buChar char="•"/>
            </a:pPr>
            <a:r>
              <a:rPr lang="en-GB" sz="2000" dirty="0"/>
              <a:t> Numbers are in sequence after performing bubble sort.</a:t>
            </a:r>
          </a:p>
        </p:txBody>
      </p:sp>
      <p:graphicFrame>
        <p:nvGraphicFramePr>
          <p:cNvPr id="4" name="Table 4">
            <a:extLst>
              <a:ext uri="{FF2B5EF4-FFF2-40B4-BE49-F238E27FC236}">
                <a16:creationId xmlns:a16="http://schemas.microsoft.com/office/drawing/2014/main" id="{10BAB9CF-699E-435C-898A-446F8D754EAB}"/>
              </a:ext>
            </a:extLst>
          </p:cNvPr>
          <p:cNvGraphicFramePr>
            <a:graphicFrameLocks noGrp="1"/>
          </p:cNvGraphicFramePr>
          <p:nvPr>
            <p:extLst>
              <p:ext uri="{D42A27DB-BD31-4B8C-83A1-F6EECF244321}">
                <p14:modId xmlns:p14="http://schemas.microsoft.com/office/powerpoint/2010/main" val="3341054505"/>
              </p:ext>
            </p:extLst>
          </p:nvPr>
        </p:nvGraphicFramePr>
        <p:xfrm>
          <a:off x="2032000" y="719666"/>
          <a:ext cx="8128002" cy="370840"/>
        </p:xfrm>
        <a:graphic>
          <a:graphicData uri="http://schemas.openxmlformats.org/drawingml/2006/table">
            <a:tbl>
              <a:tblPr firstRow="1" bandRow="1">
                <a:tableStyleId>{5DA37D80-6434-44D0-A028-1B22A696006F}</a:tableStyleId>
              </a:tblPr>
              <a:tblGrid>
                <a:gridCol w="1354667">
                  <a:extLst>
                    <a:ext uri="{9D8B030D-6E8A-4147-A177-3AD203B41FA5}">
                      <a16:colId xmlns:a16="http://schemas.microsoft.com/office/drawing/2014/main" val="2149060858"/>
                    </a:ext>
                  </a:extLst>
                </a:gridCol>
                <a:gridCol w="1354667">
                  <a:extLst>
                    <a:ext uri="{9D8B030D-6E8A-4147-A177-3AD203B41FA5}">
                      <a16:colId xmlns:a16="http://schemas.microsoft.com/office/drawing/2014/main" val="2350303422"/>
                    </a:ext>
                  </a:extLst>
                </a:gridCol>
                <a:gridCol w="1354667">
                  <a:extLst>
                    <a:ext uri="{9D8B030D-6E8A-4147-A177-3AD203B41FA5}">
                      <a16:colId xmlns:a16="http://schemas.microsoft.com/office/drawing/2014/main" val="4130997689"/>
                    </a:ext>
                  </a:extLst>
                </a:gridCol>
                <a:gridCol w="1354667">
                  <a:extLst>
                    <a:ext uri="{9D8B030D-6E8A-4147-A177-3AD203B41FA5}">
                      <a16:colId xmlns:a16="http://schemas.microsoft.com/office/drawing/2014/main" val="3194314353"/>
                    </a:ext>
                  </a:extLst>
                </a:gridCol>
                <a:gridCol w="1354667">
                  <a:extLst>
                    <a:ext uri="{9D8B030D-6E8A-4147-A177-3AD203B41FA5}">
                      <a16:colId xmlns:a16="http://schemas.microsoft.com/office/drawing/2014/main" val="440219074"/>
                    </a:ext>
                  </a:extLst>
                </a:gridCol>
                <a:gridCol w="1354667">
                  <a:extLst>
                    <a:ext uri="{9D8B030D-6E8A-4147-A177-3AD203B41FA5}">
                      <a16:colId xmlns:a16="http://schemas.microsoft.com/office/drawing/2014/main" val="256123273"/>
                    </a:ext>
                  </a:extLst>
                </a:gridCol>
              </a:tblGrid>
              <a:tr h="370840">
                <a:tc>
                  <a:txBody>
                    <a:bodyPr/>
                    <a:lstStyle/>
                    <a:p>
                      <a:r>
                        <a:rPr lang="en-IN" dirty="0"/>
                        <a:t>        45</a:t>
                      </a:r>
                    </a:p>
                  </a:txBody>
                  <a:tcPr/>
                </a:tc>
                <a:tc>
                  <a:txBody>
                    <a:bodyPr/>
                    <a:lstStyle/>
                    <a:p>
                      <a:r>
                        <a:rPr lang="en-IN" dirty="0"/>
                        <a:t>        55</a:t>
                      </a:r>
                    </a:p>
                  </a:txBody>
                  <a:tcPr/>
                </a:tc>
                <a:tc>
                  <a:txBody>
                    <a:bodyPr/>
                    <a:lstStyle/>
                    <a:p>
                      <a:r>
                        <a:rPr lang="en-IN" dirty="0"/>
                        <a:t>       48 </a:t>
                      </a:r>
                    </a:p>
                  </a:txBody>
                  <a:tcPr/>
                </a:tc>
                <a:tc>
                  <a:txBody>
                    <a:bodyPr/>
                    <a:lstStyle/>
                    <a:p>
                      <a:r>
                        <a:rPr lang="en-IN" dirty="0"/>
                        <a:t>       74 </a:t>
                      </a:r>
                    </a:p>
                  </a:txBody>
                  <a:tcPr/>
                </a:tc>
                <a:tc>
                  <a:txBody>
                    <a:bodyPr/>
                    <a:lstStyle/>
                    <a:p>
                      <a:r>
                        <a:rPr lang="en-IN" dirty="0"/>
                        <a:t>         88</a:t>
                      </a:r>
                    </a:p>
                  </a:txBody>
                  <a:tcPr/>
                </a:tc>
                <a:tc>
                  <a:txBody>
                    <a:bodyPr/>
                    <a:lstStyle/>
                    <a:p>
                      <a:r>
                        <a:rPr lang="en-IN" dirty="0"/>
                        <a:t>         96</a:t>
                      </a:r>
                    </a:p>
                  </a:txBody>
                  <a:tcPr/>
                </a:tc>
                <a:extLst>
                  <a:ext uri="{0D108BD9-81ED-4DB2-BD59-A6C34878D82A}">
                    <a16:rowId xmlns:a16="http://schemas.microsoft.com/office/drawing/2014/main" val="196540563"/>
                  </a:ext>
                </a:extLst>
              </a:tr>
            </a:tbl>
          </a:graphicData>
        </a:graphic>
      </p:graphicFrame>
      <p:graphicFrame>
        <p:nvGraphicFramePr>
          <p:cNvPr id="5" name="Table 4">
            <a:extLst>
              <a:ext uri="{FF2B5EF4-FFF2-40B4-BE49-F238E27FC236}">
                <a16:creationId xmlns:a16="http://schemas.microsoft.com/office/drawing/2014/main" id="{84D1195F-913C-4EA5-AF8C-688FEBBD3DC6}"/>
              </a:ext>
            </a:extLst>
          </p:cNvPr>
          <p:cNvGraphicFramePr>
            <a:graphicFrameLocks noGrp="1"/>
          </p:cNvGraphicFramePr>
          <p:nvPr>
            <p:extLst>
              <p:ext uri="{D42A27DB-BD31-4B8C-83A1-F6EECF244321}">
                <p14:modId xmlns:p14="http://schemas.microsoft.com/office/powerpoint/2010/main" val="2141101071"/>
              </p:ext>
            </p:extLst>
          </p:nvPr>
        </p:nvGraphicFramePr>
        <p:xfrm>
          <a:off x="2032000" y="1552786"/>
          <a:ext cx="8128002" cy="370840"/>
        </p:xfrm>
        <a:graphic>
          <a:graphicData uri="http://schemas.openxmlformats.org/drawingml/2006/table">
            <a:tbl>
              <a:tblPr firstRow="1" bandRow="1">
                <a:tableStyleId>{5DA37D80-6434-44D0-A028-1B22A696006F}</a:tableStyleId>
              </a:tblPr>
              <a:tblGrid>
                <a:gridCol w="1354667">
                  <a:extLst>
                    <a:ext uri="{9D8B030D-6E8A-4147-A177-3AD203B41FA5}">
                      <a16:colId xmlns:a16="http://schemas.microsoft.com/office/drawing/2014/main" val="2149060858"/>
                    </a:ext>
                  </a:extLst>
                </a:gridCol>
                <a:gridCol w="1354667">
                  <a:extLst>
                    <a:ext uri="{9D8B030D-6E8A-4147-A177-3AD203B41FA5}">
                      <a16:colId xmlns:a16="http://schemas.microsoft.com/office/drawing/2014/main" val="2350303422"/>
                    </a:ext>
                  </a:extLst>
                </a:gridCol>
                <a:gridCol w="1324186">
                  <a:extLst>
                    <a:ext uri="{9D8B030D-6E8A-4147-A177-3AD203B41FA5}">
                      <a16:colId xmlns:a16="http://schemas.microsoft.com/office/drawing/2014/main" val="4130997689"/>
                    </a:ext>
                  </a:extLst>
                </a:gridCol>
                <a:gridCol w="1385148">
                  <a:extLst>
                    <a:ext uri="{9D8B030D-6E8A-4147-A177-3AD203B41FA5}">
                      <a16:colId xmlns:a16="http://schemas.microsoft.com/office/drawing/2014/main" val="3194314353"/>
                    </a:ext>
                  </a:extLst>
                </a:gridCol>
                <a:gridCol w="1354667">
                  <a:extLst>
                    <a:ext uri="{9D8B030D-6E8A-4147-A177-3AD203B41FA5}">
                      <a16:colId xmlns:a16="http://schemas.microsoft.com/office/drawing/2014/main" val="440219074"/>
                    </a:ext>
                  </a:extLst>
                </a:gridCol>
                <a:gridCol w="1354667">
                  <a:extLst>
                    <a:ext uri="{9D8B030D-6E8A-4147-A177-3AD203B41FA5}">
                      <a16:colId xmlns:a16="http://schemas.microsoft.com/office/drawing/2014/main" val="256123273"/>
                    </a:ext>
                  </a:extLst>
                </a:gridCol>
              </a:tblGrid>
              <a:tr h="370840">
                <a:tc>
                  <a:txBody>
                    <a:bodyPr/>
                    <a:lstStyle/>
                    <a:p>
                      <a:r>
                        <a:rPr lang="en-IN" dirty="0"/>
                        <a:t>         45</a:t>
                      </a:r>
                    </a:p>
                  </a:txBody>
                  <a:tcPr/>
                </a:tc>
                <a:tc>
                  <a:txBody>
                    <a:bodyPr/>
                    <a:lstStyle/>
                    <a:p>
                      <a:r>
                        <a:rPr lang="en-IN" dirty="0"/>
                        <a:t>         55</a:t>
                      </a:r>
                    </a:p>
                  </a:txBody>
                  <a:tcPr/>
                </a:tc>
                <a:tc>
                  <a:txBody>
                    <a:bodyPr/>
                    <a:lstStyle/>
                    <a:p>
                      <a:r>
                        <a:rPr lang="en-IN" dirty="0"/>
                        <a:t>       48</a:t>
                      </a:r>
                    </a:p>
                  </a:txBody>
                  <a:tcPr/>
                </a:tc>
                <a:tc>
                  <a:txBody>
                    <a:bodyPr/>
                    <a:lstStyle/>
                    <a:p>
                      <a:r>
                        <a:rPr lang="en-IN" dirty="0"/>
                        <a:t>       74</a:t>
                      </a:r>
                    </a:p>
                  </a:txBody>
                  <a:tcPr/>
                </a:tc>
                <a:tc>
                  <a:txBody>
                    <a:bodyPr/>
                    <a:lstStyle/>
                    <a:p>
                      <a:r>
                        <a:rPr lang="en-IN" dirty="0"/>
                        <a:t>         88</a:t>
                      </a:r>
                    </a:p>
                  </a:txBody>
                  <a:tcPr/>
                </a:tc>
                <a:tc>
                  <a:txBody>
                    <a:bodyPr/>
                    <a:lstStyle/>
                    <a:p>
                      <a:r>
                        <a:rPr lang="en-IN" dirty="0"/>
                        <a:t>         96                                                                                                                                      </a:t>
                      </a:r>
                    </a:p>
                  </a:txBody>
                  <a:tcPr/>
                </a:tc>
                <a:extLst>
                  <a:ext uri="{0D108BD9-81ED-4DB2-BD59-A6C34878D82A}">
                    <a16:rowId xmlns:a16="http://schemas.microsoft.com/office/drawing/2014/main" val="196540563"/>
                  </a:ext>
                </a:extLst>
              </a:tr>
            </a:tbl>
          </a:graphicData>
        </a:graphic>
      </p:graphicFrame>
      <p:pic>
        <p:nvPicPr>
          <p:cNvPr id="7" name="Picture 6">
            <a:extLst>
              <a:ext uri="{FF2B5EF4-FFF2-40B4-BE49-F238E27FC236}">
                <a16:creationId xmlns:a16="http://schemas.microsoft.com/office/drawing/2014/main" id="{1DE06F4B-EFD8-4CB7-AE3C-9F73AFD74C53}"/>
              </a:ext>
            </a:extLst>
          </p:cNvPr>
          <p:cNvPicPr>
            <a:picLocks noChangeAspect="1"/>
          </p:cNvPicPr>
          <p:nvPr/>
        </p:nvPicPr>
        <p:blipFill>
          <a:blip r:embed="rId2"/>
          <a:stretch>
            <a:fillRect/>
          </a:stretch>
        </p:blipFill>
        <p:spPr>
          <a:xfrm>
            <a:off x="2002846" y="2441057"/>
            <a:ext cx="8157155" cy="402371"/>
          </a:xfrm>
          <a:prstGeom prst="rect">
            <a:avLst/>
          </a:prstGeom>
        </p:spPr>
      </p:pic>
      <p:sp>
        <p:nvSpPr>
          <p:cNvPr id="11" name="Isosceles Triangle 10">
            <a:extLst>
              <a:ext uri="{FF2B5EF4-FFF2-40B4-BE49-F238E27FC236}">
                <a16:creationId xmlns:a16="http://schemas.microsoft.com/office/drawing/2014/main" id="{B3BDAA6A-6559-47FA-A827-5E20DBDD5625}"/>
              </a:ext>
            </a:extLst>
          </p:cNvPr>
          <p:cNvSpPr/>
          <p:nvPr/>
        </p:nvSpPr>
        <p:spPr>
          <a:xfrm>
            <a:off x="3210560" y="1142679"/>
            <a:ext cx="386080" cy="37084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Isosceles Triangle 11">
            <a:extLst>
              <a:ext uri="{FF2B5EF4-FFF2-40B4-BE49-F238E27FC236}">
                <a16:creationId xmlns:a16="http://schemas.microsoft.com/office/drawing/2014/main" id="{D98FAF33-4EEA-4716-9E74-72CE74768EB0}"/>
              </a:ext>
            </a:extLst>
          </p:cNvPr>
          <p:cNvSpPr/>
          <p:nvPr/>
        </p:nvSpPr>
        <p:spPr>
          <a:xfrm>
            <a:off x="4561840" y="1999714"/>
            <a:ext cx="386080" cy="37084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0264719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653FAE-EB68-4047-968E-8C5FD1BE880B}"/>
              </a:ext>
            </a:extLst>
          </p:cNvPr>
          <p:cNvSpPr txBox="1"/>
          <p:nvPr/>
        </p:nvSpPr>
        <p:spPr>
          <a:xfrm>
            <a:off x="71120" y="0"/>
            <a:ext cx="11998960" cy="6771084"/>
          </a:xfrm>
          <a:prstGeom prst="rect">
            <a:avLst/>
          </a:prstGeom>
          <a:noFill/>
        </p:spPr>
        <p:txBody>
          <a:bodyPr wrap="square">
            <a:spAutoFit/>
          </a:bodyPr>
          <a:lstStyle/>
          <a:p>
            <a:r>
              <a:rPr lang="en-IN" sz="1400" dirty="0"/>
              <a:t>Program:                                                                                                                                        Output:</a:t>
            </a:r>
          </a:p>
          <a:p>
            <a:endParaRPr lang="en-IN" sz="1400" dirty="0"/>
          </a:p>
          <a:p>
            <a:r>
              <a:rPr lang="en-IN" sz="1400" dirty="0"/>
              <a:t>int temp;</a:t>
            </a:r>
          </a:p>
          <a:p>
            <a:r>
              <a:rPr lang="en-IN" sz="1400" dirty="0"/>
              <a:t>            var list = new List&lt;int&gt;();</a:t>
            </a:r>
          </a:p>
          <a:p>
            <a:r>
              <a:rPr lang="en-IN" sz="1400" dirty="0"/>
              <a:t>            </a:t>
            </a:r>
            <a:r>
              <a:rPr lang="en-IN" sz="1400" dirty="0" err="1"/>
              <a:t>Console.WriteLine</a:t>
            </a:r>
            <a:r>
              <a:rPr lang="en-IN" sz="1400" dirty="0"/>
              <a:t>("Enter size in number");</a:t>
            </a:r>
          </a:p>
          <a:p>
            <a:r>
              <a:rPr lang="en-IN" sz="1400" dirty="0"/>
              <a:t>            int size = Convert.ToInt32(</a:t>
            </a:r>
            <a:r>
              <a:rPr lang="en-IN" sz="1400" dirty="0" err="1"/>
              <a:t>Console.ReadLine</a:t>
            </a:r>
            <a:r>
              <a:rPr lang="en-IN" sz="1400" dirty="0"/>
              <a:t>());                                                         </a:t>
            </a:r>
          </a:p>
          <a:p>
            <a:r>
              <a:rPr lang="en-IN" sz="1400" dirty="0"/>
              <a:t>            for(int h = 0;h&lt;</a:t>
            </a:r>
            <a:r>
              <a:rPr lang="en-IN" sz="1400" dirty="0" err="1"/>
              <a:t>size;h</a:t>
            </a:r>
            <a:r>
              <a:rPr lang="en-IN" sz="1400" dirty="0"/>
              <a:t>++)</a:t>
            </a:r>
          </a:p>
          <a:p>
            <a:r>
              <a:rPr lang="en-IN" sz="1400" dirty="0"/>
              <a:t>            {</a:t>
            </a:r>
          </a:p>
          <a:p>
            <a:r>
              <a:rPr lang="en-IN" sz="1400" dirty="0"/>
              <a:t>                </a:t>
            </a:r>
            <a:r>
              <a:rPr lang="en-IN" sz="1400" dirty="0" err="1"/>
              <a:t>Console.WriteLine</a:t>
            </a:r>
            <a:r>
              <a:rPr lang="en-IN" sz="1400" dirty="0"/>
              <a:t>($"Enter {h+1} element:");</a:t>
            </a:r>
          </a:p>
          <a:p>
            <a:r>
              <a:rPr lang="en-IN" sz="1400" dirty="0"/>
              <a:t>                int ad = Convert.ToInt32(</a:t>
            </a:r>
            <a:r>
              <a:rPr lang="en-IN" sz="1400" dirty="0" err="1"/>
              <a:t>Console.ReadLine</a:t>
            </a:r>
            <a:r>
              <a:rPr lang="en-IN" sz="1400" dirty="0"/>
              <a:t>());</a:t>
            </a:r>
          </a:p>
          <a:p>
            <a:r>
              <a:rPr lang="en-IN" sz="1400" dirty="0"/>
              <a:t>                </a:t>
            </a:r>
            <a:r>
              <a:rPr lang="en-IN" sz="1400" dirty="0" err="1"/>
              <a:t>list.Add</a:t>
            </a:r>
            <a:r>
              <a:rPr lang="en-IN" sz="1400" dirty="0"/>
              <a:t>(ad);</a:t>
            </a:r>
          </a:p>
          <a:p>
            <a:r>
              <a:rPr lang="en-IN" sz="1400" dirty="0"/>
              <a:t>            }</a:t>
            </a:r>
          </a:p>
          <a:p>
            <a:r>
              <a:rPr lang="en-IN" sz="1400" dirty="0"/>
              <a:t>            int </a:t>
            </a:r>
            <a:r>
              <a:rPr lang="en-IN" sz="1400" dirty="0" err="1"/>
              <a:t>i</a:t>
            </a:r>
            <a:r>
              <a:rPr lang="en-IN" sz="1400" dirty="0"/>
              <a:t> = </a:t>
            </a:r>
            <a:r>
              <a:rPr lang="en-IN" sz="1400" dirty="0" err="1"/>
              <a:t>list.Count</a:t>
            </a:r>
            <a:r>
              <a:rPr lang="en-IN" sz="1400" dirty="0"/>
              <a:t>() - 1;</a:t>
            </a:r>
          </a:p>
          <a:p>
            <a:r>
              <a:rPr lang="en-IN" sz="1400" dirty="0"/>
              <a:t>            while(</a:t>
            </a:r>
            <a:r>
              <a:rPr lang="en-IN" sz="1400" dirty="0" err="1"/>
              <a:t>i</a:t>
            </a:r>
            <a:r>
              <a:rPr lang="en-IN" sz="1400" dirty="0"/>
              <a:t>&gt;=0)</a:t>
            </a:r>
          </a:p>
          <a:p>
            <a:r>
              <a:rPr lang="en-IN" sz="1400" dirty="0"/>
              <a:t>            {</a:t>
            </a:r>
          </a:p>
          <a:p>
            <a:r>
              <a:rPr lang="en-IN" sz="1400" dirty="0"/>
              <a:t>                for (int j = 0; j &lt; </a:t>
            </a:r>
            <a:r>
              <a:rPr lang="en-IN" sz="1400" dirty="0" err="1"/>
              <a:t>i</a:t>
            </a:r>
            <a:r>
              <a:rPr lang="en-IN" sz="1400" dirty="0"/>
              <a:t>; </a:t>
            </a:r>
            <a:r>
              <a:rPr lang="en-IN" sz="1400" dirty="0" err="1"/>
              <a:t>j++</a:t>
            </a:r>
            <a:r>
              <a:rPr lang="en-IN" sz="1400" dirty="0"/>
              <a:t>)</a:t>
            </a:r>
          </a:p>
          <a:p>
            <a:r>
              <a:rPr lang="en-IN" sz="1400" dirty="0"/>
              <a:t>                {</a:t>
            </a:r>
          </a:p>
          <a:p>
            <a:r>
              <a:rPr lang="en-IN" sz="1400" dirty="0"/>
              <a:t>                    if (list[j] &gt; list[j + 1])</a:t>
            </a:r>
          </a:p>
          <a:p>
            <a:r>
              <a:rPr lang="en-IN" sz="1400" dirty="0"/>
              <a:t>                    {</a:t>
            </a:r>
          </a:p>
          <a:p>
            <a:r>
              <a:rPr lang="en-IN" sz="1400" dirty="0"/>
              <a:t>                        temp = list[j];</a:t>
            </a:r>
          </a:p>
          <a:p>
            <a:r>
              <a:rPr lang="en-IN" sz="1400" dirty="0"/>
              <a:t>                        list[j] = list[j + 1];</a:t>
            </a:r>
          </a:p>
          <a:p>
            <a:r>
              <a:rPr lang="en-IN" sz="1400" dirty="0"/>
              <a:t>                        list[j + 1] = temp;</a:t>
            </a:r>
          </a:p>
          <a:p>
            <a:r>
              <a:rPr lang="en-IN" sz="1400" dirty="0"/>
              <a:t>                    }</a:t>
            </a:r>
          </a:p>
          <a:p>
            <a:r>
              <a:rPr lang="en-IN" sz="1400" dirty="0"/>
              <a:t>                }</a:t>
            </a:r>
          </a:p>
          <a:p>
            <a:r>
              <a:rPr lang="en-IN" sz="1400" dirty="0"/>
              <a:t>                </a:t>
            </a:r>
            <a:r>
              <a:rPr lang="en-IN" sz="1400" dirty="0" err="1"/>
              <a:t>i</a:t>
            </a:r>
            <a:r>
              <a:rPr lang="en-IN" sz="1400" dirty="0"/>
              <a:t>--;</a:t>
            </a:r>
          </a:p>
          <a:p>
            <a:r>
              <a:rPr lang="en-IN" sz="1400" dirty="0"/>
              <a:t>            }</a:t>
            </a:r>
          </a:p>
          <a:p>
            <a:r>
              <a:rPr lang="en-IN" sz="1400" dirty="0"/>
              <a:t>            </a:t>
            </a:r>
            <a:r>
              <a:rPr lang="en-IN" sz="1400" dirty="0" err="1"/>
              <a:t>Console.WriteLine</a:t>
            </a:r>
            <a:r>
              <a:rPr lang="en-IN" sz="1400" dirty="0"/>
              <a:t>("");</a:t>
            </a:r>
          </a:p>
          <a:p>
            <a:r>
              <a:rPr lang="en-IN" sz="1400" dirty="0"/>
              <a:t>            foreach (int h in list)</a:t>
            </a:r>
          </a:p>
          <a:p>
            <a:r>
              <a:rPr lang="en-IN" sz="1400" dirty="0"/>
              <a:t>                </a:t>
            </a:r>
            <a:r>
              <a:rPr lang="en-IN" sz="1400" dirty="0" err="1"/>
              <a:t>Console.WriteLine</a:t>
            </a:r>
            <a:r>
              <a:rPr lang="en-IN" sz="1400" dirty="0"/>
              <a:t>(h+",");</a:t>
            </a:r>
          </a:p>
          <a:p>
            <a:r>
              <a:rPr lang="en-IN" sz="1400" dirty="0"/>
              <a:t>            </a:t>
            </a:r>
            <a:r>
              <a:rPr lang="en-IN" sz="1400" dirty="0" err="1"/>
              <a:t>Console.ReadLine</a:t>
            </a:r>
            <a:r>
              <a:rPr lang="en-IN" sz="1400" dirty="0"/>
              <a:t>();</a:t>
            </a:r>
          </a:p>
        </p:txBody>
      </p:sp>
      <p:pic>
        <p:nvPicPr>
          <p:cNvPr id="7" name="Picture 6">
            <a:extLst>
              <a:ext uri="{FF2B5EF4-FFF2-40B4-BE49-F238E27FC236}">
                <a16:creationId xmlns:a16="http://schemas.microsoft.com/office/drawing/2014/main" id="{C224B281-88AD-4803-AB09-8BFDE5E04F45}"/>
              </a:ext>
            </a:extLst>
          </p:cNvPr>
          <p:cNvPicPr>
            <a:picLocks noChangeAspect="1"/>
          </p:cNvPicPr>
          <p:nvPr/>
        </p:nvPicPr>
        <p:blipFill>
          <a:blip r:embed="rId2"/>
          <a:stretch>
            <a:fillRect/>
          </a:stretch>
        </p:blipFill>
        <p:spPr>
          <a:xfrm>
            <a:off x="5357982" y="239753"/>
            <a:ext cx="3406435" cy="6378493"/>
          </a:xfrm>
          <a:prstGeom prst="rect">
            <a:avLst/>
          </a:prstGeom>
        </p:spPr>
      </p:pic>
    </p:spTree>
    <p:extLst>
      <p:ext uri="{BB962C8B-B14F-4D97-AF65-F5344CB8AC3E}">
        <p14:creationId xmlns:p14="http://schemas.microsoft.com/office/powerpoint/2010/main" val="175292111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8086F-DAF6-46F7-A663-B9B92E9E451F}"/>
              </a:ext>
            </a:extLst>
          </p:cNvPr>
          <p:cNvSpPr>
            <a:spLocks noGrp="1"/>
          </p:cNvSpPr>
          <p:nvPr>
            <p:ph type="title"/>
          </p:nvPr>
        </p:nvSpPr>
        <p:spPr/>
        <p:txBody>
          <a:bodyPr/>
          <a:lstStyle/>
          <a:p>
            <a:r>
              <a:rPr lang="en-IN" dirty="0"/>
              <a:t>Linear search</a:t>
            </a:r>
          </a:p>
        </p:txBody>
      </p:sp>
      <p:sp>
        <p:nvSpPr>
          <p:cNvPr id="3" name="Content Placeholder 2">
            <a:extLst>
              <a:ext uri="{FF2B5EF4-FFF2-40B4-BE49-F238E27FC236}">
                <a16:creationId xmlns:a16="http://schemas.microsoft.com/office/drawing/2014/main" id="{D249DBA8-BF89-4F6C-9AD5-447E691CB81D}"/>
              </a:ext>
            </a:extLst>
          </p:cNvPr>
          <p:cNvSpPr>
            <a:spLocks noGrp="1"/>
          </p:cNvSpPr>
          <p:nvPr>
            <p:ph idx="1"/>
          </p:nvPr>
        </p:nvSpPr>
        <p:spPr>
          <a:xfrm>
            <a:off x="685801" y="2142067"/>
            <a:ext cx="10131425" cy="4480675"/>
          </a:xfrm>
        </p:spPr>
        <p:txBody>
          <a:bodyPr/>
          <a:lstStyle/>
          <a:p>
            <a:r>
              <a:rPr lang="en-GB" b="0" i="0" dirty="0">
                <a:effectLst/>
              </a:rPr>
              <a:t>Linear Search is </a:t>
            </a:r>
            <a:r>
              <a:rPr lang="en-GB" b="1" i="0" dirty="0">
                <a:effectLst/>
              </a:rPr>
              <a:t>sequential search which scans one item at a time</a:t>
            </a:r>
            <a:r>
              <a:rPr lang="en-GB" b="0" i="0" dirty="0">
                <a:effectLst/>
              </a:rPr>
              <a:t>. The time taken to search a given element will increase if the number of elements in the array increases.</a:t>
            </a:r>
          </a:p>
          <a:p>
            <a:r>
              <a:rPr lang="en-GB" dirty="0"/>
              <a:t>Find Number x = 22 in given array.</a:t>
            </a:r>
            <a:endParaRPr lang="en-GB" b="0" i="0" dirty="0">
              <a:effectLst/>
            </a:endParaRPr>
          </a:p>
          <a:p>
            <a:endParaRPr lang="en-GB" dirty="0"/>
          </a:p>
          <a:p>
            <a:endParaRPr lang="en-GB" dirty="0"/>
          </a:p>
          <a:p>
            <a:endParaRPr lang="en-GB" dirty="0"/>
          </a:p>
          <a:p>
            <a:pPr marL="0" indent="0">
              <a:buNone/>
            </a:pPr>
            <a:r>
              <a:rPr lang="en-GB" dirty="0"/>
              <a:t>               0                    1              2                   3                4                  5                 6                7</a:t>
            </a:r>
          </a:p>
          <a:p>
            <a:r>
              <a:rPr lang="en-GB" b="0" i="0" dirty="0">
                <a:effectLst/>
              </a:rPr>
              <a:t>It start with the leftmost element of </a:t>
            </a:r>
            <a:r>
              <a:rPr lang="en-GB" b="0" i="0" dirty="0" err="1">
                <a:effectLst/>
              </a:rPr>
              <a:t>arr</a:t>
            </a:r>
            <a:r>
              <a:rPr lang="en-GB" dirty="0"/>
              <a:t>[] and start comparing x with one by one number of the </a:t>
            </a:r>
            <a:r>
              <a:rPr lang="en-GB" dirty="0" err="1"/>
              <a:t>arr</a:t>
            </a:r>
            <a:r>
              <a:rPr lang="en-GB" dirty="0"/>
              <a:t>[].</a:t>
            </a:r>
            <a:endParaRPr lang="en-GB" b="0" i="0" dirty="0">
              <a:effectLst/>
            </a:endParaRPr>
          </a:p>
          <a:p>
            <a:r>
              <a:rPr lang="en-GB" dirty="0"/>
              <a:t>If x matches with an element, return the index number.</a:t>
            </a:r>
          </a:p>
          <a:p>
            <a:r>
              <a:rPr lang="en-GB" dirty="0"/>
              <a:t>If x does not match with an element, return  with element not found.</a:t>
            </a:r>
            <a:r>
              <a:rPr lang="en-GB" b="0" i="0" dirty="0">
                <a:effectLst/>
              </a:rPr>
              <a:t>  </a:t>
            </a:r>
          </a:p>
          <a:p>
            <a:endParaRPr lang="en-IN" dirty="0"/>
          </a:p>
        </p:txBody>
      </p:sp>
      <p:graphicFrame>
        <p:nvGraphicFramePr>
          <p:cNvPr id="4" name="Table 4">
            <a:extLst>
              <a:ext uri="{FF2B5EF4-FFF2-40B4-BE49-F238E27FC236}">
                <a16:creationId xmlns:a16="http://schemas.microsoft.com/office/drawing/2014/main" id="{159D8F57-D255-49CC-9649-C80029776DAA}"/>
              </a:ext>
            </a:extLst>
          </p:cNvPr>
          <p:cNvGraphicFramePr>
            <a:graphicFrameLocks noGrp="1"/>
          </p:cNvGraphicFramePr>
          <p:nvPr>
            <p:extLst>
              <p:ext uri="{D42A27DB-BD31-4B8C-83A1-F6EECF244321}">
                <p14:modId xmlns:p14="http://schemas.microsoft.com/office/powerpoint/2010/main" val="243509453"/>
              </p:ext>
            </p:extLst>
          </p:nvPr>
        </p:nvGraphicFramePr>
        <p:xfrm>
          <a:off x="1207075" y="4046530"/>
          <a:ext cx="8128000" cy="370840"/>
        </p:xfrm>
        <a:graphic>
          <a:graphicData uri="http://schemas.openxmlformats.org/drawingml/2006/table">
            <a:tbl>
              <a:tblPr firstRow="1" bandRow="1">
                <a:tableStyleId>{5DA37D80-6434-44D0-A028-1B22A696006F}</a:tableStyleId>
              </a:tblPr>
              <a:tblGrid>
                <a:gridCol w="1016000">
                  <a:extLst>
                    <a:ext uri="{9D8B030D-6E8A-4147-A177-3AD203B41FA5}">
                      <a16:colId xmlns:a16="http://schemas.microsoft.com/office/drawing/2014/main" val="1340067725"/>
                    </a:ext>
                  </a:extLst>
                </a:gridCol>
                <a:gridCol w="1016000">
                  <a:extLst>
                    <a:ext uri="{9D8B030D-6E8A-4147-A177-3AD203B41FA5}">
                      <a16:colId xmlns:a16="http://schemas.microsoft.com/office/drawing/2014/main" val="3207896069"/>
                    </a:ext>
                  </a:extLst>
                </a:gridCol>
                <a:gridCol w="1016000">
                  <a:extLst>
                    <a:ext uri="{9D8B030D-6E8A-4147-A177-3AD203B41FA5}">
                      <a16:colId xmlns:a16="http://schemas.microsoft.com/office/drawing/2014/main" val="342845504"/>
                    </a:ext>
                  </a:extLst>
                </a:gridCol>
                <a:gridCol w="1016000">
                  <a:extLst>
                    <a:ext uri="{9D8B030D-6E8A-4147-A177-3AD203B41FA5}">
                      <a16:colId xmlns:a16="http://schemas.microsoft.com/office/drawing/2014/main" val="371423095"/>
                    </a:ext>
                  </a:extLst>
                </a:gridCol>
                <a:gridCol w="1016000">
                  <a:extLst>
                    <a:ext uri="{9D8B030D-6E8A-4147-A177-3AD203B41FA5}">
                      <a16:colId xmlns:a16="http://schemas.microsoft.com/office/drawing/2014/main" val="1751227684"/>
                    </a:ext>
                  </a:extLst>
                </a:gridCol>
                <a:gridCol w="1016000">
                  <a:extLst>
                    <a:ext uri="{9D8B030D-6E8A-4147-A177-3AD203B41FA5}">
                      <a16:colId xmlns:a16="http://schemas.microsoft.com/office/drawing/2014/main" val="1206246718"/>
                    </a:ext>
                  </a:extLst>
                </a:gridCol>
                <a:gridCol w="1016000">
                  <a:extLst>
                    <a:ext uri="{9D8B030D-6E8A-4147-A177-3AD203B41FA5}">
                      <a16:colId xmlns:a16="http://schemas.microsoft.com/office/drawing/2014/main" val="992472110"/>
                    </a:ext>
                  </a:extLst>
                </a:gridCol>
                <a:gridCol w="1016000">
                  <a:extLst>
                    <a:ext uri="{9D8B030D-6E8A-4147-A177-3AD203B41FA5}">
                      <a16:colId xmlns:a16="http://schemas.microsoft.com/office/drawing/2014/main" val="1066694356"/>
                    </a:ext>
                  </a:extLst>
                </a:gridCol>
              </a:tblGrid>
              <a:tr h="370840">
                <a:tc>
                  <a:txBody>
                    <a:bodyPr/>
                    <a:lstStyle/>
                    <a:p>
                      <a:r>
                        <a:rPr lang="en-IN" dirty="0"/>
                        <a:t>      45</a:t>
                      </a:r>
                    </a:p>
                  </a:txBody>
                  <a:tcPr/>
                </a:tc>
                <a:tc>
                  <a:txBody>
                    <a:bodyPr/>
                    <a:lstStyle/>
                    <a:p>
                      <a:r>
                        <a:rPr lang="en-IN" dirty="0"/>
                        <a:t>       55</a:t>
                      </a:r>
                    </a:p>
                  </a:txBody>
                  <a:tcPr/>
                </a:tc>
                <a:tc>
                  <a:txBody>
                    <a:bodyPr/>
                    <a:lstStyle/>
                    <a:p>
                      <a:r>
                        <a:rPr lang="en-IN" dirty="0"/>
                        <a:t>      36</a:t>
                      </a:r>
                    </a:p>
                  </a:txBody>
                  <a:tcPr/>
                </a:tc>
                <a:tc>
                  <a:txBody>
                    <a:bodyPr/>
                    <a:lstStyle/>
                    <a:p>
                      <a:r>
                        <a:rPr lang="en-IN" dirty="0"/>
                        <a:t>      44</a:t>
                      </a:r>
                    </a:p>
                  </a:txBody>
                  <a:tcPr/>
                </a:tc>
                <a:tc>
                  <a:txBody>
                    <a:bodyPr/>
                    <a:lstStyle/>
                    <a:p>
                      <a:r>
                        <a:rPr lang="en-IN" dirty="0"/>
                        <a:t>      22    </a:t>
                      </a:r>
                    </a:p>
                  </a:txBody>
                  <a:tcPr/>
                </a:tc>
                <a:tc>
                  <a:txBody>
                    <a:bodyPr/>
                    <a:lstStyle/>
                    <a:p>
                      <a:r>
                        <a:rPr lang="en-IN" dirty="0"/>
                        <a:t>      47</a:t>
                      </a:r>
                    </a:p>
                  </a:txBody>
                  <a:tcPr/>
                </a:tc>
                <a:tc>
                  <a:txBody>
                    <a:bodyPr/>
                    <a:lstStyle/>
                    <a:p>
                      <a:r>
                        <a:rPr lang="en-IN" dirty="0"/>
                        <a:t>      69</a:t>
                      </a:r>
                    </a:p>
                  </a:txBody>
                  <a:tcPr/>
                </a:tc>
                <a:tc>
                  <a:txBody>
                    <a:bodyPr/>
                    <a:lstStyle/>
                    <a:p>
                      <a:r>
                        <a:rPr lang="en-IN" dirty="0"/>
                        <a:t>       72</a:t>
                      </a:r>
                    </a:p>
                  </a:txBody>
                  <a:tcPr/>
                </a:tc>
                <a:extLst>
                  <a:ext uri="{0D108BD9-81ED-4DB2-BD59-A6C34878D82A}">
                    <a16:rowId xmlns:a16="http://schemas.microsoft.com/office/drawing/2014/main" val="2476280478"/>
                  </a:ext>
                </a:extLst>
              </a:tr>
            </a:tbl>
          </a:graphicData>
        </a:graphic>
      </p:graphicFrame>
      <p:sp>
        <p:nvSpPr>
          <p:cNvPr id="5" name="Arrow: Curved Down 4">
            <a:extLst>
              <a:ext uri="{FF2B5EF4-FFF2-40B4-BE49-F238E27FC236}">
                <a16:creationId xmlns:a16="http://schemas.microsoft.com/office/drawing/2014/main" id="{F2E0DAE3-36C1-43B6-93AC-5936C20F6BC1}"/>
              </a:ext>
            </a:extLst>
          </p:cNvPr>
          <p:cNvSpPr/>
          <p:nvPr/>
        </p:nvSpPr>
        <p:spPr>
          <a:xfrm>
            <a:off x="1525973" y="3360360"/>
            <a:ext cx="1012054" cy="64807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6" name="Picture 5">
            <a:extLst>
              <a:ext uri="{FF2B5EF4-FFF2-40B4-BE49-F238E27FC236}">
                <a16:creationId xmlns:a16="http://schemas.microsoft.com/office/drawing/2014/main" id="{82BADF17-89EB-4837-AFE0-9FF616D8CC76}"/>
              </a:ext>
            </a:extLst>
          </p:cNvPr>
          <p:cNvPicPr>
            <a:picLocks noChangeAspect="1"/>
          </p:cNvPicPr>
          <p:nvPr/>
        </p:nvPicPr>
        <p:blipFill>
          <a:blip r:embed="rId2"/>
          <a:stretch>
            <a:fillRect/>
          </a:stretch>
        </p:blipFill>
        <p:spPr>
          <a:xfrm>
            <a:off x="4936661" y="3343908"/>
            <a:ext cx="1018120" cy="664522"/>
          </a:xfrm>
          <a:prstGeom prst="rect">
            <a:avLst/>
          </a:prstGeom>
        </p:spPr>
      </p:pic>
      <p:pic>
        <p:nvPicPr>
          <p:cNvPr id="7" name="Picture 6">
            <a:extLst>
              <a:ext uri="{FF2B5EF4-FFF2-40B4-BE49-F238E27FC236}">
                <a16:creationId xmlns:a16="http://schemas.microsoft.com/office/drawing/2014/main" id="{0ED83307-AC6F-47DB-A990-F134B4F127E2}"/>
              </a:ext>
            </a:extLst>
          </p:cNvPr>
          <p:cNvPicPr>
            <a:picLocks noChangeAspect="1"/>
          </p:cNvPicPr>
          <p:nvPr/>
        </p:nvPicPr>
        <p:blipFill>
          <a:blip r:embed="rId2"/>
          <a:stretch>
            <a:fillRect/>
          </a:stretch>
        </p:blipFill>
        <p:spPr>
          <a:xfrm>
            <a:off x="3776845" y="3362752"/>
            <a:ext cx="1018120" cy="664522"/>
          </a:xfrm>
          <a:prstGeom prst="rect">
            <a:avLst/>
          </a:prstGeom>
        </p:spPr>
      </p:pic>
      <p:pic>
        <p:nvPicPr>
          <p:cNvPr id="8" name="Picture 7">
            <a:extLst>
              <a:ext uri="{FF2B5EF4-FFF2-40B4-BE49-F238E27FC236}">
                <a16:creationId xmlns:a16="http://schemas.microsoft.com/office/drawing/2014/main" id="{063ABF48-977E-4D9C-9644-C238C57253D1}"/>
              </a:ext>
            </a:extLst>
          </p:cNvPr>
          <p:cNvPicPr>
            <a:picLocks noChangeAspect="1"/>
          </p:cNvPicPr>
          <p:nvPr/>
        </p:nvPicPr>
        <p:blipFill>
          <a:blip r:embed="rId2"/>
          <a:stretch>
            <a:fillRect/>
          </a:stretch>
        </p:blipFill>
        <p:spPr>
          <a:xfrm>
            <a:off x="2617029" y="3398460"/>
            <a:ext cx="1018120" cy="648070"/>
          </a:xfrm>
          <a:prstGeom prst="rect">
            <a:avLst/>
          </a:prstGeom>
        </p:spPr>
      </p:pic>
    </p:spTree>
    <p:extLst>
      <p:ext uri="{BB962C8B-B14F-4D97-AF65-F5344CB8AC3E}">
        <p14:creationId xmlns:p14="http://schemas.microsoft.com/office/powerpoint/2010/main" val="173770641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0678FC-FB6C-4BD3-9469-EDB3DA5E98F1}"/>
              </a:ext>
            </a:extLst>
          </p:cNvPr>
          <p:cNvSpPr txBox="1"/>
          <p:nvPr/>
        </p:nvSpPr>
        <p:spPr>
          <a:xfrm>
            <a:off x="0" y="0"/>
            <a:ext cx="12192000" cy="369332"/>
          </a:xfrm>
          <a:prstGeom prst="rect">
            <a:avLst/>
          </a:prstGeom>
          <a:noFill/>
        </p:spPr>
        <p:txBody>
          <a:bodyPr wrap="square">
            <a:spAutoFit/>
          </a:bodyPr>
          <a:lstStyle/>
          <a:p>
            <a:endParaRPr lang="en-GB" dirty="0"/>
          </a:p>
        </p:txBody>
      </p:sp>
      <p:sp>
        <p:nvSpPr>
          <p:cNvPr id="5" name="TextBox 4">
            <a:extLst>
              <a:ext uri="{FF2B5EF4-FFF2-40B4-BE49-F238E27FC236}">
                <a16:creationId xmlns:a16="http://schemas.microsoft.com/office/drawing/2014/main" id="{6EDCD7FD-3A22-420F-AEDA-C38BDCC2AA3A}"/>
              </a:ext>
            </a:extLst>
          </p:cNvPr>
          <p:cNvSpPr txBox="1"/>
          <p:nvPr/>
        </p:nvSpPr>
        <p:spPr>
          <a:xfrm>
            <a:off x="-1" y="0"/>
            <a:ext cx="12191999" cy="6524863"/>
          </a:xfrm>
          <a:prstGeom prst="rect">
            <a:avLst/>
          </a:prstGeom>
          <a:noFill/>
        </p:spPr>
        <p:txBody>
          <a:bodyPr wrap="square">
            <a:spAutoFit/>
          </a:bodyPr>
          <a:lstStyle/>
          <a:p>
            <a:r>
              <a:rPr lang="en-IN" dirty="0"/>
              <a:t> Program:                                                                                                      Output:                       </a:t>
            </a:r>
          </a:p>
          <a:p>
            <a:r>
              <a:rPr lang="en-IN" sz="1600" dirty="0"/>
              <a:t>            int[] </a:t>
            </a:r>
            <a:r>
              <a:rPr lang="en-IN" sz="1600" dirty="0" err="1"/>
              <a:t>num</a:t>
            </a:r>
            <a:r>
              <a:rPr lang="en-IN" sz="1600" dirty="0"/>
              <a:t> = { 32, 55, 33, 88, 75, 66, 30 };</a:t>
            </a:r>
          </a:p>
          <a:p>
            <a:r>
              <a:rPr lang="en-IN" sz="1600" dirty="0"/>
              <a:t>            int input;</a:t>
            </a:r>
          </a:p>
          <a:p>
            <a:r>
              <a:rPr lang="en-IN" sz="1600" dirty="0"/>
              <a:t>            bool b = true;</a:t>
            </a:r>
          </a:p>
          <a:p>
            <a:r>
              <a:rPr lang="en-IN" sz="1600" dirty="0"/>
              <a:t>            </a:t>
            </a:r>
            <a:r>
              <a:rPr lang="en-IN" sz="1600" dirty="0" err="1"/>
              <a:t>Console.Write</a:t>
            </a:r>
            <a:r>
              <a:rPr lang="en-IN" sz="1600" dirty="0"/>
              <a:t>("Elements in array are: ");</a:t>
            </a:r>
          </a:p>
          <a:p>
            <a:r>
              <a:rPr lang="en-IN" sz="1600" dirty="0"/>
              <a:t>            foreach (int n in </a:t>
            </a:r>
            <a:r>
              <a:rPr lang="en-IN" sz="1600" dirty="0" err="1"/>
              <a:t>num</a:t>
            </a:r>
            <a:r>
              <a:rPr lang="en-IN" sz="1600" dirty="0"/>
              <a:t>)</a:t>
            </a:r>
          </a:p>
          <a:p>
            <a:r>
              <a:rPr lang="en-IN" sz="1600" dirty="0"/>
              <a:t>                </a:t>
            </a:r>
            <a:r>
              <a:rPr lang="en-IN" sz="1600" dirty="0" err="1"/>
              <a:t>Console.Write</a:t>
            </a:r>
            <a:r>
              <a:rPr lang="en-IN" sz="1600" dirty="0"/>
              <a:t>($"{n} ");</a:t>
            </a:r>
          </a:p>
          <a:p>
            <a:endParaRPr lang="en-IN" sz="1600" dirty="0"/>
          </a:p>
          <a:p>
            <a:r>
              <a:rPr lang="en-IN" sz="1600" dirty="0"/>
              <a:t>            </a:t>
            </a:r>
            <a:r>
              <a:rPr lang="en-IN" sz="1600" dirty="0" err="1"/>
              <a:t>Console.Write</a:t>
            </a:r>
            <a:r>
              <a:rPr lang="en-IN" sz="1600" dirty="0"/>
              <a:t>("Enter element to search: ");</a:t>
            </a:r>
          </a:p>
          <a:p>
            <a:r>
              <a:rPr lang="en-IN" sz="1600" dirty="0"/>
              <a:t>            input = Convert.ToInt32(</a:t>
            </a:r>
            <a:r>
              <a:rPr lang="en-IN" sz="1600" dirty="0" err="1"/>
              <a:t>Console.ReadLine</a:t>
            </a:r>
            <a:r>
              <a:rPr lang="en-IN" sz="1600" dirty="0"/>
              <a:t>());</a:t>
            </a:r>
          </a:p>
          <a:p>
            <a:endParaRPr lang="en-IN" sz="1600" dirty="0"/>
          </a:p>
          <a:p>
            <a:r>
              <a:rPr lang="en-IN" sz="1600" dirty="0"/>
              <a:t>            for (int </a:t>
            </a:r>
            <a:r>
              <a:rPr lang="en-IN" sz="1600" dirty="0" err="1"/>
              <a:t>i</a:t>
            </a:r>
            <a:r>
              <a:rPr lang="en-IN" sz="1600" dirty="0"/>
              <a:t> = 0; </a:t>
            </a:r>
            <a:r>
              <a:rPr lang="en-IN" sz="1600" dirty="0" err="1"/>
              <a:t>i</a:t>
            </a:r>
            <a:r>
              <a:rPr lang="en-IN" sz="1600" dirty="0"/>
              <a:t> &lt; </a:t>
            </a:r>
            <a:r>
              <a:rPr lang="en-IN" sz="1600" dirty="0" err="1"/>
              <a:t>num.Length</a:t>
            </a:r>
            <a:r>
              <a:rPr lang="en-IN" sz="1600" dirty="0"/>
              <a:t>; </a:t>
            </a:r>
            <a:r>
              <a:rPr lang="en-IN" sz="1600" dirty="0" err="1"/>
              <a:t>i</a:t>
            </a:r>
            <a:r>
              <a:rPr lang="en-IN" sz="1600" dirty="0"/>
              <a:t>++)</a:t>
            </a:r>
          </a:p>
          <a:p>
            <a:r>
              <a:rPr lang="en-IN" sz="1600" dirty="0"/>
              <a:t>            {</a:t>
            </a:r>
          </a:p>
          <a:p>
            <a:r>
              <a:rPr lang="en-IN" sz="1600" dirty="0"/>
              <a:t>                if (</a:t>
            </a:r>
            <a:r>
              <a:rPr lang="en-IN" sz="1600" dirty="0" err="1"/>
              <a:t>num</a:t>
            </a:r>
            <a:r>
              <a:rPr lang="en-IN" sz="1600" dirty="0"/>
              <a:t>[</a:t>
            </a:r>
            <a:r>
              <a:rPr lang="en-IN" sz="1600" dirty="0" err="1"/>
              <a:t>i</a:t>
            </a:r>
            <a:r>
              <a:rPr lang="en-IN" sz="1600" dirty="0"/>
              <a:t>] == input)</a:t>
            </a:r>
          </a:p>
          <a:p>
            <a:r>
              <a:rPr lang="en-IN" sz="1600" dirty="0"/>
              <a:t>                {</a:t>
            </a:r>
          </a:p>
          <a:p>
            <a:r>
              <a:rPr lang="en-IN" sz="1600" dirty="0"/>
              <a:t>                    </a:t>
            </a:r>
            <a:r>
              <a:rPr lang="en-IN" sz="1600" dirty="0" err="1"/>
              <a:t>Console.WriteLine</a:t>
            </a:r>
            <a:r>
              <a:rPr lang="en-IN" sz="1600" dirty="0"/>
              <a:t>($"Element {input} found at position {</a:t>
            </a:r>
            <a:r>
              <a:rPr lang="en-IN" sz="1600" dirty="0" err="1"/>
              <a:t>i</a:t>
            </a:r>
            <a:r>
              <a:rPr lang="en-IN" sz="1600" dirty="0"/>
              <a:t>}");</a:t>
            </a:r>
          </a:p>
          <a:p>
            <a:r>
              <a:rPr lang="en-IN" sz="1600" dirty="0"/>
              <a:t>                }</a:t>
            </a:r>
          </a:p>
          <a:p>
            <a:r>
              <a:rPr lang="en-IN" sz="1600" dirty="0"/>
              <a:t>                 else</a:t>
            </a:r>
          </a:p>
          <a:p>
            <a:r>
              <a:rPr lang="en-IN" sz="1600" dirty="0"/>
              <a:t>                     b=false;</a:t>
            </a:r>
          </a:p>
          <a:p>
            <a:r>
              <a:rPr lang="en-IN" sz="1600" dirty="0"/>
              <a:t>            }</a:t>
            </a:r>
          </a:p>
          <a:p>
            <a:endParaRPr lang="en-IN" sz="1600" dirty="0"/>
          </a:p>
          <a:p>
            <a:r>
              <a:rPr lang="en-IN" sz="1600" dirty="0"/>
              <a:t>            if (!b)</a:t>
            </a:r>
          </a:p>
          <a:p>
            <a:r>
              <a:rPr lang="en-IN" sz="1600" dirty="0"/>
              <a:t>            {</a:t>
            </a:r>
          </a:p>
          <a:p>
            <a:r>
              <a:rPr lang="en-IN" sz="1600" dirty="0"/>
              <a:t>                </a:t>
            </a:r>
            <a:r>
              <a:rPr lang="en-IN" sz="1600" dirty="0" err="1"/>
              <a:t>Console.WriteLine</a:t>
            </a:r>
            <a:r>
              <a:rPr lang="en-IN" sz="1600" dirty="0"/>
              <a:t>("Element not found");</a:t>
            </a:r>
          </a:p>
          <a:p>
            <a:r>
              <a:rPr lang="en-IN" sz="1600" dirty="0"/>
              <a:t>            }</a:t>
            </a:r>
          </a:p>
          <a:p>
            <a:r>
              <a:rPr lang="en-IN" sz="1600" dirty="0"/>
              <a:t>                      </a:t>
            </a:r>
            <a:r>
              <a:rPr lang="en-IN" sz="1600" dirty="0" err="1"/>
              <a:t>Console.ReadLine</a:t>
            </a:r>
            <a:r>
              <a:rPr lang="en-IN" sz="1600" dirty="0"/>
              <a:t>();</a:t>
            </a:r>
          </a:p>
        </p:txBody>
      </p:sp>
      <p:pic>
        <p:nvPicPr>
          <p:cNvPr id="7" name="Picture 6">
            <a:extLst>
              <a:ext uri="{FF2B5EF4-FFF2-40B4-BE49-F238E27FC236}">
                <a16:creationId xmlns:a16="http://schemas.microsoft.com/office/drawing/2014/main" id="{C85A048D-EB33-4730-B385-97FC5389D840}"/>
              </a:ext>
            </a:extLst>
          </p:cNvPr>
          <p:cNvPicPr>
            <a:picLocks noChangeAspect="1"/>
          </p:cNvPicPr>
          <p:nvPr/>
        </p:nvPicPr>
        <p:blipFill>
          <a:blip r:embed="rId2"/>
          <a:stretch>
            <a:fillRect/>
          </a:stretch>
        </p:blipFill>
        <p:spPr>
          <a:xfrm>
            <a:off x="6264635" y="447947"/>
            <a:ext cx="5220152" cy="3733436"/>
          </a:xfrm>
          <a:prstGeom prst="rect">
            <a:avLst/>
          </a:prstGeom>
        </p:spPr>
      </p:pic>
    </p:spTree>
    <p:extLst>
      <p:ext uri="{BB962C8B-B14F-4D97-AF65-F5344CB8AC3E}">
        <p14:creationId xmlns:p14="http://schemas.microsoft.com/office/powerpoint/2010/main" val="372363644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CFC55-EA0A-49EA-A987-E99B19E59782}"/>
              </a:ext>
            </a:extLst>
          </p:cNvPr>
          <p:cNvSpPr>
            <a:spLocks noGrp="1"/>
          </p:cNvSpPr>
          <p:nvPr>
            <p:ph type="title"/>
          </p:nvPr>
        </p:nvSpPr>
        <p:spPr>
          <a:xfrm>
            <a:off x="685801" y="609601"/>
            <a:ext cx="10131425" cy="1121546"/>
          </a:xfrm>
        </p:spPr>
        <p:txBody>
          <a:bodyPr/>
          <a:lstStyle/>
          <a:p>
            <a:r>
              <a:rPr lang="en-IN" dirty="0"/>
              <a:t>Binary Search</a:t>
            </a:r>
          </a:p>
        </p:txBody>
      </p:sp>
      <p:sp>
        <p:nvSpPr>
          <p:cNvPr id="3" name="Content Placeholder 2">
            <a:extLst>
              <a:ext uri="{FF2B5EF4-FFF2-40B4-BE49-F238E27FC236}">
                <a16:creationId xmlns:a16="http://schemas.microsoft.com/office/drawing/2014/main" id="{56E22393-BFF5-4D24-B942-C11A123C8C8D}"/>
              </a:ext>
            </a:extLst>
          </p:cNvPr>
          <p:cNvSpPr>
            <a:spLocks noGrp="1"/>
          </p:cNvSpPr>
          <p:nvPr>
            <p:ph idx="1"/>
          </p:nvPr>
        </p:nvSpPr>
        <p:spPr>
          <a:xfrm>
            <a:off x="685801" y="1944211"/>
            <a:ext cx="10131425" cy="3846990"/>
          </a:xfrm>
        </p:spPr>
        <p:txBody>
          <a:bodyPr/>
          <a:lstStyle/>
          <a:p>
            <a:r>
              <a:rPr lang="en-GB" b="0" i="0" dirty="0">
                <a:effectLst/>
              </a:rPr>
              <a:t>Search a sorted array by repeatedly dividing the search interval in half. Begin with an interval covering the whole array. If the value of the search key is less than the item in the middle of the interval, narrow the interval to the lower half. Otherwise, narrow it to the upper half. Repeatedly check until the value is found or the interval is empty.</a:t>
            </a:r>
            <a:endParaRPr lang="en-IN" dirty="0"/>
          </a:p>
        </p:txBody>
      </p:sp>
    </p:spTree>
    <p:extLst>
      <p:ext uri="{BB962C8B-B14F-4D97-AF65-F5344CB8AC3E}">
        <p14:creationId xmlns:p14="http://schemas.microsoft.com/office/powerpoint/2010/main" val="2922744879"/>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{A32A0CD8-0D04-4C28-BD7B-D0E4D7B5BE03}tf03457452</Template>
  <TotalTime>221</TotalTime>
  <Words>1130</Words>
  <Application>Microsoft Office PowerPoint</Application>
  <PresentationFormat>Widescreen</PresentationFormat>
  <Paragraphs>222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Rounded MT Bold</vt:lpstr>
      <vt:lpstr>Calibri</vt:lpstr>
      <vt:lpstr>Calibri Light</vt:lpstr>
      <vt:lpstr>Cascadia Mono</vt:lpstr>
      <vt:lpstr>Nunito Sans</vt:lpstr>
      <vt:lpstr>Celestial</vt:lpstr>
      <vt:lpstr>Bubble sort linear search binary search </vt:lpstr>
      <vt:lpstr>BUBBLE SORT:</vt:lpstr>
      <vt:lpstr>PowerPoint Presentation</vt:lpstr>
      <vt:lpstr>PowerPoint Presentation</vt:lpstr>
      <vt:lpstr>PowerPoint Presentation</vt:lpstr>
      <vt:lpstr>PowerPoint Presentation</vt:lpstr>
      <vt:lpstr>Linear search</vt:lpstr>
      <vt:lpstr>PowerPoint Presentation</vt:lpstr>
      <vt:lpstr>Binary Search</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Bubble sort linear search binary search </dc:title>
  <dc:creator>Bhanu Prakash Reddy Chilukuri</dc:creator>
  <cp:lastModifiedBy>Bhanu Prakash Reddy Chilukuri</cp:lastModifiedBy>
  <cp:revision>3</cp:revision>
  <dcterms:created xsi:type="dcterms:W3CDTF">2022-02-03T09:44:27Z</dcterms:created>
  <dcterms:modified xsi:type="dcterms:W3CDTF">2022-02-03T13:25:57Z</dcterms:modified>
</cp:coreProperties>
</file>