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6" r:id="rId6"/>
    <p:sldId id="260" r:id="rId7"/>
    <p:sldId id="259" r:id="rId8"/>
    <p:sldId id="261" r:id="rId9"/>
    <p:sldId id="267"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FE6B-9470-4126-A056-3577F330332A}"/>
              </a:ext>
            </a:extLst>
          </p:cNvPr>
          <p:cNvSpPr>
            <a:spLocks noGrp="1"/>
          </p:cNvSpPr>
          <p:nvPr>
            <p:ph type="ctrTitle"/>
          </p:nvPr>
        </p:nvSpPr>
        <p:spPr/>
        <p:txBody>
          <a:bodyPr/>
          <a:lstStyle/>
          <a:p>
            <a:r>
              <a:rPr lang="en-IN" dirty="0"/>
              <a:t>Day-6 assignment</a:t>
            </a:r>
            <a:br>
              <a:rPr lang="en-IN" dirty="0"/>
            </a:br>
            <a:endParaRPr lang="en-IN" dirty="0"/>
          </a:p>
        </p:txBody>
      </p:sp>
      <p:sp>
        <p:nvSpPr>
          <p:cNvPr id="3" name="Subtitle 2">
            <a:extLst>
              <a:ext uri="{FF2B5EF4-FFF2-40B4-BE49-F238E27FC236}">
                <a16:creationId xmlns:a16="http://schemas.microsoft.com/office/drawing/2014/main" id="{8B3DC4F4-D9C9-459A-AD19-E20DE0B3651F}"/>
              </a:ext>
            </a:extLst>
          </p:cNvPr>
          <p:cNvSpPr>
            <a:spLocks noGrp="1"/>
          </p:cNvSpPr>
          <p:nvPr>
            <p:ph type="subTitle" idx="1"/>
          </p:nvPr>
        </p:nvSpPr>
        <p:spPr/>
        <p:txBody>
          <a:bodyPr/>
          <a:lstStyle/>
          <a:p>
            <a:r>
              <a:rPr lang="en-IN" dirty="0"/>
              <a:t>By</a:t>
            </a:r>
          </a:p>
          <a:p>
            <a:r>
              <a:rPr lang="en-IN" dirty="0"/>
              <a:t>Bhanu rama krishna Prakash jakkamsetti</a:t>
            </a:r>
          </a:p>
          <a:p>
            <a:r>
              <a:rPr lang="en-IN" dirty="0"/>
              <a:t>03/2/20222</a:t>
            </a:r>
          </a:p>
        </p:txBody>
      </p:sp>
    </p:spTree>
    <p:extLst>
      <p:ext uri="{BB962C8B-B14F-4D97-AF65-F5344CB8AC3E}">
        <p14:creationId xmlns:p14="http://schemas.microsoft.com/office/powerpoint/2010/main" val="1121109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mple Thank You Slide PowerPoint Designs | Slidebazaar">
            <a:extLst>
              <a:ext uri="{FF2B5EF4-FFF2-40B4-BE49-F238E27FC236}">
                <a16:creationId xmlns:a16="http://schemas.microsoft.com/office/drawing/2014/main" id="{09D79635-7D7B-4345-AB56-85E8D1DCC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3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9B04-2003-4758-BB68-18B3B9601964}"/>
              </a:ext>
            </a:extLst>
          </p:cNvPr>
          <p:cNvSpPr>
            <a:spLocks noGrp="1"/>
          </p:cNvSpPr>
          <p:nvPr>
            <p:ph type="title"/>
          </p:nvPr>
        </p:nvSpPr>
        <p:spPr/>
        <p:txBody>
          <a:bodyPr/>
          <a:lstStyle/>
          <a:p>
            <a:r>
              <a:rPr lang="en-IN" b="1" dirty="0"/>
              <a:t>agenda :</a:t>
            </a:r>
          </a:p>
        </p:txBody>
      </p:sp>
      <p:sp>
        <p:nvSpPr>
          <p:cNvPr id="3" name="Content Placeholder 2">
            <a:extLst>
              <a:ext uri="{FF2B5EF4-FFF2-40B4-BE49-F238E27FC236}">
                <a16:creationId xmlns:a16="http://schemas.microsoft.com/office/drawing/2014/main" id="{939E7458-72A8-4B3C-A2BB-DD33C98EC775}"/>
              </a:ext>
            </a:extLst>
          </p:cNvPr>
          <p:cNvSpPr>
            <a:spLocks noGrp="1"/>
          </p:cNvSpPr>
          <p:nvPr>
            <p:ph idx="1"/>
          </p:nvPr>
        </p:nvSpPr>
        <p:spPr/>
        <p:txBody>
          <a:bodyPr/>
          <a:lstStyle/>
          <a:p>
            <a:pPr>
              <a:buFont typeface="Wingdings" panose="05000000000000000000" pitchFamily="2" charset="2"/>
              <a:buChar char="Ø"/>
            </a:pPr>
            <a:r>
              <a:rPr lang="en-IN" dirty="0"/>
              <a:t>Bubble sorting</a:t>
            </a:r>
          </a:p>
          <a:p>
            <a:pPr>
              <a:buFont typeface="Wingdings" panose="05000000000000000000" pitchFamily="2" charset="2"/>
              <a:buChar char="Ø"/>
            </a:pPr>
            <a:r>
              <a:rPr lang="en-IN" dirty="0"/>
              <a:t>Linear Search</a:t>
            </a:r>
          </a:p>
          <a:p>
            <a:pPr>
              <a:buFont typeface="Wingdings" panose="05000000000000000000" pitchFamily="2" charset="2"/>
              <a:buChar char="Ø"/>
            </a:pPr>
            <a:r>
              <a:rPr lang="en-IN" dirty="0"/>
              <a:t>Binary Search</a:t>
            </a:r>
          </a:p>
        </p:txBody>
      </p:sp>
    </p:spTree>
    <p:extLst>
      <p:ext uri="{BB962C8B-B14F-4D97-AF65-F5344CB8AC3E}">
        <p14:creationId xmlns:p14="http://schemas.microsoft.com/office/powerpoint/2010/main" val="382688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B7C07D-BF07-4B52-82B6-F45AD77C3AD4}"/>
              </a:ext>
            </a:extLst>
          </p:cNvPr>
          <p:cNvSpPr txBox="1"/>
          <p:nvPr/>
        </p:nvSpPr>
        <p:spPr>
          <a:xfrm>
            <a:off x="546846" y="251011"/>
            <a:ext cx="409687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Bubble Sorting :</a:t>
            </a:r>
          </a:p>
        </p:txBody>
      </p:sp>
      <p:sp>
        <p:nvSpPr>
          <p:cNvPr id="4" name="TextBox 3">
            <a:extLst>
              <a:ext uri="{FF2B5EF4-FFF2-40B4-BE49-F238E27FC236}">
                <a16:creationId xmlns:a16="http://schemas.microsoft.com/office/drawing/2014/main" id="{36E70484-5B8D-4A20-822C-DCAF4D2764C8}"/>
              </a:ext>
            </a:extLst>
          </p:cNvPr>
          <p:cNvSpPr txBox="1"/>
          <p:nvPr/>
        </p:nvSpPr>
        <p:spPr>
          <a:xfrm>
            <a:off x="546846" y="1264023"/>
            <a:ext cx="7225553" cy="4848507"/>
          </a:xfrm>
          <a:prstGeom prst="rect">
            <a:avLst/>
          </a:prstGeom>
          <a:noFill/>
        </p:spPr>
        <p:txBody>
          <a:bodyPr wrap="square" rtlCol="0">
            <a:spAutoFit/>
          </a:bodyPr>
          <a:lstStyle/>
          <a:p>
            <a:pPr marL="285750" indent="-285750">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Bubble sort is a simple sorting algorithm. This sorting algorithm is a comparison-based algorithm in which each pair of adjacent elements is compared and the elements are swapped if they are not in order.</a:t>
            </a:r>
          </a:p>
          <a:p>
            <a:pPr algn="just">
              <a:lnSpc>
                <a:spcPct val="107000"/>
              </a:lnSpc>
              <a:spcBef>
                <a:spcPts val="600"/>
              </a:spcBef>
              <a:spcAft>
                <a:spcPts val="84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Let’s say our int has 5 elements − int[] arr = { 78, 55, 45, 98, 13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Bef>
                <a:spcPts val="600"/>
              </a:spcBef>
              <a:spcAft>
                <a:spcPts val="840"/>
              </a:spcAf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Start with the first two elements 78 and 55. 55 is smaller than 78, so swap both of them. Now the list 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600"/>
              </a:spcBef>
              <a:spcAft>
                <a:spcPts val="600"/>
              </a:spcAft>
              <a:buFont typeface="Wingdings" panose="05000000000000000000" pitchFamily="2" charset="2"/>
              <a:buChar char="ü"/>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55, 78,45,98, 13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600"/>
              </a:spcBef>
              <a:spcAft>
                <a:spcPts val="600"/>
              </a:spcAft>
              <a:buFont typeface="Wingdings" panose="05000000000000000000" pitchFamily="2" charset="2"/>
              <a:buChar char="ü"/>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55, 45, 78, 98, 3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600"/>
              </a:spcBef>
              <a:spcAft>
                <a:spcPts val="600"/>
              </a:spcAft>
              <a:buFont typeface="Wingdings" panose="05000000000000000000" pitchFamily="2" charset="2"/>
              <a:buChar char="ü"/>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55, 45, 78, 3, 98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Bef>
                <a:spcPts val="600"/>
              </a:spcBef>
              <a:spcAft>
                <a:spcPts val="840"/>
              </a:spcAf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was the first iteration. After performing all the iterations, we will get our sorted array using Bubble Sort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3, 45, 55, 78, 93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9" name="Picture 5" descr="Bubble Sort in C Program | Example | Algorithm | Complexity">
            <a:extLst>
              <a:ext uri="{FF2B5EF4-FFF2-40B4-BE49-F238E27FC236}">
                <a16:creationId xmlns:a16="http://schemas.microsoft.com/office/drawing/2014/main" id="{519D846F-A544-4A67-A1A0-AB53EDB3E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02" y="1726547"/>
            <a:ext cx="36671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99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DD263F-C295-4453-BEC7-64F560A792E2}"/>
              </a:ext>
            </a:extLst>
          </p:cNvPr>
          <p:cNvSpPr txBox="1"/>
          <p:nvPr/>
        </p:nvSpPr>
        <p:spPr>
          <a:xfrm>
            <a:off x="546847" y="197223"/>
            <a:ext cx="3065929" cy="369332"/>
          </a:xfrm>
          <a:prstGeom prst="rect">
            <a:avLst/>
          </a:prstGeom>
          <a:no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Bubble Sorting Program :</a:t>
            </a:r>
          </a:p>
        </p:txBody>
      </p:sp>
      <p:sp>
        <p:nvSpPr>
          <p:cNvPr id="5" name="TextBox 4">
            <a:extLst>
              <a:ext uri="{FF2B5EF4-FFF2-40B4-BE49-F238E27FC236}">
                <a16:creationId xmlns:a16="http://schemas.microsoft.com/office/drawing/2014/main" id="{80B6F328-2CAF-4E5B-92C2-A1EE3BE821BC}"/>
              </a:ext>
            </a:extLst>
          </p:cNvPr>
          <p:cNvSpPr txBox="1"/>
          <p:nvPr/>
        </p:nvSpPr>
        <p:spPr>
          <a:xfrm>
            <a:off x="7231408" y="4132728"/>
            <a:ext cx="3065929" cy="369332"/>
          </a:xfrm>
          <a:prstGeom prst="rect">
            <a:avLst/>
          </a:prstGeom>
          <a:no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Output :</a:t>
            </a:r>
          </a:p>
        </p:txBody>
      </p:sp>
      <p:sp>
        <p:nvSpPr>
          <p:cNvPr id="2" name="TextBox 1">
            <a:extLst>
              <a:ext uri="{FF2B5EF4-FFF2-40B4-BE49-F238E27FC236}">
                <a16:creationId xmlns:a16="http://schemas.microsoft.com/office/drawing/2014/main" id="{436366AE-B25E-4275-A285-8D937471C9BF}"/>
              </a:ext>
            </a:extLst>
          </p:cNvPr>
          <p:cNvSpPr txBox="1"/>
          <p:nvPr/>
        </p:nvSpPr>
        <p:spPr>
          <a:xfrm>
            <a:off x="1008050" y="577298"/>
            <a:ext cx="5853953" cy="6771084"/>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namespace ppt_bubble_sort</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public class BubbleSrt</a:t>
            </a:r>
          </a:p>
          <a:p>
            <a:r>
              <a:rPr lang="en-IN"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public static void Main(string[] args)</a:t>
            </a:r>
          </a:p>
          <a:p>
            <a:r>
              <a:rPr lang="en-IN"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//Array created with 10 unsorted numbers</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int[] arr = new int[10] { 23, 98, 45, 12, 9, 16, 65, 74, 34, 29 };</a:t>
            </a:r>
            <a:r>
              <a:rPr lang="en-IN" sz="1400" dirty="0">
                <a:latin typeface="Times New Roman" panose="02020603050405020304" pitchFamily="18" charset="0"/>
                <a:cs typeface="Times New Roman" panose="02020603050405020304" pitchFamily="18" charset="0"/>
              </a:rPr>
              <a:t> bubblesort(arr, 10);</a:t>
            </a:r>
          </a:p>
          <a:p>
            <a:r>
              <a:rPr lang="en-IN" sz="1400" dirty="0">
                <a:latin typeface="Times New Roman" panose="02020603050405020304" pitchFamily="18" charset="0"/>
                <a:cs typeface="Times New Roman" panose="02020603050405020304" pitchFamily="18" charset="0"/>
              </a:rPr>
              <a:t>            int a;</a:t>
            </a:r>
          </a:p>
          <a:p>
            <a:r>
              <a:rPr lang="en-IN" sz="1400" dirty="0">
                <a:latin typeface="Times New Roman" panose="02020603050405020304" pitchFamily="18" charset="0"/>
                <a:cs typeface="Times New Roman" panose="02020603050405020304" pitchFamily="18" charset="0"/>
              </a:rPr>
              <a:t>            for (a = 0; a &lt; 10; a++)</a:t>
            </a:r>
          </a:p>
          <a:p>
            <a:r>
              <a:rPr lang="en-US" sz="1400" dirty="0">
                <a:latin typeface="Times New Roman" panose="02020603050405020304" pitchFamily="18" charset="0"/>
                <a:cs typeface="Times New Roman" panose="02020603050405020304" pitchFamily="18" charset="0"/>
              </a:rPr>
              <a:t>//Printing the array after sorting in descending order</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Console.Write(arr[a] + "\t");</a:t>
            </a:r>
          </a:p>
          <a:p>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Console.ReadLine();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//bubble sort</a:t>
            </a:r>
          </a:p>
          <a:p>
            <a:r>
              <a:rPr lang="en-IN" sz="1400" dirty="0">
                <a:latin typeface="Times New Roman" panose="02020603050405020304" pitchFamily="18" charset="0"/>
                <a:cs typeface="Times New Roman" panose="02020603050405020304" pitchFamily="18" charset="0"/>
              </a:rPr>
              <a:t>        static void bubblesort(int[] data, int n)</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int a;</a:t>
            </a:r>
          </a:p>
          <a:p>
            <a:r>
              <a:rPr lang="en-IN" sz="1400" dirty="0">
                <a:latin typeface="Times New Roman" panose="02020603050405020304" pitchFamily="18" charset="0"/>
                <a:cs typeface="Times New Roman" panose="02020603050405020304" pitchFamily="18" charset="0"/>
              </a:rPr>
              <a:t>            int b;</a:t>
            </a:r>
          </a:p>
          <a:p>
            <a:r>
              <a:rPr lang="pt-BR" sz="1400" dirty="0">
                <a:latin typeface="Times New Roman" panose="02020603050405020304" pitchFamily="18" charset="0"/>
                <a:cs typeface="Times New Roman" panose="02020603050405020304" pitchFamily="18" charset="0"/>
              </a:rPr>
              <a:t>            for (a = 0; a &lt; n; a++)</a:t>
            </a:r>
          </a:p>
          <a:p>
            <a:r>
              <a:rPr lang="pt-BR" sz="1400" dirty="0">
                <a:latin typeface="Times New Roman" panose="02020603050405020304" pitchFamily="18" charset="0"/>
                <a:cs typeface="Times New Roman" panose="02020603050405020304" pitchFamily="18" charset="0"/>
              </a:rPr>
              <a:t>                for (b = n - 1; b &gt; a; b--)</a:t>
            </a:r>
          </a:p>
          <a:p>
            <a:r>
              <a:rPr lang="en-US" sz="1400" dirty="0">
                <a:latin typeface="Times New Roman" panose="02020603050405020304" pitchFamily="18" charset="0"/>
                <a:cs typeface="Times New Roman" panose="02020603050405020304" pitchFamily="18" charset="0"/>
              </a:rPr>
              <a:t>//Condition to arrange array ascending order</a:t>
            </a:r>
            <a:endParaRPr lang="pt-B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 (data[b] &lt; data[b - 1])</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int temp = data[b];</a:t>
            </a:r>
          </a:p>
          <a:p>
            <a:r>
              <a:rPr lang="en-IN" sz="1400" dirty="0">
                <a:latin typeface="Times New Roman" panose="02020603050405020304" pitchFamily="18" charset="0"/>
                <a:cs typeface="Times New Roman" panose="02020603050405020304" pitchFamily="18" charset="0"/>
              </a:rPr>
              <a:t>                        data[b] = data[b - 1];</a:t>
            </a:r>
          </a:p>
          <a:p>
            <a:r>
              <a:rPr lang="en-IN" sz="1400" dirty="0">
                <a:latin typeface="Times New Roman" panose="02020603050405020304" pitchFamily="18" charset="0"/>
                <a:cs typeface="Times New Roman" panose="02020603050405020304" pitchFamily="18" charset="0"/>
              </a:rPr>
              <a:t>                        data[b - 1] = temp;</a:t>
            </a:r>
          </a:p>
          <a:p>
            <a:r>
              <a:rPr lang="en-IN" sz="1400" dirty="0">
                <a:latin typeface="Times New Roman" panose="02020603050405020304" pitchFamily="18" charset="0"/>
                <a:cs typeface="Times New Roman" panose="02020603050405020304" pitchFamily="18" charset="0"/>
              </a:rPr>
              <a:t>                   }  }  }  }</a:t>
            </a:r>
          </a:p>
          <a:p>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939357F-F3BB-4DBE-BDF2-1A7AEFB545A1}"/>
              </a:ext>
            </a:extLst>
          </p:cNvPr>
          <p:cNvPicPr>
            <a:picLocks noChangeAspect="1"/>
          </p:cNvPicPr>
          <p:nvPr/>
        </p:nvPicPr>
        <p:blipFill>
          <a:blip r:embed="rId2"/>
          <a:stretch>
            <a:fillRect/>
          </a:stretch>
        </p:blipFill>
        <p:spPr>
          <a:xfrm>
            <a:off x="6096000" y="4799674"/>
            <a:ext cx="5890770" cy="1204064"/>
          </a:xfrm>
          <a:prstGeom prst="rect">
            <a:avLst/>
          </a:prstGeom>
        </p:spPr>
      </p:pic>
    </p:spTree>
    <p:extLst>
      <p:ext uri="{BB962C8B-B14F-4D97-AF65-F5344CB8AC3E}">
        <p14:creationId xmlns:p14="http://schemas.microsoft.com/office/powerpoint/2010/main" val="225453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DD263F-C295-4453-BEC7-64F560A792E2}"/>
              </a:ext>
            </a:extLst>
          </p:cNvPr>
          <p:cNvSpPr txBox="1"/>
          <p:nvPr/>
        </p:nvSpPr>
        <p:spPr>
          <a:xfrm>
            <a:off x="546847" y="197223"/>
            <a:ext cx="3065929" cy="369332"/>
          </a:xfrm>
          <a:prstGeom prst="rect">
            <a:avLst/>
          </a:prstGeom>
          <a:no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Linear Search Program :</a:t>
            </a:r>
          </a:p>
        </p:txBody>
      </p:sp>
      <p:sp>
        <p:nvSpPr>
          <p:cNvPr id="4" name="TextBox 3">
            <a:extLst>
              <a:ext uri="{FF2B5EF4-FFF2-40B4-BE49-F238E27FC236}">
                <a16:creationId xmlns:a16="http://schemas.microsoft.com/office/drawing/2014/main" id="{9C90FE62-8E73-4C68-A9E1-7179DF64AF59}"/>
              </a:ext>
            </a:extLst>
          </p:cNvPr>
          <p:cNvSpPr txBox="1"/>
          <p:nvPr/>
        </p:nvSpPr>
        <p:spPr>
          <a:xfrm>
            <a:off x="1228164" y="771584"/>
            <a:ext cx="6104965" cy="634019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namespace ppt_linear_search</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internal class Program</a:t>
            </a:r>
          </a:p>
          <a:p>
            <a:r>
              <a:rPr lang="en-IN"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static void Main(string[] args)</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Program search = new Program();</a:t>
            </a:r>
          </a:p>
          <a:p>
            <a:r>
              <a:rPr lang="en-US" sz="1400" dirty="0">
                <a:latin typeface="Times New Roman" panose="02020603050405020304" pitchFamily="18" charset="0"/>
                <a:cs typeface="Times New Roman" panose="02020603050405020304" pitchFamily="18" charset="0"/>
              </a:rPr>
              <a:t>            int[] search list = new int[] { 3, 5, 12, 5, 28, 16, 20, 35, 9 };</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int n, res;</a:t>
            </a:r>
          </a:p>
          <a:p>
            <a:r>
              <a:rPr lang="en-US" sz="1400" dirty="0">
                <a:latin typeface="Times New Roman" panose="02020603050405020304" pitchFamily="18" charset="0"/>
                <a:cs typeface="Times New Roman" panose="02020603050405020304" pitchFamily="18" charset="0"/>
              </a:rPr>
              <a:t>            Console.WriteLine("Enter a value to search: ");</a:t>
            </a:r>
          </a:p>
          <a:p>
            <a:r>
              <a:rPr lang="en-IN" sz="1400" dirty="0">
                <a:latin typeface="Times New Roman" panose="02020603050405020304" pitchFamily="18" charset="0"/>
                <a:cs typeface="Times New Roman" panose="02020603050405020304" pitchFamily="18" charset="0"/>
              </a:rPr>
              <a:t>            n = Convert.ToInt32(Console.ReadLine());</a:t>
            </a:r>
          </a:p>
          <a:p>
            <a:r>
              <a:rPr lang="en-US" sz="1400" dirty="0">
                <a:latin typeface="Times New Roman" panose="02020603050405020304" pitchFamily="18" charset="0"/>
                <a:cs typeface="Times New Roman" panose="02020603050405020304" pitchFamily="18" charset="0"/>
              </a:rPr>
              <a:t>            res = search.LinearSearch(search_list, n);</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if (res &gt;= 0)</a:t>
            </a:r>
          </a:p>
          <a:p>
            <a:r>
              <a:rPr lang="en-US" sz="1400" dirty="0">
                <a:latin typeface="Times New Roman" panose="02020603050405020304" pitchFamily="18" charset="0"/>
                <a:cs typeface="Times New Roman" panose="02020603050405020304" pitchFamily="18" charset="0"/>
              </a:rPr>
              <a:t>       Console.WriteLine("The target value " + n + " is found at position " + res);</a:t>
            </a:r>
          </a:p>
          <a:p>
            <a:r>
              <a:rPr lang="en-IN"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Console.WriteLine("Target Not Found");</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Console.ReadLine();</a:t>
            </a:r>
          </a:p>
          <a:p>
            <a:r>
              <a:rPr lang="en-IN"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int LinearSearch(int[] arr, int target)</a:t>
            </a:r>
          </a:p>
          <a:p>
            <a:r>
              <a:rPr lang="en-IN" sz="1400" dirty="0">
                <a:latin typeface="Times New Roman" panose="02020603050405020304" pitchFamily="18" charset="0"/>
                <a:cs typeface="Times New Roman" panose="02020603050405020304" pitchFamily="18" charset="0"/>
              </a:rPr>
              <a:t>        {</a:t>
            </a:r>
          </a:p>
          <a:p>
            <a:r>
              <a:rPr lang="nn-NO" sz="1400" dirty="0">
                <a:latin typeface="Times New Roman" panose="02020603050405020304" pitchFamily="18" charset="0"/>
                <a:cs typeface="Times New Roman" panose="02020603050405020304" pitchFamily="18" charset="0"/>
              </a:rPr>
              <a:t>            for (int i = 0; i &lt; arr.Length; i++)</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if (target == arr[i])</a:t>
            </a:r>
          </a:p>
          <a:p>
            <a:r>
              <a:rPr lang="en-IN" sz="1400" dirty="0">
                <a:latin typeface="Times New Roman" panose="02020603050405020304" pitchFamily="18" charset="0"/>
                <a:cs typeface="Times New Roman" panose="02020603050405020304" pitchFamily="18" charset="0"/>
              </a:rPr>
              <a:t>                    return (i + 1);</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return -1;</a:t>
            </a:r>
          </a:p>
          <a:p>
            <a:r>
              <a:rPr lang="en-IN" sz="1400" dirty="0">
                <a:latin typeface="Times New Roman" panose="02020603050405020304" pitchFamily="18" charset="0"/>
                <a:cs typeface="Times New Roman" panose="02020603050405020304" pitchFamily="18" charset="0"/>
              </a:rPr>
              <a:t>            Console.ReadLine();     }   }  }</a:t>
            </a: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B6F328-2CAF-4E5B-92C2-A1EE3BE821BC}"/>
              </a:ext>
            </a:extLst>
          </p:cNvPr>
          <p:cNvSpPr txBox="1"/>
          <p:nvPr/>
        </p:nvSpPr>
        <p:spPr>
          <a:xfrm>
            <a:off x="7231408" y="4132728"/>
            <a:ext cx="3065929" cy="369332"/>
          </a:xfrm>
          <a:prstGeom prst="rect">
            <a:avLst/>
          </a:prstGeom>
          <a:no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Output :</a:t>
            </a:r>
          </a:p>
        </p:txBody>
      </p:sp>
      <p:pic>
        <p:nvPicPr>
          <p:cNvPr id="7" name="Picture 6">
            <a:extLst>
              <a:ext uri="{FF2B5EF4-FFF2-40B4-BE49-F238E27FC236}">
                <a16:creationId xmlns:a16="http://schemas.microsoft.com/office/drawing/2014/main" id="{ED2BA824-2CD0-46CC-8554-EB1E75F69099}"/>
              </a:ext>
            </a:extLst>
          </p:cNvPr>
          <p:cNvPicPr>
            <a:picLocks noChangeAspect="1"/>
          </p:cNvPicPr>
          <p:nvPr/>
        </p:nvPicPr>
        <p:blipFill>
          <a:blip r:embed="rId2"/>
          <a:stretch>
            <a:fillRect/>
          </a:stretch>
        </p:blipFill>
        <p:spPr>
          <a:xfrm>
            <a:off x="7231408" y="4859490"/>
            <a:ext cx="4488569" cy="1226926"/>
          </a:xfrm>
          <a:prstGeom prst="rect">
            <a:avLst/>
          </a:prstGeom>
        </p:spPr>
      </p:pic>
    </p:spTree>
    <p:extLst>
      <p:ext uri="{BB962C8B-B14F-4D97-AF65-F5344CB8AC3E}">
        <p14:creationId xmlns:p14="http://schemas.microsoft.com/office/powerpoint/2010/main" val="400839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B7C07D-BF07-4B52-82B6-F45AD77C3AD4}"/>
              </a:ext>
            </a:extLst>
          </p:cNvPr>
          <p:cNvSpPr txBox="1"/>
          <p:nvPr/>
        </p:nvSpPr>
        <p:spPr>
          <a:xfrm>
            <a:off x="896470" y="880790"/>
            <a:ext cx="409687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Linear search :</a:t>
            </a:r>
          </a:p>
        </p:txBody>
      </p:sp>
      <p:sp>
        <p:nvSpPr>
          <p:cNvPr id="4" name="TextBox 3">
            <a:extLst>
              <a:ext uri="{FF2B5EF4-FFF2-40B4-BE49-F238E27FC236}">
                <a16:creationId xmlns:a16="http://schemas.microsoft.com/office/drawing/2014/main" id="{36E70484-5B8D-4A20-822C-DCAF4D2764C8}"/>
              </a:ext>
            </a:extLst>
          </p:cNvPr>
          <p:cNvSpPr txBox="1"/>
          <p:nvPr/>
        </p:nvSpPr>
        <p:spPr>
          <a:xfrm>
            <a:off x="2133599" y="1954305"/>
            <a:ext cx="7225553" cy="1869743"/>
          </a:xfrm>
          <a:prstGeom prst="rect">
            <a:avLst/>
          </a:prstGeom>
          <a:noFill/>
        </p:spPr>
        <p:txBody>
          <a:bodyPr wrap="square" rtlCol="0">
            <a:spAutoFit/>
          </a:bodyPr>
          <a:lstStyle/>
          <a:p>
            <a:pPr marL="342900" lvl="0" indent="-342900">
              <a:spcAft>
                <a:spcPts val="300"/>
              </a:spcAft>
              <a:buFont typeface="Wingdings" panose="05000000000000000000" pitchFamily="2" charset="2"/>
              <a:buChar char="q"/>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spcAft>
                <a:spcPts val="300"/>
              </a:spcAft>
              <a:buFont typeface="Wingdings" panose="05000000000000000000" pitchFamily="2" charset="2"/>
              <a:buChar char="q"/>
              <a:tabLst>
                <a:tab pos="457200" algn="l"/>
              </a:tabLst>
            </a:pPr>
            <a:r>
              <a:rPr lang="en-IN" sz="1800" dirty="0">
                <a:effectLst/>
                <a:latin typeface="Times New Roman" panose="02020603050405020304" pitchFamily="18" charset="0"/>
                <a:ea typeface="Times New Roman" panose="02020603050405020304" pitchFamily="18" charset="0"/>
              </a:rPr>
              <a:t>Traverse the array using a for loop.</a:t>
            </a:r>
          </a:p>
          <a:p>
            <a:pPr lvl="0">
              <a:spcAft>
                <a:spcPts val="300"/>
              </a:spcAft>
              <a:tabLst>
                <a:tab pos="457200" algn="l"/>
              </a:tabLst>
            </a:pPr>
            <a:endParaRPr lang="en-IN" sz="1800" dirty="0">
              <a:effectLst/>
              <a:latin typeface="Times New Roman" panose="02020603050405020304" pitchFamily="18" charset="0"/>
              <a:ea typeface="Times New Roman" panose="02020603050405020304" pitchFamily="18" charset="0"/>
            </a:endParaRPr>
          </a:p>
          <a:p>
            <a:pPr marL="285750" lvl="0" indent="-285750">
              <a:spcAft>
                <a:spcPts val="300"/>
              </a:spcAft>
              <a:buFont typeface="Wingdings" panose="05000000000000000000" pitchFamily="2" charset="2"/>
              <a:buChar char="q"/>
              <a:tabLst>
                <a:tab pos="457200" algn="l"/>
              </a:tabLst>
            </a:pPr>
            <a:r>
              <a:rPr lang="en-IN" sz="1800" dirty="0">
                <a:effectLst/>
                <a:latin typeface="Times New Roman" panose="02020603050405020304" pitchFamily="18" charset="0"/>
                <a:ea typeface="Times New Roman" panose="02020603050405020304" pitchFamily="18" charset="0"/>
              </a:rPr>
              <a:t> In every iteration, compare the target value with the current value of the array. If the values match, return the current index of the array. If the values do not match, move on to the next array element.</a:t>
            </a:r>
          </a:p>
        </p:txBody>
      </p:sp>
      <p:pic>
        <p:nvPicPr>
          <p:cNvPr id="5" name="Picture 4">
            <a:extLst>
              <a:ext uri="{FF2B5EF4-FFF2-40B4-BE49-F238E27FC236}">
                <a16:creationId xmlns:a16="http://schemas.microsoft.com/office/drawing/2014/main" id="{A475377D-8880-4806-85DB-710C6EBD2449}"/>
              </a:ext>
            </a:extLst>
          </p:cNvPr>
          <p:cNvPicPr>
            <a:picLocks noChangeAspect="1"/>
          </p:cNvPicPr>
          <p:nvPr/>
        </p:nvPicPr>
        <p:blipFill>
          <a:blip r:embed="rId2"/>
          <a:stretch>
            <a:fillRect/>
          </a:stretch>
        </p:blipFill>
        <p:spPr>
          <a:xfrm>
            <a:off x="6296926" y="4525546"/>
            <a:ext cx="3833192" cy="1691787"/>
          </a:xfrm>
          <a:prstGeom prst="rect">
            <a:avLst/>
          </a:prstGeom>
        </p:spPr>
      </p:pic>
    </p:spTree>
    <p:extLst>
      <p:ext uri="{BB962C8B-B14F-4D97-AF65-F5344CB8AC3E}">
        <p14:creationId xmlns:p14="http://schemas.microsoft.com/office/powerpoint/2010/main" val="322699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DD263F-C295-4453-BEC7-64F560A792E2}"/>
              </a:ext>
            </a:extLst>
          </p:cNvPr>
          <p:cNvSpPr txBox="1"/>
          <p:nvPr/>
        </p:nvSpPr>
        <p:spPr>
          <a:xfrm>
            <a:off x="546847" y="197223"/>
            <a:ext cx="3065929" cy="369332"/>
          </a:xfrm>
          <a:prstGeom prst="rect">
            <a:avLst/>
          </a:prstGeom>
          <a:no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Linear Search Program :</a:t>
            </a:r>
          </a:p>
        </p:txBody>
      </p:sp>
      <p:sp>
        <p:nvSpPr>
          <p:cNvPr id="4" name="TextBox 3">
            <a:extLst>
              <a:ext uri="{FF2B5EF4-FFF2-40B4-BE49-F238E27FC236}">
                <a16:creationId xmlns:a16="http://schemas.microsoft.com/office/drawing/2014/main" id="{9C90FE62-8E73-4C68-A9E1-7179DF64AF59}"/>
              </a:ext>
            </a:extLst>
          </p:cNvPr>
          <p:cNvSpPr txBox="1"/>
          <p:nvPr/>
        </p:nvSpPr>
        <p:spPr>
          <a:xfrm>
            <a:off x="1228164" y="771584"/>
            <a:ext cx="6104965" cy="634019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namespace ppt_linear_search</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internal class Program</a:t>
            </a:r>
          </a:p>
          <a:p>
            <a:r>
              <a:rPr lang="en-IN"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static void Main(string[] args)</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Program search = new Program();</a:t>
            </a:r>
          </a:p>
          <a:p>
            <a:r>
              <a:rPr lang="en-US" sz="1400" dirty="0">
                <a:latin typeface="Times New Roman" panose="02020603050405020304" pitchFamily="18" charset="0"/>
                <a:cs typeface="Times New Roman" panose="02020603050405020304" pitchFamily="18" charset="0"/>
              </a:rPr>
              <a:t>            int[] search list = new int[] { 3, 5, 12, 5, 28, 16, 20, 35, 9 };</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int n, res;</a:t>
            </a:r>
          </a:p>
          <a:p>
            <a:r>
              <a:rPr lang="en-US" sz="1400" dirty="0">
                <a:latin typeface="Times New Roman" panose="02020603050405020304" pitchFamily="18" charset="0"/>
                <a:cs typeface="Times New Roman" panose="02020603050405020304" pitchFamily="18" charset="0"/>
              </a:rPr>
              <a:t>            Console.WriteLine("Enter a value to search: ");</a:t>
            </a:r>
          </a:p>
          <a:p>
            <a:r>
              <a:rPr lang="en-IN" sz="1400" dirty="0">
                <a:latin typeface="Times New Roman" panose="02020603050405020304" pitchFamily="18" charset="0"/>
                <a:cs typeface="Times New Roman" panose="02020603050405020304" pitchFamily="18" charset="0"/>
              </a:rPr>
              <a:t>            n = Convert.ToInt32(Console.ReadLine());</a:t>
            </a:r>
          </a:p>
          <a:p>
            <a:r>
              <a:rPr lang="en-US" sz="1400" dirty="0">
                <a:latin typeface="Times New Roman" panose="02020603050405020304" pitchFamily="18" charset="0"/>
                <a:cs typeface="Times New Roman" panose="02020603050405020304" pitchFamily="18" charset="0"/>
              </a:rPr>
              <a:t>            res = search.LinearSearch(search_list, n);</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if (res &gt;= 0)</a:t>
            </a:r>
          </a:p>
          <a:p>
            <a:r>
              <a:rPr lang="en-US" sz="1400" dirty="0">
                <a:latin typeface="Times New Roman" panose="02020603050405020304" pitchFamily="18" charset="0"/>
                <a:cs typeface="Times New Roman" panose="02020603050405020304" pitchFamily="18" charset="0"/>
              </a:rPr>
              <a:t>       Console.WriteLine("The target value " + n + " is found at position " + res);</a:t>
            </a:r>
          </a:p>
          <a:p>
            <a:r>
              <a:rPr lang="en-IN"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Console.WriteLine("Target Not Found");</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Console.ReadLine();</a:t>
            </a:r>
          </a:p>
          <a:p>
            <a:r>
              <a:rPr lang="en-IN"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int LinearSearch(int[] arr, int target)</a:t>
            </a:r>
          </a:p>
          <a:p>
            <a:r>
              <a:rPr lang="en-IN" sz="1400" dirty="0">
                <a:latin typeface="Times New Roman" panose="02020603050405020304" pitchFamily="18" charset="0"/>
                <a:cs typeface="Times New Roman" panose="02020603050405020304" pitchFamily="18" charset="0"/>
              </a:rPr>
              <a:t>        {</a:t>
            </a:r>
          </a:p>
          <a:p>
            <a:r>
              <a:rPr lang="nn-NO" sz="1400" dirty="0">
                <a:latin typeface="Times New Roman" panose="02020603050405020304" pitchFamily="18" charset="0"/>
                <a:cs typeface="Times New Roman" panose="02020603050405020304" pitchFamily="18" charset="0"/>
              </a:rPr>
              <a:t>            for (int i = 0; i &lt; arr.Length; i++)</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if (target == arr[i])</a:t>
            </a:r>
          </a:p>
          <a:p>
            <a:r>
              <a:rPr lang="en-IN" sz="1400" dirty="0">
                <a:latin typeface="Times New Roman" panose="02020603050405020304" pitchFamily="18" charset="0"/>
                <a:cs typeface="Times New Roman" panose="02020603050405020304" pitchFamily="18" charset="0"/>
              </a:rPr>
              <a:t>                    return (i + 1);</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return -1;</a:t>
            </a:r>
          </a:p>
          <a:p>
            <a:r>
              <a:rPr lang="en-IN" sz="1400" dirty="0">
                <a:latin typeface="Times New Roman" panose="02020603050405020304" pitchFamily="18" charset="0"/>
                <a:cs typeface="Times New Roman" panose="02020603050405020304" pitchFamily="18" charset="0"/>
              </a:rPr>
              <a:t>            Console.ReadLine();     }   }  }</a:t>
            </a: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B6F328-2CAF-4E5B-92C2-A1EE3BE821BC}"/>
              </a:ext>
            </a:extLst>
          </p:cNvPr>
          <p:cNvSpPr txBox="1"/>
          <p:nvPr/>
        </p:nvSpPr>
        <p:spPr>
          <a:xfrm>
            <a:off x="7231408" y="4132728"/>
            <a:ext cx="3065929" cy="369332"/>
          </a:xfrm>
          <a:prstGeom prst="rect">
            <a:avLst/>
          </a:prstGeom>
          <a:no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Output :</a:t>
            </a:r>
          </a:p>
        </p:txBody>
      </p:sp>
      <p:pic>
        <p:nvPicPr>
          <p:cNvPr id="7" name="Picture 6">
            <a:extLst>
              <a:ext uri="{FF2B5EF4-FFF2-40B4-BE49-F238E27FC236}">
                <a16:creationId xmlns:a16="http://schemas.microsoft.com/office/drawing/2014/main" id="{ED2BA824-2CD0-46CC-8554-EB1E75F69099}"/>
              </a:ext>
            </a:extLst>
          </p:cNvPr>
          <p:cNvPicPr>
            <a:picLocks noChangeAspect="1"/>
          </p:cNvPicPr>
          <p:nvPr/>
        </p:nvPicPr>
        <p:blipFill>
          <a:blip r:embed="rId2"/>
          <a:stretch>
            <a:fillRect/>
          </a:stretch>
        </p:blipFill>
        <p:spPr>
          <a:xfrm>
            <a:off x="7231408" y="4859490"/>
            <a:ext cx="4488569" cy="1226926"/>
          </a:xfrm>
          <a:prstGeom prst="rect">
            <a:avLst/>
          </a:prstGeom>
        </p:spPr>
      </p:pic>
    </p:spTree>
    <p:extLst>
      <p:ext uri="{BB962C8B-B14F-4D97-AF65-F5344CB8AC3E}">
        <p14:creationId xmlns:p14="http://schemas.microsoft.com/office/powerpoint/2010/main" val="406914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B7C07D-BF07-4B52-82B6-F45AD77C3AD4}"/>
              </a:ext>
            </a:extLst>
          </p:cNvPr>
          <p:cNvSpPr txBox="1"/>
          <p:nvPr/>
        </p:nvSpPr>
        <p:spPr>
          <a:xfrm>
            <a:off x="591670" y="493058"/>
            <a:ext cx="409687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Binary Search :</a:t>
            </a:r>
          </a:p>
        </p:txBody>
      </p:sp>
      <p:sp>
        <p:nvSpPr>
          <p:cNvPr id="4" name="TextBox 3">
            <a:extLst>
              <a:ext uri="{FF2B5EF4-FFF2-40B4-BE49-F238E27FC236}">
                <a16:creationId xmlns:a16="http://schemas.microsoft.com/office/drawing/2014/main" id="{36E70484-5B8D-4A20-822C-DCAF4D2764C8}"/>
              </a:ext>
            </a:extLst>
          </p:cNvPr>
          <p:cNvSpPr txBox="1"/>
          <p:nvPr/>
        </p:nvSpPr>
        <p:spPr>
          <a:xfrm>
            <a:off x="1464329" y="1527064"/>
            <a:ext cx="7225553" cy="2429639"/>
          </a:xfrm>
          <a:prstGeom prst="rect">
            <a:avLst/>
          </a:prstGeom>
          <a:noFill/>
        </p:spPr>
        <p:txBody>
          <a:bodyPr wrap="square" rtlCol="0">
            <a:spAutoFit/>
          </a:bodyPr>
          <a:lstStyle/>
          <a:p>
            <a:pPr marL="285750" indent="-285750" algn="just">
              <a:lnSpc>
                <a:spcPct val="107000"/>
              </a:lnSpc>
              <a:spcBef>
                <a:spcPts val="600"/>
              </a:spcBef>
              <a:spcAft>
                <a:spcPts val="840"/>
              </a:spcAf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Binary search works on a sorted array. The value is compared with the middle element of the array. If equality is not found, then the half part is eliminated in which the value is not there. In the same way, the other half part is searched.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Bef>
                <a:spcPts val="600"/>
              </a:spcBef>
              <a:spcAft>
                <a:spcPts val="840"/>
              </a:spcAf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Here is the mid element in our array. Let’s say we need to find 62, then the left part would be eliminated and the right part is then searched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53BC727A-1F80-4482-97D6-5139A7204B6A}"/>
              </a:ext>
            </a:extLst>
          </p:cNvPr>
          <p:cNvPicPr>
            <a:picLocks noChangeAspect="1"/>
          </p:cNvPicPr>
          <p:nvPr/>
        </p:nvPicPr>
        <p:blipFill>
          <a:blip r:embed="rId2"/>
          <a:stretch>
            <a:fillRect/>
          </a:stretch>
        </p:blipFill>
        <p:spPr>
          <a:xfrm>
            <a:off x="7114895" y="3956703"/>
            <a:ext cx="3878916" cy="2171888"/>
          </a:xfrm>
          <a:prstGeom prst="rect">
            <a:avLst/>
          </a:prstGeom>
        </p:spPr>
      </p:pic>
    </p:spTree>
    <p:extLst>
      <p:ext uri="{BB962C8B-B14F-4D97-AF65-F5344CB8AC3E}">
        <p14:creationId xmlns:p14="http://schemas.microsoft.com/office/powerpoint/2010/main" val="114115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DD263F-C295-4453-BEC7-64F560A792E2}"/>
              </a:ext>
            </a:extLst>
          </p:cNvPr>
          <p:cNvSpPr txBox="1"/>
          <p:nvPr/>
        </p:nvSpPr>
        <p:spPr>
          <a:xfrm>
            <a:off x="607807" y="359866"/>
            <a:ext cx="3065929" cy="369332"/>
          </a:xfrm>
          <a:prstGeom prst="rect">
            <a:avLst/>
          </a:prstGeom>
          <a:no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Binary Search Program :</a:t>
            </a:r>
          </a:p>
        </p:txBody>
      </p:sp>
      <p:sp>
        <p:nvSpPr>
          <p:cNvPr id="4" name="TextBox 3">
            <a:extLst>
              <a:ext uri="{FF2B5EF4-FFF2-40B4-BE49-F238E27FC236}">
                <a16:creationId xmlns:a16="http://schemas.microsoft.com/office/drawing/2014/main" id="{9C90FE62-8E73-4C68-A9E1-7179DF64AF59}"/>
              </a:ext>
            </a:extLst>
          </p:cNvPr>
          <p:cNvSpPr txBox="1"/>
          <p:nvPr/>
        </p:nvSpPr>
        <p:spPr>
          <a:xfrm>
            <a:off x="1228164" y="771584"/>
            <a:ext cx="6104965" cy="307777"/>
          </a:xfrm>
          <a:prstGeom prst="rect">
            <a:avLst/>
          </a:prstGeom>
          <a:noFill/>
        </p:spPr>
        <p:txBody>
          <a:bodyPr wrap="square" rtlCol="0">
            <a:spAutoFit/>
          </a:bodyPr>
          <a:lstStyle/>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B6F328-2CAF-4E5B-92C2-A1EE3BE821BC}"/>
              </a:ext>
            </a:extLst>
          </p:cNvPr>
          <p:cNvSpPr txBox="1"/>
          <p:nvPr/>
        </p:nvSpPr>
        <p:spPr>
          <a:xfrm>
            <a:off x="7231408" y="4132728"/>
            <a:ext cx="3065929" cy="369332"/>
          </a:xfrm>
          <a:prstGeom prst="rect">
            <a:avLst/>
          </a:prstGeom>
          <a:no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Output :</a:t>
            </a:r>
          </a:p>
        </p:txBody>
      </p:sp>
      <p:sp>
        <p:nvSpPr>
          <p:cNvPr id="2" name="TextBox 1">
            <a:extLst>
              <a:ext uri="{FF2B5EF4-FFF2-40B4-BE49-F238E27FC236}">
                <a16:creationId xmlns:a16="http://schemas.microsoft.com/office/drawing/2014/main" id="{5B5E04C4-CA53-4FDC-BADC-B11A1FCCA20A}"/>
              </a:ext>
            </a:extLst>
          </p:cNvPr>
          <p:cNvSpPr txBox="1"/>
          <p:nvPr/>
        </p:nvSpPr>
        <p:spPr>
          <a:xfrm>
            <a:off x="150607" y="925472"/>
            <a:ext cx="6589058" cy="276999"/>
          </a:xfrm>
          <a:prstGeom prst="rect">
            <a:avLst/>
          </a:prstGeom>
          <a:noFill/>
        </p:spPr>
        <p:txBody>
          <a:bodyPr wrap="square" rtlCol="0">
            <a:spAutoFit/>
          </a:bodyPr>
          <a:lstStyle/>
          <a:p>
            <a:endParaRPr lang="en-IN" sz="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ABA8FF-88AB-46DF-B717-43F44397AB53}"/>
              </a:ext>
            </a:extLst>
          </p:cNvPr>
          <p:cNvSpPr txBox="1"/>
          <p:nvPr/>
        </p:nvSpPr>
        <p:spPr>
          <a:xfrm>
            <a:off x="366222" y="846503"/>
            <a:ext cx="5798358" cy="563231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namespace ppt_binary_search</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internal class Program</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internal class BSearch</a:t>
            </a:r>
          </a:p>
          <a:p>
            <a:r>
              <a:rPr lang="en-IN"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static void Main(string[] args)</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BSearch search = new BSearch();</a:t>
            </a:r>
          </a:p>
          <a:p>
            <a:r>
              <a:rPr lang="en-US" sz="1200" dirty="0">
                <a:latin typeface="Times New Roman" panose="02020603050405020304" pitchFamily="18" charset="0"/>
                <a:cs typeface="Times New Roman" panose="02020603050405020304" pitchFamily="18" charset="0"/>
              </a:rPr>
              <a:t>                int[] search_list = new int[] { 2, 3, 9, 20, 68, 25, 74, 62, 50, 80 };</a:t>
            </a:r>
          </a:p>
          <a:p>
            <a:r>
              <a:rPr lang="en-IN" sz="1200" dirty="0">
                <a:latin typeface="Times New Roman" panose="02020603050405020304" pitchFamily="18" charset="0"/>
                <a:cs typeface="Times New Roman" panose="02020603050405020304" pitchFamily="18" charset="0"/>
              </a:rPr>
              <a:t>                int b, res;</a:t>
            </a:r>
          </a:p>
          <a:p>
            <a:r>
              <a:rPr lang="en-IN" sz="1200" dirty="0">
                <a:latin typeface="Times New Roman" panose="02020603050405020304" pitchFamily="18" charset="0"/>
                <a:cs typeface="Times New Roman" panose="02020603050405020304" pitchFamily="18" charset="0"/>
              </a:rPr>
              <a:t>                Console.WriteLine("Array Elements: ");</a:t>
            </a:r>
          </a:p>
          <a:p>
            <a:r>
              <a:rPr lang="en-US" sz="1200" dirty="0">
                <a:latin typeface="Times New Roman" panose="02020603050405020304" pitchFamily="18" charset="0"/>
                <a:cs typeface="Times New Roman" panose="02020603050405020304" pitchFamily="18" charset="0"/>
              </a:rPr>
              <a:t>                foreach (int i in search_list)</a:t>
            </a:r>
          </a:p>
          <a:p>
            <a:r>
              <a:rPr lang="en-IN" sz="1200" dirty="0">
                <a:latin typeface="Times New Roman" panose="02020603050405020304" pitchFamily="18" charset="0"/>
                <a:cs typeface="Times New Roman" panose="02020603050405020304" pitchFamily="18" charset="0"/>
              </a:rPr>
              <a:t>                    Console.Write(i + " ");</a:t>
            </a:r>
          </a:p>
          <a:p>
            <a:r>
              <a:rPr lang="en-IN" sz="1200" dirty="0">
                <a:latin typeface="Times New Roman" panose="02020603050405020304" pitchFamily="18" charset="0"/>
                <a:cs typeface="Times New Roman" panose="02020603050405020304" pitchFamily="18" charset="0"/>
              </a:rPr>
              <a:t>                Console.WriteLine();</a:t>
            </a:r>
          </a:p>
          <a:p>
            <a:r>
              <a:rPr lang="en-IN" sz="1200" dirty="0">
                <a:latin typeface="Times New Roman" panose="02020603050405020304" pitchFamily="18" charset="0"/>
                <a:cs typeface="Times New Roman" panose="02020603050405020304" pitchFamily="18" charset="0"/>
              </a:rPr>
              <a:t>                Array.Sort(search_list);</a:t>
            </a:r>
          </a:p>
          <a:p>
            <a:r>
              <a:rPr lang="en-IN" sz="1200" dirty="0">
                <a:latin typeface="Times New Roman" panose="02020603050405020304" pitchFamily="18" charset="0"/>
                <a:cs typeface="Times New Roman" panose="02020603050405020304" pitchFamily="18" charset="0"/>
              </a:rPr>
              <a:t>                Console.WriteLine("Sorted Array: ");</a:t>
            </a:r>
          </a:p>
          <a:p>
            <a:r>
              <a:rPr lang="en-US" sz="1200" dirty="0">
                <a:latin typeface="Times New Roman" panose="02020603050405020304" pitchFamily="18" charset="0"/>
                <a:cs typeface="Times New Roman" panose="02020603050405020304" pitchFamily="18" charset="0"/>
              </a:rPr>
              <a:t>                foreach (int i in search_list)</a:t>
            </a:r>
          </a:p>
          <a:p>
            <a:r>
              <a:rPr lang="en-IN" sz="1200" dirty="0">
                <a:latin typeface="Times New Roman" panose="02020603050405020304" pitchFamily="18" charset="0"/>
                <a:cs typeface="Times New Roman" panose="02020603050405020304" pitchFamily="18" charset="0"/>
              </a:rPr>
              <a:t>                    Console.Write(i + " ");</a:t>
            </a:r>
          </a:p>
          <a:p>
            <a:r>
              <a:rPr lang="en-IN" sz="1200" dirty="0">
                <a:latin typeface="Times New Roman" panose="02020603050405020304" pitchFamily="18" charset="0"/>
                <a:cs typeface="Times New Roman" panose="02020603050405020304" pitchFamily="18" charset="0"/>
              </a:rPr>
              <a:t>                Console.WriteLine();</a:t>
            </a:r>
          </a:p>
          <a:p>
            <a:r>
              <a:rPr lang="en-US" sz="1200" dirty="0">
                <a:latin typeface="Times New Roman" panose="02020603050405020304" pitchFamily="18" charset="0"/>
                <a:cs typeface="Times New Roman" panose="02020603050405020304" pitchFamily="18" charset="0"/>
              </a:rPr>
              <a:t>                Console.WriteLine("Enter a value to search: ");</a:t>
            </a:r>
          </a:p>
          <a:p>
            <a:r>
              <a:rPr lang="en-IN" sz="1200" dirty="0">
                <a:latin typeface="Times New Roman" panose="02020603050405020304" pitchFamily="18" charset="0"/>
                <a:cs typeface="Times New Roman" panose="02020603050405020304" pitchFamily="18" charset="0"/>
              </a:rPr>
              <a:t>                b = Convert.ToInt32(Console.ReadLine());</a:t>
            </a:r>
          </a:p>
          <a:p>
            <a:r>
              <a:rPr lang="en-US" sz="1200" dirty="0">
                <a:latin typeface="Times New Roman" panose="02020603050405020304" pitchFamily="18" charset="0"/>
                <a:cs typeface="Times New Roman" panose="02020603050405020304" pitchFamily="18" charset="0"/>
              </a:rPr>
              <a:t>                res = search.search_value(search_list, b);</a:t>
            </a:r>
          </a:p>
          <a:p>
            <a:r>
              <a:rPr lang="en-IN" sz="1200" dirty="0">
                <a:latin typeface="Times New Roman" panose="02020603050405020304" pitchFamily="18" charset="0"/>
                <a:cs typeface="Times New Roman" panose="02020603050405020304" pitchFamily="18" charset="0"/>
              </a:rPr>
              <a:t>                if (res &gt; 0)</a:t>
            </a:r>
          </a:p>
          <a:p>
            <a:r>
              <a:rPr lang="en-US" sz="1200" dirty="0">
                <a:latin typeface="Times New Roman" panose="02020603050405020304" pitchFamily="18" charset="0"/>
                <a:cs typeface="Times New Roman" panose="02020603050405020304" pitchFamily="18" charset="0"/>
              </a:rPr>
              <a:t>                    Console.WriteLine("Target Value " + b + " is found at position " + (res + 1));</a:t>
            </a:r>
          </a:p>
          <a:p>
            <a:r>
              <a:rPr lang="en-IN" sz="1200" dirty="0">
                <a:latin typeface="Times New Roman" panose="02020603050405020304" pitchFamily="18" charset="0"/>
                <a:cs typeface="Times New Roman" panose="02020603050405020304" pitchFamily="18" charset="0"/>
              </a:rPr>
              <a:t>                else</a:t>
            </a:r>
          </a:p>
          <a:p>
            <a:r>
              <a:rPr lang="en-US" sz="1200" dirty="0">
                <a:latin typeface="Times New Roman" panose="02020603050405020304" pitchFamily="18" charset="0"/>
                <a:cs typeface="Times New Roman" panose="02020603050405020304" pitchFamily="18" charset="0"/>
              </a:rPr>
              <a:t>                    Console.WriteLine("Target bot found!");</a:t>
            </a:r>
          </a:p>
          <a:p>
            <a:r>
              <a:rPr lang="en-IN" sz="1200" dirty="0">
                <a:latin typeface="Times New Roman" panose="02020603050405020304" pitchFamily="18" charset="0"/>
                <a:cs typeface="Times New Roman" panose="02020603050405020304" pitchFamily="18" charset="0"/>
              </a:rPr>
              <a:t>                Console.ReadLine();</a:t>
            </a:r>
          </a:p>
          <a:p>
            <a:r>
              <a:rPr lang="en-IN"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3155A77-B8D5-425A-800E-76041A38555C}"/>
              </a:ext>
            </a:extLst>
          </p:cNvPr>
          <p:cNvPicPr>
            <a:picLocks noChangeAspect="1"/>
          </p:cNvPicPr>
          <p:nvPr/>
        </p:nvPicPr>
        <p:blipFill>
          <a:blip r:embed="rId2"/>
          <a:stretch>
            <a:fillRect/>
          </a:stretch>
        </p:blipFill>
        <p:spPr>
          <a:xfrm>
            <a:off x="7333129" y="4758606"/>
            <a:ext cx="3878916" cy="1943268"/>
          </a:xfrm>
          <a:prstGeom prst="rect">
            <a:avLst/>
          </a:prstGeom>
        </p:spPr>
      </p:pic>
      <p:sp>
        <p:nvSpPr>
          <p:cNvPr id="12" name="TextBox 11">
            <a:extLst>
              <a:ext uri="{FF2B5EF4-FFF2-40B4-BE49-F238E27FC236}">
                <a16:creationId xmlns:a16="http://schemas.microsoft.com/office/drawing/2014/main" id="{6D67E32D-9191-4F06-BF88-2E0766E29DFC}"/>
              </a:ext>
            </a:extLst>
          </p:cNvPr>
          <p:cNvSpPr txBox="1"/>
          <p:nvPr/>
        </p:nvSpPr>
        <p:spPr>
          <a:xfrm>
            <a:off x="5471160" y="531742"/>
            <a:ext cx="4945380" cy="3785652"/>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int search_value(int[] arr, int target)</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int low, high, mid;</a:t>
            </a:r>
          </a:p>
          <a:p>
            <a:r>
              <a:rPr lang="en-IN" sz="1200" dirty="0">
                <a:latin typeface="Times New Roman" panose="02020603050405020304" pitchFamily="18" charset="0"/>
                <a:cs typeface="Times New Roman" panose="02020603050405020304" pitchFamily="18" charset="0"/>
              </a:rPr>
              <a:t>                low = 0;</a:t>
            </a:r>
          </a:p>
          <a:p>
            <a:r>
              <a:rPr lang="en-IN" sz="1200" dirty="0">
                <a:latin typeface="Times New Roman" panose="02020603050405020304" pitchFamily="18" charset="0"/>
                <a:cs typeface="Times New Roman" panose="02020603050405020304" pitchFamily="18" charset="0"/>
              </a:rPr>
              <a:t>                high = arr.Length - 1;</a:t>
            </a:r>
          </a:p>
          <a:p>
            <a:r>
              <a:rPr lang="en-IN" sz="1200" dirty="0">
                <a:latin typeface="Times New Roman" panose="02020603050405020304" pitchFamily="18" charset="0"/>
                <a:cs typeface="Times New Roman" panose="02020603050405020304" pitchFamily="18" charset="0"/>
              </a:rPr>
              <a:t>                mid = (low + high) / 2;</a:t>
            </a:r>
          </a:p>
          <a:p>
            <a:r>
              <a:rPr lang="en-IN" sz="1200" dirty="0">
                <a:latin typeface="Times New Roman" panose="02020603050405020304" pitchFamily="18" charset="0"/>
                <a:cs typeface="Times New Roman" panose="02020603050405020304" pitchFamily="18" charset="0"/>
              </a:rPr>
              <a:t>                while (low &lt;= high)</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if (arr[mid] == target)</a:t>
            </a:r>
          </a:p>
          <a:p>
            <a:r>
              <a:rPr lang="en-IN" sz="1200" dirty="0">
                <a:latin typeface="Times New Roman" panose="02020603050405020304" pitchFamily="18" charset="0"/>
                <a:cs typeface="Times New Roman" panose="02020603050405020304" pitchFamily="18" charset="0"/>
              </a:rPr>
              <a:t>                        return mid + 1;</a:t>
            </a:r>
          </a:p>
          <a:p>
            <a:r>
              <a:rPr lang="en-IN" sz="1200" dirty="0">
                <a:latin typeface="Times New Roman" panose="02020603050405020304" pitchFamily="18" charset="0"/>
                <a:cs typeface="Times New Roman" panose="02020603050405020304" pitchFamily="18" charset="0"/>
              </a:rPr>
              <a:t>                    else</a:t>
            </a:r>
          </a:p>
          <a:p>
            <a:r>
              <a:rPr lang="en-IN" sz="1200" dirty="0">
                <a:latin typeface="Times New Roman" panose="02020603050405020304" pitchFamily="18" charset="0"/>
                <a:cs typeface="Times New Roman" panose="02020603050405020304" pitchFamily="18" charset="0"/>
              </a:rPr>
              <a:t>                        if (target &lt; arr[mid])</a:t>
            </a:r>
          </a:p>
          <a:p>
            <a:r>
              <a:rPr lang="en-IN" sz="1200" dirty="0">
                <a:latin typeface="Times New Roman" panose="02020603050405020304" pitchFamily="18" charset="0"/>
                <a:cs typeface="Times New Roman" panose="02020603050405020304" pitchFamily="18" charset="0"/>
              </a:rPr>
              <a:t>                        high = mid - 1;</a:t>
            </a:r>
          </a:p>
          <a:p>
            <a:r>
              <a:rPr lang="en-IN" sz="1200" dirty="0">
                <a:latin typeface="Times New Roman" panose="02020603050405020304" pitchFamily="18" charset="0"/>
                <a:cs typeface="Times New Roman" panose="02020603050405020304" pitchFamily="18" charset="0"/>
              </a:rPr>
              <a:t>                    else</a:t>
            </a:r>
          </a:p>
          <a:p>
            <a:r>
              <a:rPr lang="en-IN" sz="1200" dirty="0">
                <a:latin typeface="Times New Roman" panose="02020603050405020304" pitchFamily="18" charset="0"/>
                <a:cs typeface="Times New Roman" panose="02020603050405020304" pitchFamily="18" charset="0"/>
              </a:rPr>
              <a:t>                        low = mid + 1;</a:t>
            </a:r>
          </a:p>
          <a:p>
            <a:r>
              <a:rPr lang="en-IN" sz="1200" dirty="0">
                <a:latin typeface="Times New Roman" panose="02020603050405020304" pitchFamily="18" charset="0"/>
                <a:cs typeface="Times New Roman" panose="02020603050405020304" pitchFamily="18" charset="0"/>
              </a:rPr>
              <a:t>                    mid = (low + high) / 2;</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return -1;</a:t>
            </a:r>
          </a:p>
          <a:p>
            <a:r>
              <a:rPr lang="en-IN" sz="1200" dirty="0">
                <a:latin typeface="Times New Roman" panose="02020603050405020304" pitchFamily="18" charset="0"/>
                <a:cs typeface="Times New Roman" panose="02020603050405020304" pitchFamily="18" charset="0"/>
              </a:rPr>
              <a:t>                Console.ReadLine();</a:t>
            </a:r>
          </a:p>
          <a:p>
            <a:r>
              <a:rPr lang="en-IN" sz="1200" dirty="0">
                <a:latin typeface="Times New Roman" panose="02020603050405020304" pitchFamily="18" charset="0"/>
                <a:cs typeface="Times New Roman" panose="02020603050405020304" pitchFamily="18" charset="0"/>
              </a:rPr>
              <a:t>            }  }  }</a:t>
            </a:r>
            <a:endParaRPr lang="en-IN" sz="1200" dirty="0"/>
          </a:p>
        </p:txBody>
      </p:sp>
    </p:spTree>
    <p:extLst>
      <p:ext uri="{BB962C8B-B14F-4D97-AF65-F5344CB8AC3E}">
        <p14:creationId xmlns:p14="http://schemas.microsoft.com/office/powerpoint/2010/main" val="793433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{620DC4C1-2D50-496F-AA3C-119E16AF4446}tf03457452</Template>
  <TotalTime>190</TotalTime>
  <Words>1339</Words>
  <Application>Microsoft Office PowerPoint</Application>
  <PresentationFormat>Widescreen</PresentationFormat>
  <Paragraphs>164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Celestial</vt:lpstr>
      <vt:lpstr>Day-6 assignment </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Day-6 assignment </dc:title>
  <dc:creator>divya sai</dc:creator>
  <cp:lastModifiedBy>divya sai</cp:lastModifiedBy>
  <cp:revision>1</cp:revision>
  <dcterms:created xsi:type="dcterms:W3CDTF">2022-02-03T10:05:03Z</dcterms:created>
  <dcterms:modified xsi:type="dcterms:W3CDTF">2022-02-03T13:15:28Z</dcterms:modified>
</cp:coreProperties>
</file>