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Model Evaluation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Overall Accuracy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StandardScaler</c:v>
                </c:pt>
                <c:pt idx="1">
                  <c:v>Random Forest Classifier</c:v>
                </c:pt>
                <c:pt idx="2">
                  <c:v>Logistic Regression</c:v>
                </c:pt>
                <c:pt idx="3">
                  <c:v>KNN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0.63339999999999996</c:v>
                </c:pt>
                <c:pt idx="1">
                  <c:v>0.73109999999999997</c:v>
                </c:pt>
                <c:pt idx="2">
                  <c:v>0.62260000000000004</c:v>
                </c:pt>
                <c:pt idx="3">
                  <c:v>0.64459999999999995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F5-47E0-BD83-A16A2AE8D0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02323791"/>
        <c:axId val="1407255935"/>
      </c:barChart>
      <c:catAx>
        <c:axId val="140232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255935"/>
        <c:crosses val="autoZero"/>
        <c:auto val="1"/>
        <c:lblAlgn val="ctr"/>
        <c:lblOffset val="100"/>
        <c:noMultiLvlLbl val="0"/>
      </c:catAx>
      <c:valAx>
        <c:axId val="140725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32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ACFAC-FB28-4077-A214-48127596C9FB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77BAED-2400-4CD9-9001-26B02CB9939B}">
      <dgm:prSet/>
      <dgm:spPr/>
      <dgm:t>
        <a:bodyPr/>
        <a:lstStyle/>
        <a:p>
          <a:r>
            <a:rPr lang="en-IN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"</a:t>
          </a:r>
          <a:r>
            <a:rPr lang="en-IN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TrashType_Image_Dataset</a:t>
          </a:r>
          <a:r>
            <a:rPr lang="en-IN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" comprises 3177 files, totalling 62.33 MB, categorizing waste into eight distinct classes, including hazardous, medical waste, cardboard, glass, metal, paper, plastic, and general trash.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C62AF6-BA1E-4F07-A7C0-40BB507A66C5}" type="parTrans" cxnId="{5BC74A00-C68D-47CC-94F1-5640A7CCA6C5}">
      <dgm:prSet/>
      <dgm:spPr/>
      <dgm:t>
        <a:bodyPr/>
        <a:lstStyle/>
        <a:p>
          <a:endParaRPr lang="en-US"/>
        </a:p>
      </dgm:t>
    </dgm:pt>
    <dgm:pt modelId="{DC35CCCC-21A2-4F90-8627-74FEFC0DEB7F}" type="sibTrans" cxnId="{5BC74A00-C68D-47CC-94F1-5640A7CCA6C5}">
      <dgm:prSet/>
      <dgm:spPr/>
      <dgm:t>
        <a:bodyPr/>
        <a:lstStyle/>
        <a:p>
          <a:endParaRPr lang="en-US"/>
        </a:p>
      </dgm:t>
    </dgm:pt>
    <dgm:pt modelId="{A1ABADA0-EB33-4919-A1C2-59A6F970E367}">
      <dgm:prSet/>
      <dgm:spPr/>
      <dgm:t>
        <a:bodyPr/>
        <a:lstStyle/>
        <a:p>
          <a:r>
            <a:rPr lang="en-IN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comprehensive dataset offers a detailed perspective on waste recycling, unlike traditional sets, facilitating fine-grained classification critical for streamlining recycling processes and significantly increasing household waste recycling rates.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D29E61-C7C5-461D-8637-482B2E6AA17F}" type="parTrans" cxnId="{60BE1E9B-2A95-4849-B4E7-D773F22DF568}">
      <dgm:prSet/>
      <dgm:spPr/>
      <dgm:t>
        <a:bodyPr/>
        <a:lstStyle/>
        <a:p>
          <a:endParaRPr lang="en-US"/>
        </a:p>
      </dgm:t>
    </dgm:pt>
    <dgm:pt modelId="{C77D0B67-68CD-4585-9E75-D7C5C3BDDD16}" type="sibTrans" cxnId="{60BE1E9B-2A95-4849-B4E7-D773F22DF568}">
      <dgm:prSet/>
      <dgm:spPr/>
      <dgm:t>
        <a:bodyPr/>
        <a:lstStyle/>
        <a:p>
          <a:endParaRPr lang="en-US"/>
        </a:p>
      </dgm:t>
    </dgm:pt>
    <dgm:pt modelId="{59A70FA5-73AC-4CD0-BDFD-091AB3E0CC5A}">
      <dgm:prSet/>
      <dgm:spPr/>
      <dgm:t>
        <a:bodyPr/>
        <a:lstStyle/>
        <a:p>
          <a:r>
            <a:rPr lang="en-IN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dataset's granularity proves instrumental in advancing environmental conservation efforts by enabling effective garbage sorting and enhancing recycling practices.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9CE4B8-CD92-414B-994E-34F07DA94450}" type="parTrans" cxnId="{F22BE209-5F50-456D-9A55-EB076C7CC9C7}">
      <dgm:prSet/>
      <dgm:spPr/>
      <dgm:t>
        <a:bodyPr/>
        <a:lstStyle/>
        <a:p>
          <a:endParaRPr lang="en-US"/>
        </a:p>
      </dgm:t>
    </dgm:pt>
    <dgm:pt modelId="{D14A0B5A-E3C6-48CE-B269-9E156DA2DE99}" type="sibTrans" cxnId="{F22BE209-5F50-456D-9A55-EB076C7CC9C7}">
      <dgm:prSet/>
      <dgm:spPr/>
      <dgm:t>
        <a:bodyPr/>
        <a:lstStyle/>
        <a:p>
          <a:endParaRPr lang="en-US"/>
        </a:p>
      </dgm:t>
    </dgm:pt>
    <dgm:pt modelId="{CD347641-FBB8-43B1-BDAF-798DEBEC75E0}" type="pres">
      <dgm:prSet presAssocID="{82BACFAC-FB28-4077-A214-48127596C9FB}" presName="outerComposite" presStyleCnt="0">
        <dgm:presLayoutVars>
          <dgm:chMax val="5"/>
          <dgm:dir/>
          <dgm:resizeHandles val="exact"/>
        </dgm:presLayoutVars>
      </dgm:prSet>
      <dgm:spPr/>
    </dgm:pt>
    <dgm:pt modelId="{9FECA59E-009D-4420-B6B6-56E91ABD9836}" type="pres">
      <dgm:prSet presAssocID="{82BACFAC-FB28-4077-A214-48127596C9FB}" presName="dummyMaxCanvas" presStyleCnt="0">
        <dgm:presLayoutVars/>
      </dgm:prSet>
      <dgm:spPr/>
    </dgm:pt>
    <dgm:pt modelId="{1671176B-4777-4372-A545-0F3572DF7C4F}" type="pres">
      <dgm:prSet presAssocID="{82BACFAC-FB28-4077-A214-48127596C9FB}" presName="ThreeNodes_1" presStyleLbl="node1" presStyleIdx="0" presStyleCnt="3">
        <dgm:presLayoutVars>
          <dgm:bulletEnabled val="1"/>
        </dgm:presLayoutVars>
      </dgm:prSet>
      <dgm:spPr/>
    </dgm:pt>
    <dgm:pt modelId="{3AE0DCE7-7C1D-4D4F-98AA-2914F70BED3F}" type="pres">
      <dgm:prSet presAssocID="{82BACFAC-FB28-4077-A214-48127596C9FB}" presName="ThreeNodes_2" presStyleLbl="node1" presStyleIdx="1" presStyleCnt="3">
        <dgm:presLayoutVars>
          <dgm:bulletEnabled val="1"/>
        </dgm:presLayoutVars>
      </dgm:prSet>
      <dgm:spPr/>
    </dgm:pt>
    <dgm:pt modelId="{C83B2F12-3D4B-40FE-B7D6-5885FD641852}" type="pres">
      <dgm:prSet presAssocID="{82BACFAC-FB28-4077-A214-48127596C9FB}" presName="ThreeNodes_3" presStyleLbl="node1" presStyleIdx="2" presStyleCnt="3">
        <dgm:presLayoutVars>
          <dgm:bulletEnabled val="1"/>
        </dgm:presLayoutVars>
      </dgm:prSet>
      <dgm:spPr/>
    </dgm:pt>
    <dgm:pt modelId="{5454B5DE-AC79-4215-B81A-FFE527148A7C}" type="pres">
      <dgm:prSet presAssocID="{82BACFAC-FB28-4077-A214-48127596C9FB}" presName="ThreeConn_1-2" presStyleLbl="fgAccFollowNode1" presStyleIdx="0" presStyleCnt="2">
        <dgm:presLayoutVars>
          <dgm:bulletEnabled val="1"/>
        </dgm:presLayoutVars>
      </dgm:prSet>
      <dgm:spPr/>
    </dgm:pt>
    <dgm:pt modelId="{1DD42436-D8A2-4E09-A0EF-29D17C163665}" type="pres">
      <dgm:prSet presAssocID="{82BACFAC-FB28-4077-A214-48127596C9FB}" presName="ThreeConn_2-3" presStyleLbl="fgAccFollowNode1" presStyleIdx="1" presStyleCnt="2">
        <dgm:presLayoutVars>
          <dgm:bulletEnabled val="1"/>
        </dgm:presLayoutVars>
      </dgm:prSet>
      <dgm:spPr/>
    </dgm:pt>
    <dgm:pt modelId="{4199C347-DFE1-4EE5-9118-4C589384E395}" type="pres">
      <dgm:prSet presAssocID="{82BACFAC-FB28-4077-A214-48127596C9FB}" presName="ThreeNodes_1_text" presStyleLbl="node1" presStyleIdx="2" presStyleCnt="3">
        <dgm:presLayoutVars>
          <dgm:bulletEnabled val="1"/>
        </dgm:presLayoutVars>
      </dgm:prSet>
      <dgm:spPr/>
    </dgm:pt>
    <dgm:pt modelId="{2CBDEBFE-4953-4874-87DC-021D76FB65EA}" type="pres">
      <dgm:prSet presAssocID="{82BACFAC-FB28-4077-A214-48127596C9FB}" presName="ThreeNodes_2_text" presStyleLbl="node1" presStyleIdx="2" presStyleCnt="3">
        <dgm:presLayoutVars>
          <dgm:bulletEnabled val="1"/>
        </dgm:presLayoutVars>
      </dgm:prSet>
      <dgm:spPr/>
    </dgm:pt>
    <dgm:pt modelId="{6EE68DE0-D972-4D65-A927-F6187BBDB298}" type="pres">
      <dgm:prSet presAssocID="{82BACFAC-FB28-4077-A214-48127596C9F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BC74A00-C68D-47CC-94F1-5640A7CCA6C5}" srcId="{82BACFAC-FB28-4077-A214-48127596C9FB}" destId="{6A77BAED-2400-4CD9-9001-26B02CB9939B}" srcOrd="0" destOrd="0" parTransId="{62C62AF6-BA1E-4F07-A7C0-40BB507A66C5}" sibTransId="{DC35CCCC-21A2-4F90-8627-74FEFC0DEB7F}"/>
    <dgm:cxn modelId="{F22BE209-5F50-456D-9A55-EB076C7CC9C7}" srcId="{82BACFAC-FB28-4077-A214-48127596C9FB}" destId="{59A70FA5-73AC-4CD0-BDFD-091AB3E0CC5A}" srcOrd="2" destOrd="0" parTransId="{FE9CE4B8-CD92-414B-994E-34F07DA94450}" sibTransId="{D14A0B5A-E3C6-48CE-B269-9E156DA2DE99}"/>
    <dgm:cxn modelId="{12B71A18-BEFB-43D6-BCB0-07025546FA48}" type="presOf" srcId="{82BACFAC-FB28-4077-A214-48127596C9FB}" destId="{CD347641-FBB8-43B1-BDAF-798DEBEC75E0}" srcOrd="0" destOrd="0" presId="urn:microsoft.com/office/officeart/2005/8/layout/vProcess5"/>
    <dgm:cxn modelId="{91682265-6CA8-462A-AF0C-34EA1203B3C6}" type="presOf" srcId="{59A70FA5-73AC-4CD0-BDFD-091AB3E0CC5A}" destId="{6EE68DE0-D972-4D65-A927-F6187BBDB298}" srcOrd="1" destOrd="0" presId="urn:microsoft.com/office/officeart/2005/8/layout/vProcess5"/>
    <dgm:cxn modelId="{45D59368-5409-4400-AE03-4D7E706CD37E}" type="presOf" srcId="{6A77BAED-2400-4CD9-9001-26B02CB9939B}" destId="{4199C347-DFE1-4EE5-9118-4C589384E395}" srcOrd="1" destOrd="0" presId="urn:microsoft.com/office/officeart/2005/8/layout/vProcess5"/>
    <dgm:cxn modelId="{12047B69-D923-4C8B-AA37-8A21E7391DC4}" type="presOf" srcId="{DC35CCCC-21A2-4F90-8627-74FEFC0DEB7F}" destId="{5454B5DE-AC79-4215-B81A-FFE527148A7C}" srcOrd="0" destOrd="0" presId="urn:microsoft.com/office/officeart/2005/8/layout/vProcess5"/>
    <dgm:cxn modelId="{9048894D-8359-4665-929C-24F53818622A}" type="presOf" srcId="{59A70FA5-73AC-4CD0-BDFD-091AB3E0CC5A}" destId="{C83B2F12-3D4B-40FE-B7D6-5885FD641852}" srcOrd="0" destOrd="0" presId="urn:microsoft.com/office/officeart/2005/8/layout/vProcess5"/>
    <dgm:cxn modelId="{60BE1E9B-2A95-4849-B4E7-D773F22DF568}" srcId="{82BACFAC-FB28-4077-A214-48127596C9FB}" destId="{A1ABADA0-EB33-4919-A1C2-59A6F970E367}" srcOrd="1" destOrd="0" parTransId="{3BD29E61-C7C5-461D-8637-482B2E6AA17F}" sibTransId="{C77D0B67-68CD-4585-9E75-D7C5C3BDDD16}"/>
    <dgm:cxn modelId="{AF6728BA-1D4D-488E-A3C0-4E9F9E4AC2B8}" type="presOf" srcId="{A1ABADA0-EB33-4919-A1C2-59A6F970E367}" destId="{3AE0DCE7-7C1D-4D4F-98AA-2914F70BED3F}" srcOrd="0" destOrd="0" presId="urn:microsoft.com/office/officeart/2005/8/layout/vProcess5"/>
    <dgm:cxn modelId="{D6D40AC0-7798-43F8-A5D6-B36D432442B6}" type="presOf" srcId="{C77D0B67-68CD-4585-9E75-D7C5C3BDDD16}" destId="{1DD42436-D8A2-4E09-A0EF-29D17C163665}" srcOrd="0" destOrd="0" presId="urn:microsoft.com/office/officeart/2005/8/layout/vProcess5"/>
    <dgm:cxn modelId="{1BF1A8D5-F133-4C82-8CEF-221A9F130C2A}" type="presOf" srcId="{6A77BAED-2400-4CD9-9001-26B02CB9939B}" destId="{1671176B-4777-4372-A545-0F3572DF7C4F}" srcOrd="0" destOrd="0" presId="urn:microsoft.com/office/officeart/2005/8/layout/vProcess5"/>
    <dgm:cxn modelId="{DCA95FF0-2759-4A49-8A82-F325D1A8167C}" type="presOf" srcId="{A1ABADA0-EB33-4919-A1C2-59A6F970E367}" destId="{2CBDEBFE-4953-4874-87DC-021D76FB65EA}" srcOrd="1" destOrd="0" presId="urn:microsoft.com/office/officeart/2005/8/layout/vProcess5"/>
    <dgm:cxn modelId="{5F2D15CA-6EC0-4D13-AE58-52C872B0F471}" type="presParOf" srcId="{CD347641-FBB8-43B1-BDAF-798DEBEC75E0}" destId="{9FECA59E-009D-4420-B6B6-56E91ABD9836}" srcOrd="0" destOrd="0" presId="urn:microsoft.com/office/officeart/2005/8/layout/vProcess5"/>
    <dgm:cxn modelId="{359C9606-7339-4564-A8D6-C3FDFF6AE649}" type="presParOf" srcId="{CD347641-FBB8-43B1-BDAF-798DEBEC75E0}" destId="{1671176B-4777-4372-A545-0F3572DF7C4F}" srcOrd="1" destOrd="0" presId="urn:microsoft.com/office/officeart/2005/8/layout/vProcess5"/>
    <dgm:cxn modelId="{656843BA-D29D-423E-937E-07F559712A9F}" type="presParOf" srcId="{CD347641-FBB8-43B1-BDAF-798DEBEC75E0}" destId="{3AE0DCE7-7C1D-4D4F-98AA-2914F70BED3F}" srcOrd="2" destOrd="0" presId="urn:microsoft.com/office/officeart/2005/8/layout/vProcess5"/>
    <dgm:cxn modelId="{5B88D962-E0B1-40A6-B8AA-2D4C1A18B14B}" type="presParOf" srcId="{CD347641-FBB8-43B1-BDAF-798DEBEC75E0}" destId="{C83B2F12-3D4B-40FE-B7D6-5885FD641852}" srcOrd="3" destOrd="0" presId="urn:microsoft.com/office/officeart/2005/8/layout/vProcess5"/>
    <dgm:cxn modelId="{71D23329-B461-49FB-B816-72CE43868CA0}" type="presParOf" srcId="{CD347641-FBB8-43B1-BDAF-798DEBEC75E0}" destId="{5454B5DE-AC79-4215-B81A-FFE527148A7C}" srcOrd="4" destOrd="0" presId="urn:microsoft.com/office/officeart/2005/8/layout/vProcess5"/>
    <dgm:cxn modelId="{D7CCD74A-9043-4B49-A192-F8D48A9C452B}" type="presParOf" srcId="{CD347641-FBB8-43B1-BDAF-798DEBEC75E0}" destId="{1DD42436-D8A2-4E09-A0EF-29D17C163665}" srcOrd="5" destOrd="0" presId="urn:microsoft.com/office/officeart/2005/8/layout/vProcess5"/>
    <dgm:cxn modelId="{2D2A817B-D29A-4A7F-8593-469A46F6CB5F}" type="presParOf" srcId="{CD347641-FBB8-43B1-BDAF-798DEBEC75E0}" destId="{4199C347-DFE1-4EE5-9118-4C589384E395}" srcOrd="6" destOrd="0" presId="urn:microsoft.com/office/officeart/2005/8/layout/vProcess5"/>
    <dgm:cxn modelId="{94AE1729-7648-40C0-8A8C-A8A898912EF5}" type="presParOf" srcId="{CD347641-FBB8-43B1-BDAF-798DEBEC75E0}" destId="{2CBDEBFE-4953-4874-87DC-021D76FB65EA}" srcOrd="7" destOrd="0" presId="urn:microsoft.com/office/officeart/2005/8/layout/vProcess5"/>
    <dgm:cxn modelId="{C5C43C55-4B65-4DAE-ACC2-FD00CE74914A}" type="presParOf" srcId="{CD347641-FBB8-43B1-BDAF-798DEBEC75E0}" destId="{6EE68DE0-D972-4D65-A927-F6187BBDB29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5358F-EC3F-4C3D-8C41-163BCF22394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7D0F6-2504-4FEC-9CC9-E8B9E5779F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In conclusion, the application of machine learning models in garbage classification presents a promising and innovative solution for waste management.</a:t>
          </a:r>
          <a:endParaRPr lang="en-US" dirty="0"/>
        </a:p>
      </dgm:t>
    </dgm:pt>
    <dgm:pt modelId="{A78D4990-2FD0-430B-8B96-DE391DE0AAA9}" type="parTrans" cxnId="{BB25D71F-DC71-490F-AA83-C88AD9D944B8}">
      <dgm:prSet/>
      <dgm:spPr/>
      <dgm:t>
        <a:bodyPr/>
        <a:lstStyle/>
        <a:p>
          <a:endParaRPr lang="en-US"/>
        </a:p>
      </dgm:t>
    </dgm:pt>
    <dgm:pt modelId="{A4865CAD-3B78-4524-B825-4C969E6C2B24}" type="sibTrans" cxnId="{BB25D71F-DC71-490F-AA83-C88AD9D944B8}">
      <dgm:prSet/>
      <dgm:spPr/>
      <dgm:t>
        <a:bodyPr/>
        <a:lstStyle/>
        <a:p>
          <a:endParaRPr lang="en-US"/>
        </a:p>
      </dgm:t>
    </dgm:pt>
    <dgm:pt modelId="{8644D5A3-F7E8-49FD-B936-2DA6CDDD6A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The study's exploration of four different models, </a:t>
          </a:r>
          <a:r>
            <a:rPr lang="en-US" b="0" i="0" dirty="0" err="1"/>
            <a:t>StandardScaler</a:t>
          </a:r>
          <a:r>
            <a:rPr lang="en-US" b="0" i="0" dirty="0"/>
            <a:t>, Logistic Regression, Random Forest, and KNN</a:t>
          </a:r>
          <a:r>
            <a:rPr lang="en-US" b="0" dirty="0"/>
            <a:t>, has yielded valuable insights into their performance and potential impact on waste sorting processes</a:t>
          </a:r>
          <a:endParaRPr lang="en-US" dirty="0"/>
        </a:p>
      </dgm:t>
    </dgm:pt>
    <dgm:pt modelId="{69DE8C5A-A131-4390-9FA3-19BCFA08C0C4}" type="parTrans" cxnId="{4AB586AB-4C2C-4B1B-9CAF-E13434CD744D}">
      <dgm:prSet/>
      <dgm:spPr/>
      <dgm:t>
        <a:bodyPr/>
        <a:lstStyle/>
        <a:p>
          <a:endParaRPr lang="en-US"/>
        </a:p>
      </dgm:t>
    </dgm:pt>
    <dgm:pt modelId="{1C8DD64F-A8F7-4186-934D-AF55AC9E1E23}" type="sibTrans" cxnId="{4AB586AB-4C2C-4B1B-9CAF-E13434CD744D}">
      <dgm:prSet/>
      <dgm:spPr/>
      <dgm:t>
        <a:bodyPr/>
        <a:lstStyle/>
        <a:p>
          <a:endParaRPr lang="en-US"/>
        </a:p>
      </dgm:t>
    </dgm:pt>
    <dgm:pt modelId="{C1FCAB34-7765-4CC7-82B8-8780D7976B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Model Complexity: StandardScaler (Model 1) stood out as the most lightweight and efficient model, making it suitable for deployment on resource-constrained devices. It provided good performance with relatively fewer parameters.</a:t>
          </a:r>
          <a:endParaRPr lang="en-US"/>
        </a:p>
      </dgm:t>
    </dgm:pt>
    <dgm:pt modelId="{6B557BAD-8BA6-4FFB-8996-48BDCA26E75E}" type="parTrans" cxnId="{792152B5-B7F7-4588-A715-45AA6FAAA8EF}">
      <dgm:prSet/>
      <dgm:spPr/>
      <dgm:t>
        <a:bodyPr/>
        <a:lstStyle/>
        <a:p>
          <a:endParaRPr lang="en-US"/>
        </a:p>
      </dgm:t>
    </dgm:pt>
    <dgm:pt modelId="{F4B1E33C-8100-49B3-B17E-B06291A26DAB}" type="sibTrans" cxnId="{792152B5-B7F7-4588-A715-45AA6FAAA8EF}">
      <dgm:prSet/>
      <dgm:spPr/>
      <dgm:t>
        <a:bodyPr/>
        <a:lstStyle/>
        <a:p>
          <a:endParaRPr lang="en-US"/>
        </a:p>
      </dgm:t>
    </dgm:pt>
    <dgm:pt modelId="{AF8FC2B0-4D82-4045-84EE-14BBB6438C61}" type="pres">
      <dgm:prSet presAssocID="{4655358F-EC3F-4C3D-8C41-163BCF22394C}" presName="root" presStyleCnt="0">
        <dgm:presLayoutVars>
          <dgm:dir/>
          <dgm:resizeHandles val="exact"/>
        </dgm:presLayoutVars>
      </dgm:prSet>
      <dgm:spPr/>
    </dgm:pt>
    <dgm:pt modelId="{94A6CEBB-56CC-44A1-A6A7-F46B155A2DE3}" type="pres">
      <dgm:prSet presAssocID="{1FE7D0F6-2504-4FEC-9CC9-E8B9E5779F66}" presName="compNode" presStyleCnt="0"/>
      <dgm:spPr/>
    </dgm:pt>
    <dgm:pt modelId="{B81E351B-868A-4117-896B-5B89B234412D}" type="pres">
      <dgm:prSet presAssocID="{1FE7D0F6-2504-4FEC-9CC9-E8B9E5779F66}" presName="bgRect" presStyleLbl="bgShp" presStyleIdx="0" presStyleCnt="3"/>
      <dgm:spPr/>
    </dgm:pt>
    <dgm:pt modelId="{CD944128-FB9D-4589-BDB8-DEEC1ADE4B32}" type="pres">
      <dgm:prSet presAssocID="{1FE7D0F6-2504-4FEC-9CC9-E8B9E5779F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48393799-2B9E-4E37-8F2E-50A01B47E317}" type="pres">
      <dgm:prSet presAssocID="{1FE7D0F6-2504-4FEC-9CC9-E8B9E5779F66}" presName="spaceRect" presStyleCnt="0"/>
      <dgm:spPr/>
    </dgm:pt>
    <dgm:pt modelId="{97DB95B1-268E-4F7A-AAC5-62C292B0FD25}" type="pres">
      <dgm:prSet presAssocID="{1FE7D0F6-2504-4FEC-9CC9-E8B9E5779F66}" presName="parTx" presStyleLbl="revTx" presStyleIdx="0" presStyleCnt="3">
        <dgm:presLayoutVars>
          <dgm:chMax val="0"/>
          <dgm:chPref val="0"/>
        </dgm:presLayoutVars>
      </dgm:prSet>
      <dgm:spPr/>
    </dgm:pt>
    <dgm:pt modelId="{3E97224A-6F7C-4C7A-BE80-F5E7FE7D01A8}" type="pres">
      <dgm:prSet presAssocID="{A4865CAD-3B78-4524-B825-4C969E6C2B24}" presName="sibTrans" presStyleCnt="0"/>
      <dgm:spPr/>
    </dgm:pt>
    <dgm:pt modelId="{4A4298DB-B9CB-482D-B7ED-BB8E56F49DC5}" type="pres">
      <dgm:prSet presAssocID="{8644D5A3-F7E8-49FD-B936-2DA6CDDD6AFE}" presName="compNode" presStyleCnt="0"/>
      <dgm:spPr/>
    </dgm:pt>
    <dgm:pt modelId="{315E1208-7F69-43E5-95D5-26E2CEDEA9D8}" type="pres">
      <dgm:prSet presAssocID="{8644D5A3-F7E8-49FD-B936-2DA6CDDD6AFE}" presName="bgRect" presStyleLbl="bgShp" presStyleIdx="1" presStyleCnt="3"/>
      <dgm:spPr/>
    </dgm:pt>
    <dgm:pt modelId="{69D92C24-6AE5-4823-BD1B-25782F1503C6}" type="pres">
      <dgm:prSet presAssocID="{8644D5A3-F7E8-49FD-B936-2DA6CDDD6A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6DDC68E-42F9-457B-9BDC-46C47C10DA3E}" type="pres">
      <dgm:prSet presAssocID="{8644D5A3-F7E8-49FD-B936-2DA6CDDD6AFE}" presName="spaceRect" presStyleCnt="0"/>
      <dgm:spPr/>
    </dgm:pt>
    <dgm:pt modelId="{8D2551FD-7177-44D0-925E-B856C72D1BBA}" type="pres">
      <dgm:prSet presAssocID="{8644D5A3-F7E8-49FD-B936-2DA6CDDD6AFE}" presName="parTx" presStyleLbl="revTx" presStyleIdx="1" presStyleCnt="3">
        <dgm:presLayoutVars>
          <dgm:chMax val="0"/>
          <dgm:chPref val="0"/>
        </dgm:presLayoutVars>
      </dgm:prSet>
      <dgm:spPr/>
    </dgm:pt>
    <dgm:pt modelId="{0634F8AF-673C-41B7-9322-44905A0DDC1E}" type="pres">
      <dgm:prSet presAssocID="{1C8DD64F-A8F7-4186-934D-AF55AC9E1E23}" presName="sibTrans" presStyleCnt="0"/>
      <dgm:spPr/>
    </dgm:pt>
    <dgm:pt modelId="{B66F9926-5A27-48B5-8052-9836C929A9A9}" type="pres">
      <dgm:prSet presAssocID="{C1FCAB34-7765-4CC7-82B8-8780D7976B5A}" presName="compNode" presStyleCnt="0"/>
      <dgm:spPr/>
    </dgm:pt>
    <dgm:pt modelId="{FD9AE466-BB1E-464E-BB55-C5BDBAD5000C}" type="pres">
      <dgm:prSet presAssocID="{C1FCAB34-7765-4CC7-82B8-8780D7976B5A}" presName="bgRect" presStyleLbl="bgShp" presStyleIdx="2" presStyleCnt="3"/>
      <dgm:spPr/>
    </dgm:pt>
    <dgm:pt modelId="{B2EAFC41-0913-435B-9C5C-B243557A5F59}" type="pres">
      <dgm:prSet presAssocID="{C1FCAB34-7765-4CC7-82B8-8780D7976B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DD00081-2741-4676-B5DE-8320E2802756}" type="pres">
      <dgm:prSet presAssocID="{C1FCAB34-7765-4CC7-82B8-8780D7976B5A}" presName="spaceRect" presStyleCnt="0"/>
      <dgm:spPr/>
    </dgm:pt>
    <dgm:pt modelId="{295A8101-C1BB-4E23-A33A-D4D7021E7842}" type="pres">
      <dgm:prSet presAssocID="{C1FCAB34-7765-4CC7-82B8-8780D7976B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9D4F03-7637-48D0-AA54-5598D0117F74}" type="presOf" srcId="{1FE7D0F6-2504-4FEC-9CC9-E8B9E5779F66}" destId="{97DB95B1-268E-4F7A-AAC5-62C292B0FD25}" srcOrd="0" destOrd="0" presId="urn:microsoft.com/office/officeart/2018/2/layout/IconVerticalSolidList"/>
    <dgm:cxn modelId="{A4454D0B-8631-4BBE-BE2B-7B0D354ACAAF}" type="presOf" srcId="{8644D5A3-F7E8-49FD-B936-2DA6CDDD6AFE}" destId="{8D2551FD-7177-44D0-925E-B856C72D1BBA}" srcOrd="0" destOrd="0" presId="urn:microsoft.com/office/officeart/2018/2/layout/IconVerticalSolidList"/>
    <dgm:cxn modelId="{BB25D71F-DC71-490F-AA83-C88AD9D944B8}" srcId="{4655358F-EC3F-4C3D-8C41-163BCF22394C}" destId="{1FE7D0F6-2504-4FEC-9CC9-E8B9E5779F66}" srcOrd="0" destOrd="0" parTransId="{A78D4990-2FD0-430B-8B96-DE391DE0AAA9}" sibTransId="{A4865CAD-3B78-4524-B825-4C969E6C2B24}"/>
    <dgm:cxn modelId="{5F9F0E79-E532-42F5-9B76-95F9574A554A}" type="presOf" srcId="{4655358F-EC3F-4C3D-8C41-163BCF22394C}" destId="{AF8FC2B0-4D82-4045-84EE-14BBB6438C61}" srcOrd="0" destOrd="0" presId="urn:microsoft.com/office/officeart/2018/2/layout/IconVerticalSolidList"/>
    <dgm:cxn modelId="{4AB586AB-4C2C-4B1B-9CAF-E13434CD744D}" srcId="{4655358F-EC3F-4C3D-8C41-163BCF22394C}" destId="{8644D5A3-F7E8-49FD-B936-2DA6CDDD6AFE}" srcOrd="1" destOrd="0" parTransId="{69DE8C5A-A131-4390-9FA3-19BCFA08C0C4}" sibTransId="{1C8DD64F-A8F7-4186-934D-AF55AC9E1E23}"/>
    <dgm:cxn modelId="{792152B5-B7F7-4588-A715-45AA6FAAA8EF}" srcId="{4655358F-EC3F-4C3D-8C41-163BCF22394C}" destId="{C1FCAB34-7765-4CC7-82B8-8780D7976B5A}" srcOrd="2" destOrd="0" parTransId="{6B557BAD-8BA6-4FFB-8996-48BDCA26E75E}" sibTransId="{F4B1E33C-8100-49B3-B17E-B06291A26DAB}"/>
    <dgm:cxn modelId="{D77F73EA-6524-42CB-9CFC-09EF80A42997}" type="presOf" srcId="{C1FCAB34-7765-4CC7-82B8-8780D7976B5A}" destId="{295A8101-C1BB-4E23-A33A-D4D7021E7842}" srcOrd="0" destOrd="0" presId="urn:microsoft.com/office/officeart/2018/2/layout/IconVerticalSolidList"/>
    <dgm:cxn modelId="{2D9C8793-B3E3-4DC6-9EF9-FAAC762F9317}" type="presParOf" srcId="{AF8FC2B0-4D82-4045-84EE-14BBB6438C61}" destId="{94A6CEBB-56CC-44A1-A6A7-F46B155A2DE3}" srcOrd="0" destOrd="0" presId="urn:microsoft.com/office/officeart/2018/2/layout/IconVerticalSolidList"/>
    <dgm:cxn modelId="{46736F6A-2EF1-4516-AD41-B2430BEE74BC}" type="presParOf" srcId="{94A6CEBB-56CC-44A1-A6A7-F46B155A2DE3}" destId="{B81E351B-868A-4117-896B-5B89B234412D}" srcOrd="0" destOrd="0" presId="urn:microsoft.com/office/officeart/2018/2/layout/IconVerticalSolidList"/>
    <dgm:cxn modelId="{2504904E-F634-4C6B-92E0-55DF8D95B620}" type="presParOf" srcId="{94A6CEBB-56CC-44A1-A6A7-F46B155A2DE3}" destId="{CD944128-FB9D-4589-BDB8-DEEC1ADE4B32}" srcOrd="1" destOrd="0" presId="urn:microsoft.com/office/officeart/2018/2/layout/IconVerticalSolidList"/>
    <dgm:cxn modelId="{49B00A93-3DA9-423E-B1CC-7A1B8BDDC9F5}" type="presParOf" srcId="{94A6CEBB-56CC-44A1-A6A7-F46B155A2DE3}" destId="{48393799-2B9E-4E37-8F2E-50A01B47E317}" srcOrd="2" destOrd="0" presId="urn:microsoft.com/office/officeart/2018/2/layout/IconVerticalSolidList"/>
    <dgm:cxn modelId="{A4FB4A38-3BC5-4C04-8DE2-AA5764D9515A}" type="presParOf" srcId="{94A6CEBB-56CC-44A1-A6A7-F46B155A2DE3}" destId="{97DB95B1-268E-4F7A-AAC5-62C292B0FD25}" srcOrd="3" destOrd="0" presId="urn:microsoft.com/office/officeart/2018/2/layout/IconVerticalSolidList"/>
    <dgm:cxn modelId="{1D6EA91E-CFE5-44F3-8D69-3527CCC3657B}" type="presParOf" srcId="{AF8FC2B0-4D82-4045-84EE-14BBB6438C61}" destId="{3E97224A-6F7C-4C7A-BE80-F5E7FE7D01A8}" srcOrd="1" destOrd="0" presId="urn:microsoft.com/office/officeart/2018/2/layout/IconVerticalSolidList"/>
    <dgm:cxn modelId="{DEC25EED-7DCF-4AB5-8063-4BECC4F2AF18}" type="presParOf" srcId="{AF8FC2B0-4D82-4045-84EE-14BBB6438C61}" destId="{4A4298DB-B9CB-482D-B7ED-BB8E56F49DC5}" srcOrd="2" destOrd="0" presId="urn:microsoft.com/office/officeart/2018/2/layout/IconVerticalSolidList"/>
    <dgm:cxn modelId="{966C298D-A2C9-4E6E-8F64-06C6409865BD}" type="presParOf" srcId="{4A4298DB-B9CB-482D-B7ED-BB8E56F49DC5}" destId="{315E1208-7F69-43E5-95D5-26E2CEDEA9D8}" srcOrd="0" destOrd="0" presId="urn:microsoft.com/office/officeart/2018/2/layout/IconVerticalSolidList"/>
    <dgm:cxn modelId="{46F39C32-7DE7-4637-AA64-F12F433A021A}" type="presParOf" srcId="{4A4298DB-B9CB-482D-B7ED-BB8E56F49DC5}" destId="{69D92C24-6AE5-4823-BD1B-25782F1503C6}" srcOrd="1" destOrd="0" presId="urn:microsoft.com/office/officeart/2018/2/layout/IconVerticalSolidList"/>
    <dgm:cxn modelId="{A0A309B0-344B-4CE6-AD8A-E23C379971D5}" type="presParOf" srcId="{4A4298DB-B9CB-482D-B7ED-BB8E56F49DC5}" destId="{76DDC68E-42F9-457B-9BDC-46C47C10DA3E}" srcOrd="2" destOrd="0" presId="urn:microsoft.com/office/officeart/2018/2/layout/IconVerticalSolidList"/>
    <dgm:cxn modelId="{68E58A28-37DB-46F4-AD0B-2255DEEF4356}" type="presParOf" srcId="{4A4298DB-B9CB-482D-B7ED-BB8E56F49DC5}" destId="{8D2551FD-7177-44D0-925E-B856C72D1BBA}" srcOrd="3" destOrd="0" presId="urn:microsoft.com/office/officeart/2018/2/layout/IconVerticalSolidList"/>
    <dgm:cxn modelId="{345A3608-EB85-4B3C-8443-4ACDA6B1622F}" type="presParOf" srcId="{AF8FC2B0-4D82-4045-84EE-14BBB6438C61}" destId="{0634F8AF-673C-41B7-9322-44905A0DDC1E}" srcOrd="3" destOrd="0" presId="urn:microsoft.com/office/officeart/2018/2/layout/IconVerticalSolidList"/>
    <dgm:cxn modelId="{974C2AD5-27F4-4D23-9867-D1D54F1D4281}" type="presParOf" srcId="{AF8FC2B0-4D82-4045-84EE-14BBB6438C61}" destId="{B66F9926-5A27-48B5-8052-9836C929A9A9}" srcOrd="4" destOrd="0" presId="urn:microsoft.com/office/officeart/2018/2/layout/IconVerticalSolidList"/>
    <dgm:cxn modelId="{660097CD-BC48-4E34-AF39-D545F354B3C0}" type="presParOf" srcId="{B66F9926-5A27-48B5-8052-9836C929A9A9}" destId="{FD9AE466-BB1E-464E-BB55-C5BDBAD5000C}" srcOrd="0" destOrd="0" presId="urn:microsoft.com/office/officeart/2018/2/layout/IconVerticalSolidList"/>
    <dgm:cxn modelId="{C7FF4AED-15E9-4F57-AF4B-57D29E56DFF4}" type="presParOf" srcId="{B66F9926-5A27-48B5-8052-9836C929A9A9}" destId="{B2EAFC41-0913-435B-9C5C-B243557A5F59}" srcOrd="1" destOrd="0" presId="urn:microsoft.com/office/officeart/2018/2/layout/IconVerticalSolidList"/>
    <dgm:cxn modelId="{42C21C27-C6A6-4DE9-AD49-CAEF660F390D}" type="presParOf" srcId="{B66F9926-5A27-48B5-8052-9836C929A9A9}" destId="{6DD00081-2741-4676-B5DE-8320E2802756}" srcOrd="2" destOrd="0" presId="urn:microsoft.com/office/officeart/2018/2/layout/IconVerticalSolidList"/>
    <dgm:cxn modelId="{1CD0799B-064D-4A86-90D8-BAFF3A159101}" type="presParOf" srcId="{B66F9926-5A27-48B5-8052-9836C929A9A9}" destId="{295A8101-C1BB-4E23-A33A-D4D7021E78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1176B-4777-4372-A545-0F3572DF7C4F}">
      <dsp:nvSpPr>
        <dsp:cNvPr id="0" name=""/>
        <dsp:cNvSpPr/>
      </dsp:nvSpPr>
      <dsp:spPr>
        <a:xfrm>
          <a:off x="0" y="0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Our "</a:t>
          </a:r>
          <a:r>
            <a:rPr lang="en-IN" sz="16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TrashType_Image_Dataset</a:t>
          </a:r>
          <a:r>
            <a:rPr lang="en-IN" sz="16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" comprises 3177 files, totalling 62.33 MB, categorizing waste into eight distinct classes, including hazardous, medical waste, cardboard, glass, metal, paper, plastic, and general trash.</a:t>
          </a:r>
          <a:endParaRPr lang="en-US" sz="1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74" y="30074"/>
        <a:ext cx="7073573" cy="966656"/>
      </dsp:txXfrm>
    </dsp:sp>
    <dsp:sp modelId="{3AE0DCE7-7C1D-4D4F-98AA-2914F70BED3F}">
      <dsp:nvSpPr>
        <dsp:cNvPr id="0" name=""/>
        <dsp:cNvSpPr/>
      </dsp:nvSpPr>
      <dsp:spPr>
        <a:xfrm>
          <a:off x="721903" y="1197939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65368"/>
                <a:satOff val="4108"/>
                <a:lumOff val="-588"/>
                <a:alphaOff val="0"/>
                <a:tint val="98000"/>
                <a:lumMod val="114000"/>
              </a:schemeClr>
            </a:gs>
            <a:gs pos="100000">
              <a:schemeClr val="accent2">
                <a:hueOff val="-665368"/>
                <a:satOff val="4108"/>
                <a:lumOff val="-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comprehensive dataset offers a detailed perspective on waste recycling, unlike traditional sets, facilitating fine-grained classification critical for streamlining recycling processes and significantly increasing household waste recycling rates.</a:t>
          </a:r>
          <a:endParaRPr lang="en-US" sz="1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1977" y="1228013"/>
        <a:ext cx="6732100" cy="966656"/>
      </dsp:txXfrm>
    </dsp:sp>
    <dsp:sp modelId="{C83B2F12-3D4B-40FE-B7D6-5885FD641852}">
      <dsp:nvSpPr>
        <dsp:cNvPr id="0" name=""/>
        <dsp:cNvSpPr/>
      </dsp:nvSpPr>
      <dsp:spPr>
        <a:xfrm>
          <a:off x="1443807" y="2395878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dataset's granularity proves instrumental in advancing environmental conservation efforts by enabling effective garbage sorting and enhancing recycling practices.</a:t>
          </a:r>
          <a:endParaRPr lang="en-US" sz="1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73881" y="2425952"/>
        <a:ext cx="6732100" cy="966656"/>
      </dsp:txXfrm>
    </dsp:sp>
    <dsp:sp modelId="{5454B5DE-AC79-4215-B81A-FFE527148A7C}">
      <dsp:nvSpPr>
        <dsp:cNvPr id="0" name=""/>
        <dsp:cNvSpPr/>
      </dsp:nvSpPr>
      <dsp:spPr>
        <a:xfrm>
          <a:off x="7514152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4322" y="778660"/>
        <a:ext cx="367083" cy="502236"/>
      </dsp:txXfrm>
    </dsp:sp>
    <dsp:sp modelId="{1DD42436-D8A2-4E09-A0EF-29D17C163665}">
      <dsp:nvSpPr>
        <dsp:cNvPr id="0" name=""/>
        <dsp:cNvSpPr/>
      </dsp:nvSpPr>
      <dsp:spPr>
        <a:xfrm>
          <a:off x="823605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30462"/>
            <a:satOff val="10447"/>
            <a:lumOff val="47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630462"/>
              <a:satOff val="10447"/>
              <a:lumOff val="4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6226" y="1969754"/>
        <a:ext cx="367083" cy="502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E351B-868A-4117-896B-5B89B234412D}">
      <dsp:nvSpPr>
        <dsp:cNvPr id="0" name=""/>
        <dsp:cNvSpPr/>
      </dsp:nvSpPr>
      <dsp:spPr>
        <a:xfrm>
          <a:off x="0" y="417"/>
          <a:ext cx="9441326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44128-FB9D-4589-BDB8-DEEC1ADE4B32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B95B1-268E-4F7A-AAC5-62C292B0FD25}">
      <dsp:nvSpPr>
        <dsp:cNvPr id="0" name=""/>
        <dsp:cNvSpPr/>
      </dsp:nvSpPr>
      <dsp:spPr>
        <a:xfrm>
          <a:off x="1127103" y="417"/>
          <a:ext cx="8314223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In conclusion, the application of machine learning models in garbage classification presents a promising and innovative solution for waste management.</a:t>
          </a:r>
          <a:endParaRPr lang="en-US" sz="1600" kern="1200" dirty="0"/>
        </a:p>
      </dsp:txBody>
      <dsp:txXfrm>
        <a:off x="1127103" y="417"/>
        <a:ext cx="8314223" cy="975847"/>
      </dsp:txXfrm>
    </dsp:sp>
    <dsp:sp modelId="{315E1208-7F69-43E5-95D5-26E2CEDEA9D8}">
      <dsp:nvSpPr>
        <dsp:cNvPr id="0" name=""/>
        <dsp:cNvSpPr/>
      </dsp:nvSpPr>
      <dsp:spPr>
        <a:xfrm>
          <a:off x="0" y="1220226"/>
          <a:ext cx="9441326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92C24-6AE5-4823-BD1B-25782F1503C6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551FD-7177-44D0-925E-B856C72D1BBA}">
      <dsp:nvSpPr>
        <dsp:cNvPr id="0" name=""/>
        <dsp:cNvSpPr/>
      </dsp:nvSpPr>
      <dsp:spPr>
        <a:xfrm>
          <a:off x="1127103" y="1220226"/>
          <a:ext cx="8314223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The study's exploration of four different models, </a:t>
          </a:r>
          <a:r>
            <a:rPr lang="en-US" sz="1600" b="0" i="0" kern="1200" dirty="0" err="1"/>
            <a:t>StandardScaler</a:t>
          </a:r>
          <a:r>
            <a:rPr lang="en-US" sz="1600" b="0" i="0" kern="1200" dirty="0"/>
            <a:t>, Logistic Regression, Random Forest, and KNN</a:t>
          </a:r>
          <a:r>
            <a:rPr lang="en-US" sz="1600" b="0" kern="1200" dirty="0"/>
            <a:t>, has yielded valuable insights into their performance and potential impact on waste sorting processes</a:t>
          </a:r>
          <a:endParaRPr lang="en-US" sz="1600" kern="1200" dirty="0"/>
        </a:p>
      </dsp:txBody>
      <dsp:txXfrm>
        <a:off x="1127103" y="1220226"/>
        <a:ext cx="8314223" cy="975847"/>
      </dsp:txXfrm>
    </dsp:sp>
    <dsp:sp modelId="{FD9AE466-BB1E-464E-BB55-C5BDBAD5000C}">
      <dsp:nvSpPr>
        <dsp:cNvPr id="0" name=""/>
        <dsp:cNvSpPr/>
      </dsp:nvSpPr>
      <dsp:spPr>
        <a:xfrm>
          <a:off x="0" y="2440035"/>
          <a:ext cx="9441326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AFC41-0913-435B-9C5C-B243557A5F59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A8101-C1BB-4E23-A33A-D4D7021E7842}">
      <dsp:nvSpPr>
        <dsp:cNvPr id="0" name=""/>
        <dsp:cNvSpPr/>
      </dsp:nvSpPr>
      <dsp:spPr>
        <a:xfrm>
          <a:off x="1127103" y="2440035"/>
          <a:ext cx="8314223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Model Complexity: StandardScaler (Model 1) stood out as the most lightweight and efficient model, making it suitable for deployment on resource-constrained devices. It provided good performance with relatively fewer parameters.</a:t>
          </a:r>
          <a:endParaRPr lang="en-US" sz="1600" kern="1200"/>
        </a:p>
      </dsp:txBody>
      <dsp:txXfrm>
        <a:off x="1127103" y="2440035"/>
        <a:ext cx="8314223" cy="975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1-1050/14/18/11704" TargetMode="External"/><Relationship Id="rId2" Type="http://schemas.openxmlformats.org/officeDocument/2006/relationships/hyperlink" Target="https://www.mdpi.com/2071-1050/15/14/1113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83018-6FA3-F674-E8AF-4461A171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IN" b="1" i="0">
                <a:solidFill>
                  <a:srgbClr val="FFFFFF"/>
                </a:solidFill>
                <a:effectLst/>
                <a:latin typeface="Söhne"/>
              </a:rPr>
              <a:t>Dataset Description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257C82-04EC-247C-C0C4-8DF70EFDC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42399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059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7AAD-F3DE-CFDF-32A5-F9781863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8DE1-33A3-3F9E-5D2C-35593CD78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603500"/>
            <a:ext cx="10327340" cy="3416300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Develop and implement a machine learning-based garbage classification system.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Achieve high-precision classification of paper, plastic, glass, metal, cardboard, and non-recyclable trash 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 </a:t>
            </a:r>
            <a:r>
              <a:rPr lang="en-US" sz="1400" b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Duhayyim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et al., 2022).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Streamline waste sorting processes to enhance recycling efficiency.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Evaluate and compare the performance of four machine learning models: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StandardScaler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Logistic Regression, Random Forest, and KNN.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 the most effective model for garbage classification in terms of accuracy and efficiency.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Facilitate sustainable waste management practices through automated garbage classification.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Contribute to environmental conservation by reducing waste sent to landfills and promoting resource recovery.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8079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33F-8176-4D32-05E4-CAA8C129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1A75-6851-9B67-612B-28021E46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55" y="2346325"/>
            <a:ext cx="8761412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this section, we present the methodology followed for garbage classification using four  learning models: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StandardScaler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Logistic Regression, Random Forest, and KNN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The objective is to develop an efficient system for classifying different types of garbage, such as paper, cardboard, plastic, metal, trash, and glass.</a:t>
            </a:r>
          </a:p>
          <a:p>
            <a:pPr marL="0" indent="0">
              <a:buNone/>
            </a:pPr>
            <a:endParaRPr lang="en-US" sz="1800" b="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Preparation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Splitting Dataset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 Evaluation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Accuracy Comparison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69633-868D-57D5-F023-0ABA81A6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6" y="3315591"/>
            <a:ext cx="6096000" cy="2789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046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35FD-4920-D4BC-4A1F-F796CBCE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B0D7-7E65-DE8B-02EA-3B0A8E03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2352488"/>
            <a:ext cx="7897813" cy="1771837"/>
          </a:xfrm>
        </p:spPr>
        <p:txBody>
          <a:bodyPr>
            <a:normAutofit lnSpcReduction="10000"/>
          </a:bodyPr>
          <a:lstStyle/>
          <a:p>
            <a:r>
              <a:rPr lang="en-US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summary, the results demonstrate that Model 2 (Random Forest Classifier) outperformed the other models, achieving the highest accuracy for most categories. </a:t>
            </a:r>
          </a:p>
          <a:p>
            <a:r>
              <a:rPr lang="en-US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Therefore, for the task of garbage classification, Model 2 (Random Forest Classifier) appears to be the most effective and robust solution, offering a reliable and accurate system for automated waste sorting (Ahmed et al., 2023).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D71D12-B3F0-BC95-1B92-8F9E9E21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06227"/>
              </p:ext>
            </p:extLst>
          </p:nvPr>
        </p:nvGraphicFramePr>
        <p:xfrm>
          <a:off x="1311894" y="4568549"/>
          <a:ext cx="50975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826">
                  <a:extLst>
                    <a:ext uri="{9D8B030D-6E8A-4147-A177-3AD203B41FA5}">
                      <a16:colId xmlns:a16="http://schemas.microsoft.com/office/drawing/2014/main" val="3807419616"/>
                    </a:ext>
                  </a:extLst>
                </a:gridCol>
                <a:gridCol w="2496708">
                  <a:extLst>
                    <a:ext uri="{9D8B030D-6E8A-4147-A177-3AD203B41FA5}">
                      <a16:colId xmlns:a16="http://schemas.microsoft.com/office/drawing/2014/main" val="4006224250"/>
                    </a:ext>
                  </a:extLst>
                </a:gridCol>
              </a:tblGrid>
              <a:tr h="325942">
                <a:tc>
                  <a:txBody>
                    <a:bodyPr/>
                    <a:lstStyle/>
                    <a:p>
                      <a:pPr algn="ctr" fontAlgn="b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Accuracy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25729654"/>
                  </a:ext>
                </a:extLst>
              </a:tr>
              <a:tr h="3259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StandardScaler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869371"/>
                  </a:ext>
                </a:extLst>
              </a:tr>
              <a:tr h="3259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Random Forest Classifier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73.11%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418232"/>
                  </a:ext>
                </a:extLst>
              </a:tr>
              <a:tr h="3259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235044"/>
                  </a:ext>
                </a:extLst>
              </a:tr>
              <a:tr h="32594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KNN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74847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8BECD94-8E69-7827-66F6-E892DBC62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258821"/>
              </p:ext>
            </p:extLst>
          </p:nvPr>
        </p:nvGraphicFramePr>
        <p:xfrm>
          <a:off x="8265458" y="2750645"/>
          <a:ext cx="3442448" cy="3001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893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303C-B2D8-D696-6277-993074F4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D02DF2-F502-56CE-F787-65EB1C37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626633"/>
            <a:ext cx="5838825" cy="1472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55E7C0-6A02-6669-CD66-55F683F2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825948"/>
            <a:ext cx="5518896" cy="13913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99BFDB-DBC3-A781-3AA8-8AEDFE9A6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49" y="3004097"/>
            <a:ext cx="5439619" cy="32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5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F8D8-0F08-4DF7-4265-18021117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97E8-7C48-FA2A-8F66-94A68F7E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primary objective of this study was to develop a robust system for classifying garbage into distinct categories, such as paper, cardboard, plastic, metal, glass, and trash etc. The four machine learning models, </a:t>
            </a:r>
            <a:r>
              <a:rPr lang="en-US" sz="1800" b="0" i="0" kern="12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StandardScaler</a:t>
            </a:r>
            <a:r>
              <a:rPr lang="en-US" sz="1800" b="0" i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Logistic Regression, Random Forest Classifier, and KNN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were trained and evaluated for this task.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 Performance:</a:t>
            </a:r>
            <a:endParaRPr lang="en-US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 2 (</a:t>
            </a:r>
            <a:r>
              <a:rPr lang="en-US" sz="1800" b="0" i="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Random Forest Classifier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emerged as the top performer, achieving the highest categorical accuracy of 73.11%. It also exhibited excellent performance on most categories, making it a reliable solution for waste classification.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74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E308-B48F-A99C-7E89-2258869F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IN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DB3778C-66EC-9F79-F57A-35750F383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555065"/>
              </p:ext>
            </p:extLst>
          </p:nvPr>
        </p:nvGraphicFramePr>
        <p:xfrm>
          <a:off x="1154954" y="2603500"/>
          <a:ext cx="9441327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63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A26B-4A5D-BACD-F556-4BA3E697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81AB-1E09-E3B7-7CC2-B6B0DCA7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Ahmed, M. I. B., Alotaibi, R. B., Al-Qahtani, R. A., Al-Qahtani, R. S., Al-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Hetela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S. S., Al-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Matar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K. A., ... &amp;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Krishnasamy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G. (2023). Deep Learning Approach to Recyclable Products Classification: Towards Sustainable Waste Management. Sustainability, 15(14), 11138. </a:t>
            </a:r>
            <a:r>
              <a:rPr lang="en-IN" sz="1800" b="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https://www.mdpi.com/2071-1050/15/14/11138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Duhayyim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M., Mohamed, H. G.,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Aljebreen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M., Nour, M. K., Mohamed, A.,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Abdelmageed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A. A., ... &amp; Mohammed, G. P. (2022). Artificial Ecosystem-Based Optimization with an Improved Deep Learning Model for IoT-Assisted Sustainable Waste Management. Sustainability, 14(18), </a:t>
            </a:r>
            <a:r>
              <a:rPr lang="en-IN" sz="1800" b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11704.</a:t>
            </a:r>
            <a:r>
              <a:rPr lang="en-I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1800" b="0" u="sng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IN" sz="1800" b="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://www.mdpi.com/2071-1050/14/18/11704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51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DF2-AEF1-5B5D-00D0-F24CB9CF65B7}"/>
              </a:ext>
            </a:extLst>
          </p:cNvPr>
          <p:cNvSpPr txBox="1"/>
          <p:nvPr/>
        </p:nvSpPr>
        <p:spPr>
          <a:xfrm>
            <a:off x="2967318" y="2689412"/>
            <a:ext cx="6535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73</TotalTime>
  <Words>710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Söhne</vt:lpstr>
      <vt:lpstr>Times New Roman</vt:lpstr>
      <vt:lpstr>Wingdings 3</vt:lpstr>
      <vt:lpstr>Ion Boardroom</vt:lpstr>
      <vt:lpstr>Dataset Description</vt:lpstr>
      <vt:lpstr>Objective</vt:lpstr>
      <vt:lpstr>Methodology</vt:lpstr>
      <vt:lpstr>Results</vt:lpstr>
      <vt:lpstr>Outcomes</vt:lpstr>
      <vt:lpstr>Discussion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Waste Management through Deep Learning-Based Garbage Classification: A Sustainable Approach</dc:title>
  <cp:lastModifiedBy>Bhanu Prakash Chennupati</cp:lastModifiedBy>
  <cp:revision>34</cp:revision>
  <dcterms:created xsi:type="dcterms:W3CDTF">2023-11-06T02:55:43Z</dcterms:created>
  <dcterms:modified xsi:type="dcterms:W3CDTF">2023-11-15T21:12:53Z</dcterms:modified>
</cp:coreProperties>
</file>