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9" r:id="rId4"/>
    <p:sldId id="268" r:id="rId5"/>
    <p:sldId id="273" r:id="rId6"/>
    <p:sldId id="272" r:id="rId7"/>
    <p:sldId id="271" r:id="rId8"/>
    <p:sldId id="270" r:id="rId9"/>
    <p:sldId id="265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9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hanuprakashnpu/PIP400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7.04895" TargetMode="External"/><Relationship Id="rId7" Type="http://schemas.openxmlformats.org/officeDocument/2006/relationships/hyperlink" Target="https://arxiv.org/abs/2402.0948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ournal.esrgroups.org/jes/article/view/2399" TargetMode="External"/><Relationship Id="rId5" Type="http://schemas.openxmlformats.org/officeDocument/2006/relationships/hyperlink" Target="https://www.ijert.org/automation-in-irrigation-using-iot-and-ml-based-crop-recommendation-system" TargetMode="External"/><Relationship Id="rId4" Type="http://schemas.openxmlformats.org/officeDocument/2006/relationships/hyperlink" Target="https://link.springer.com/article/10.1007/s11042-020-09740-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AgriSphere</a:t>
            </a:r>
            <a:r>
              <a:rPr lang="en-US" sz="2800" dirty="0">
                <a:solidFill>
                  <a:srgbClr val="505468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 - Transforming Agriculture with Smart Solutions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Batch Number: 10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172116841"/>
              </p:ext>
            </p:extLst>
          </p:nvPr>
        </p:nvGraphicFramePr>
        <p:xfrm>
          <a:off x="553348" y="2721841"/>
          <a:ext cx="5403316" cy="329190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7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4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342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53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20211CSE0345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800" u="none" strike="noStrike" cap="none" dirty="0"/>
                        <a:t>20211CSE0295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800" u="none" strike="noStrike" cap="none" dirty="0"/>
                        <a:t>20211CSE0317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800" u="none" strike="noStrike" cap="none" dirty="0"/>
                        <a:t>20211CSE0335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Bhanu Prakash N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Vishnu Karthik S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S R Bharath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P S Venkat Karthik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34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34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34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34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Under the Supervision of,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lang="en-IN"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IN" sz="14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		 </a:t>
            </a:r>
            <a:r>
              <a:rPr lang="en-IN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Mr. Ramesh T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Assistant Professor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School of Computer Science and Engineering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Presidency University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algn="ctr">
              <a:buClr>
                <a:srgbClr val="17365D"/>
              </a:buClr>
              <a:buSzPct val="100000"/>
            </a:pPr>
            <a:r>
              <a:rPr lang="en-GB" sz="29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PIP4004 University Project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9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Review-0</a:t>
            </a:r>
            <a:endParaRPr sz="29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CSE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Asif Mohammed H.B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K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&amp;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Mr. Md Ziaur Rahman</a:t>
            </a:r>
            <a:endParaRPr sz="2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Content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990970"/>
            <a:ext cx="10668000" cy="487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Category  : 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Description: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faces challenges such as unpredictable weather, inefficient resource utilization, and crop diseases, affecting productivity. Farmers lack real-time insights for decision-making and a centralized marketplace for trading agricultural goods. Additionally, urban growers struggle with hydroponic and balcony farming due to limited guidance. There is a need for a smart, tech-driven solution that integrates predictive analysis, disease detection, and real-time updates. AgriSphere aims to address these challenges through an intuitive, web-based platform.</a:t>
            </a:r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Complexity level: Complex</a:t>
            </a:r>
            <a:endParaRPr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-1502792" y="1629082"/>
            <a:ext cx="1700072" cy="7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		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CapstoneProject_Medicine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2400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The project code and documentation are available on GitHub, facilitating collaboration and transparency.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GitHub logo">
            <a:extLst>
              <a:ext uri="{FF2B5EF4-FFF2-40B4-BE49-F238E27FC236}">
                <a16:creationId xmlns:a16="http://schemas.microsoft.com/office/drawing/2014/main" id="{F518D923-88DB-2307-1BD6-57F824BCA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98" y="1550046"/>
            <a:ext cx="850036" cy="85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054864"/>
            <a:ext cx="10668000" cy="543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76200" indent="0" algn="just">
              <a:lnSpc>
                <a:spcPct val="120000"/>
              </a:lnSpc>
              <a:buNone/>
            </a:pPr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33400" lvl="1" indent="0" algn="just">
              <a:lnSpc>
                <a:spcPct val="120000"/>
              </a:lnSpc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is a critical sector that requires data-driven decision-making for better efficiency. AgriSphere integrates AI, real-time data, and cloud-based solutions to empower farmers. The platform offers features like crop growth prediction, disease detection, an agricultural marketplace, and news updates to enhance farming productivity. Additionally, urban users benefit from a dedicated home hydroponics and balcony farming module. This project ensures that both traditional and modern farming techniques leverage smart technology for sustainable growth.</a:t>
            </a:r>
          </a:p>
          <a:p>
            <a:pPr marL="76200" indent="0" algn="just">
              <a:lnSpc>
                <a:spcPct val="120000"/>
              </a:lnSpc>
              <a:buNone/>
            </a:pP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 algn="just">
              <a:lnSpc>
                <a:spcPct val="120000"/>
              </a:lnSpc>
              <a:buNone/>
            </a:pPr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 Components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HTML, CSS, JavaScript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Django (Python)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&amp; Authentication: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Firebase (for login and user management)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NewsAPI (for agricultural news updates)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&amp; ML (for future scope):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OpenCV, TensorFlow (for crop disease detection) </a:t>
            </a:r>
          </a:p>
          <a:p>
            <a:pPr marL="76200" indent="0" algn="just">
              <a:lnSpc>
                <a:spcPct val="120000"/>
              </a:lnSpc>
              <a:buNone/>
            </a:pP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 algn="just">
              <a:lnSpc>
                <a:spcPct val="12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Windows / Linux / macOS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VS Code, PyCharm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 Framework: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Django</a:t>
            </a:r>
          </a:p>
          <a:p>
            <a:pPr marL="76200" indent="0" algn="just">
              <a:lnSpc>
                <a:spcPct val="12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&amp; Authentication: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Firebase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NewsAPI for real-time news integration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Browser: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Chrome / Firefox for web testing </a:t>
            </a:r>
          </a:p>
          <a:p>
            <a:pPr marL="76200" indent="0" algn="just">
              <a:lnSpc>
                <a:spcPct val="120000"/>
              </a:lnSpc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 algn="just">
              <a:lnSpc>
                <a:spcPct val="12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Intel i3 or higher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 4GB (8GB recommended)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least 128GB SSD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Connectivity: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Required for Firebase authentication and NewsAPI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2">
            <a:extLst>
              <a:ext uri="{FF2B5EF4-FFF2-40B4-BE49-F238E27FC236}">
                <a16:creationId xmlns:a16="http://schemas.microsoft.com/office/drawing/2014/main" id="{B603E58B-1DBD-B7C6-8BE1-29AAA0D4DEFE}"/>
              </a:ext>
            </a:extLst>
          </p:cNvPr>
          <p:cNvSpPr/>
          <p:nvPr/>
        </p:nvSpPr>
        <p:spPr>
          <a:xfrm rot="5400000">
            <a:off x="9988716" y="3677839"/>
            <a:ext cx="22860" cy="632460"/>
          </a:xfrm>
          <a:prstGeom prst="roundRect">
            <a:avLst>
              <a:gd name="adj" fmla="val 332016"/>
            </a:avLst>
          </a:prstGeom>
          <a:solidFill>
            <a:srgbClr val="C8C9CF"/>
          </a:solidFill>
          <a:ln/>
        </p:spPr>
      </p:sp>
      <p:sp>
        <p:nvSpPr>
          <p:cNvPr id="31" name="Shape 2">
            <a:extLst>
              <a:ext uri="{FF2B5EF4-FFF2-40B4-BE49-F238E27FC236}">
                <a16:creationId xmlns:a16="http://schemas.microsoft.com/office/drawing/2014/main" id="{DA7D32A5-C964-9585-78B3-719D8AB72853}"/>
              </a:ext>
            </a:extLst>
          </p:cNvPr>
          <p:cNvSpPr/>
          <p:nvPr/>
        </p:nvSpPr>
        <p:spPr>
          <a:xfrm>
            <a:off x="8234945" y="4058481"/>
            <a:ext cx="22860" cy="632460"/>
          </a:xfrm>
          <a:prstGeom prst="roundRect">
            <a:avLst>
              <a:gd name="adj" fmla="val 332016"/>
            </a:avLst>
          </a:prstGeom>
          <a:solidFill>
            <a:srgbClr val="C8C9CF"/>
          </a:solidFill>
          <a:ln/>
        </p:spPr>
      </p:sp>
      <p:sp>
        <p:nvSpPr>
          <p:cNvPr id="30" name="Shape 2">
            <a:extLst>
              <a:ext uri="{FF2B5EF4-FFF2-40B4-BE49-F238E27FC236}">
                <a16:creationId xmlns:a16="http://schemas.microsoft.com/office/drawing/2014/main" id="{85A661E6-4B77-486D-90EE-ADB306587F71}"/>
              </a:ext>
            </a:extLst>
          </p:cNvPr>
          <p:cNvSpPr/>
          <p:nvPr/>
        </p:nvSpPr>
        <p:spPr>
          <a:xfrm>
            <a:off x="6870938" y="3293861"/>
            <a:ext cx="22860" cy="632460"/>
          </a:xfrm>
          <a:prstGeom prst="roundRect">
            <a:avLst>
              <a:gd name="adj" fmla="val 332016"/>
            </a:avLst>
          </a:prstGeom>
          <a:solidFill>
            <a:srgbClr val="C8C9CF"/>
          </a:solidFill>
          <a:ln/>
        </p:spPr>
      </p:sp>
      <p:sp>
        <p:nvSpPr>
          <p:cNvPr id="29" name="Shape 2">
            <a:extLst>
              <a:ext uri="{FF2B5EF4-FFF2-40B4-BE49-F238E27FC236}">
                <a16:creationId xmlns:a16="http://schemas.microsoft.com/office/drawing/2014/main" id="{4F6EF206-8827-F1CF-DF2F-F7C720F1E18E}"/>
              </a:ext>
            </a:extLst>
          </p:cNvPr>
          <p:cNvSpPr/>
          <p:nvPr/>
        </p:nvSpPr>
        <p:spPr>
          <a:xfrm>
            <a:off x="3934197" y="4066251"/>
            <a:ext cx="22860" cy="632460"/>
          </a:xfrm>
          <a:prstGeom prst="roundRect">
            <a:avLst>
              <a:gd name="adj" fmla="val 332016"/>
            </a:avLst>
          </a:prstGeom>
          <a:solidFill>
            <a:srgbClr val="C8C9CF"/>
          </a:solidFill>
          <a:ln/>
        </p:spPr>
      </p:sp>
      <p:sp>
        <p:nvSpPr>
          <p:cNvPr id="28" name="Shape 2">
            <a:extLst>
              <a:ext uri="{FF2B5EF4-FFF2-40B4-BE49-F238E27FC236}">
                <a16:creationId xmlns:a16="http://schemas.microsoft.com/office/drawing/2014/main" id="{53866767-F5F0-D287-B105-2058B73FCCCF}"/>
              </a:ext>
            </a:extLst>
          </p:cNvPr>
          <p:cNvSpPr/>
          <p:nvPr/>
        </p:nvSpPr>
        <p:spPr>
          <a:xfrm>
            <a:off x="2420003" y="3403476"/>
            <a:ext cx="22860" cy="632460"/>
          </a:xfrm>
          <a:prstGeom prst="roundRect">
            <a:avLst>
              <a:gd name="adj" fmla="val 332016"/>
            </a:avLst>
          </a:prstGeom>
          <a:solidFill>
            <a:srgbClr val="C8C9CF"/>
          </a:solidFill>
          <a:ln/>
        </p:spPr>
      </p:sp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 </a:t>
            </a:r>
            <a:r>
              <a:rPr 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Gantt Chart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31F90956-D399-7115-9907-F72CC6DC2C1C}"/>
              </a:ext>
            </a:extLst>
          </p:cNvPr>
          <p:cNvSpPr/>
          <p:nvPr/>
        </p:nvSpPr>
        <p:spPr>
          <a:xfrm>
            <a:off x="1265555" y="1923486"/>
            <a:ext cx="3499961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Phase 0: Requirements Gathering</a:t>
            </a:r>
            <a:endParaRPr lang="en-US" sz="1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48DD19D5-894A-65AE-9519-E7DE3E28ABBE}"/>
              </a:ext>
            </a:extLst>
          </p:cNvPr>
          <p:cNvSpPr/>
          <p:nvPr/>
        </p:nvSpPr>
        <p:spPr>
          <a:xfrm>
            <a:off x="577255" y="2314130"/>
            <a:ext cx="4876562" cy="8672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This phase involves conducting surveys, interviews, and workshops to understand the needs of stakeholders and beneficiaries.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EA6FF76C-72D2-FC2D-ED2F-8B288E271A1C}"/>
              </a:ext>
            </a:extLst>
          </p:cNvPr>
          <p:cNvSpPr/>
          <p:nvPr/>
        </p:nvSpPr>
        <p:spPr>
          <a:xfrm>
            <a:off x="1625838" y="4812109"/>
            <a:ext cx="4225290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Phase 1: System Design &amp; Development</a:t>
            </a:r>
            <a:endParaRPr lang="en-US" sz="1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F063793E-1E93-31BA-CDAD-0AAF6E3AD20F}"/>
              </a:ext>
            </a:extLst>
          </p:cNvPr>
          <p:cNvSpPr/>
          <p:nvPr/>
        </p:nvSpPr>
        <p:spPr>
          <a:xfrm>
            <a:off x="1300202" y="5202753"/>
            <a:ext cx="4876562" cy="8672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This phase focuses on designing the software and hardware components of the system, </a:t>
            </a:r>
            <a:r>
              <a:rPr lang="en-US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Architecture and proposed method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5">
            <a:extLst>
              <a:ext uri="{FF2B5EF4-FFF2-40B4-BE49-F238E27FC236}">
                <a16:creationId xmlns:a16="http://schemas.microsoft.com/office/drawing/2014/main" id="{A046AFBC-F0B6-610E-8EB9-FECC613D69B7}"/>
              </a:ext>
            </a:extLst>
          </p:cNvPr>
          <p:cNvSpPr/>
          <p:nvPr/>
        </p:nvSpPr>
        <p:spPr>
          <a:xfrm>
            <a:off x="6701433" y="1918452"/>
            <a:ext cx="3531751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Phase 2: Algorithm and Development</a:t>
            </a:r>
            <a:endParaRPr lang="en-US" sz="1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6">
            <a:extLst>
              <a:ext uri="{FF2B5EF4-FFF2-40B4-BE49-F238E27FC236}">
                <a16:creationId xmlns:a16="http://schemas.microsoft.com/office/drawing/2014/main" id="{7379E9FE-B1ED-1726-82B4-50D98E589452}"/>
              </a:ext>
            </a:extLst>
          </p:cNvPr>
          <p:cNvSpPr/>
          <p:nvPr/>
        </p:nvSpPr>
        <p:spPr>
          <a:xfrm>
            <a:off x="6029087" y="2309096"/>
            <a:ext cx="4876562" cy="8672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This phase involves 50% of implementation details with live demo of the project and 50% of report softcopy.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20">
            <a:extLst>
              <a:ext uri="{FF2B5EF4-FFF2-40B4-BE49-F238E27FC236}">
                <a16:creationId xmlns:a16="http://schemas.microsoft.com/office/drawing/2014/main" id="{77064F46-58E1-7ECA-94A4-BADA60CEDB25}"/>
              </a:ext>
            </a:extLst>
          </p:cNvPr>
          <p:cNvSpPr/>
          <p:nvPr/>
        </p:nvSpPr>
        <p:spPr>
          <a:xfrm>
            <a:off x="7244834" y="4838105"/>
            <a:ext cx="3715107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Phase 3: Monitoring and Evaluation</a:t>
            </a:r>
            <a:endParaRPr lang="en-US" sz="1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21">
            <a:extLst>
              <a:ext uri="{FF2B5EF4-FFF2-40B4-BE49-F238E27FC236}">
                <a16:creationId xmlns:a16="http://schemas.microsoft.com/office/drawing/2014/main" id="{13109FCA-FB6D-786D-9CC0-B32F53618583}"/>
              </a:ext>
            </a:extLst>
          </p:cNvPr>
          <p:cNvSpPr/>
          <p:nvPr/>
        </p:nvSpPr>
        <p:spPr>
          <a:xfrm>
            <a:off x="6664166" y="5228749"/>
            <a:ext cx="4876562" cy="8672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This phase involves continuous monitoring of the system's performance and collecting feedback from beneficiaries to identify areas for improvement.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hape 1">
            <a:extLst>
              <a:ext uri="{FF2B5EF4-FFF2-40B4-BE49-F238E27FC236}">
                <a16:creationId xmlns:a16="http://schemas.microsoft.com/office/drawing/2014/main" id="{8E7F96C3-15D2-4337-5E85-E56562F89CF0}"/>
              </a:ext>
            </a:extLst>
          </p:cNvPr>
          <p:cNvSpPr/>
          <p:nvPr/>
        </p:nvSpPr>
        <p:spPr>
          <a:xfrm>
            <a:off x="812800" y="3994069"/>
            <a:ext cx="8749211" cy="49766"/>
          </a:xfrm>
          <a:prstGeom prst="roundRect">
            <a:avLst>
              <a:gd name="adj" fmla="val 332016"/>
            </a:avLst>
          </a:prstGeom>
          <a:solidFill>
            <a:srgbClr val="C8C9CF"/>
          </a:solidFill>
          <a:ln/>
        </p:spPr>
      </p:sp>
      <p:sp>
        <p:nvSpPr>
          <p:cNvPr id="19" name="Shape 3">
            <a:extLst>
              <a:ext uri="{FF2B5EF4-FFF2-40B4-BE49-F238E27FC236}">
                <a16:creationId xmlns:a16="http://schemas.microsoft.com/office/drawing/2014/main" id="{9F5B155D-089D-7EEC-64EA-CD699914F266}"/>
              </a:ext>
            </a:extLst>
          </p:cNvPr>
          <p:cNvSpPr/>
          <p:nvPr/>
        </p:nvSpPr>
        <p:spPr>
          <a:xfrm>
            <a:off x="2239564" y="3790771"/>
            <a:ext cx="406598" cy="406598"/>
          </a:xfrm>
          <a:prstGeom prst="roundRect">
            <a:avLst>
              <a:gd name="adj" fmla="val 18667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0" name="Text 9">
            <a:extLst>
              <a:ext uri="{FF2B5EF4-FFF2-40B4-BE49-F238E27FC236}">
                <a16:creationId xmlns:a16="http://schemas.microsoft.com/office/drawing/2014/main" id="{19570BA3-C04A-948B-326D-69BC9EE36BDE}"/>
              </a:ext>
            </a:extLst>
          </p:cNvPr>
          <p:cNvSpPr/>
          <p:nvPr/>
        </p:nvSpPr>
        <p:spPr>
          <a:xfrm>
            <a:off x="4078962" y="3858519"/>
            <a:ext cx="527328" cy="4065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5B5F7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100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14">
            <a:extLst>
              <a:ext uri="{FF2B5EF4-FFF2-40B4-BE49-F238E27FC236}">
                <a16:creationId xmlns:a16="http://schemas.microsoft.com/office/drawing/2014/main" id="{B22D2965-5439-2586-1485-E0231D62D65E}"/>
              </a:ext>
            </a:extLst>
          </p:cNvPr>
          <p:cNvSpPr/>
          <p:nvPr/>
        </p:nvSpPr>
        <p:spPr>
          <a:xfrm flipH="1">
            <a:off x="6618564" y="3858519"/>
            <a:ext cx="418029" cy="4065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19">
            <a:extLst>
              <a:ext uri="{FF2B5EF4-FFF2-40B4-BE49-F238E27FC236}">
                <a16:creationId xmlns:a16="http://schemas.microsoft.com/office/drawing/2014/main" id="{4D22A06B-D4E0-1B7B-5D92-93B13F0EF240}"/>
              </a:ext>
            </a:extLst>
          </p:cNvPr>
          <p:cNvSpPr/>
          <p:nvPr/>
        </p:nvSpPr>
        <p:spPr>
          <a:xfrm>
            <a:off x="9489519" y="3858519"/>
            <a:ext cx="418028" cy="4065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23" name="Shape 3">
            <a:extLst>
              <a:ext uri="{FF2B5EF4-FFF2-40B4-BE49-F238E27FC236}">
                <a16:creationId xmlns:a16="http://schemas.microsoft.com/office/drawing/2014/main" id="{552EC83A-8553-1275-BB68-A45B98D708FD}"/>
              </a:ext>
            </a:extLst>
          </p:cNvPr>
          <p:cNvSpPr/>
          <p:nvPr/>
        </p:nvSpPr>
        <p:spPr>
          <a:xfrm>
            <a:off x="3757891" y="3813630"/>
            <a:ext cx="406598" cy="406598"/>
          </a:xfrm>
          <a:prstGeom prst="roundRect">
            <a:avLst>
              <a:gd name="adj" fmla="val 18667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Shape 3">
            <a:extLst>
              <a:ext uri="{FF2B5EF4-FFF2-40B4-BE49-F238E27FC236}">
                <a16:creationId xmlns:a16="http://schemas.microsoft.com/office/drawing/2014/main" id="{7AC41918-2B48-ECAF-74CF-0C9DC3FC2753}"/>
              </a:ext>
            </a:extLst>
          </p:cNvPr>
          <p:cNvSpPr/>
          <p:nvPr/>
        </p:nvSpPr>
        <p:spPr>
          <a:xfrm>
            <a:off x="6695202" y="3790771"/>
            <a:ext cx="406598" cy="406598"/>
          </a:xfrm>
          <a:prstGeom prst="roundRect">
            <a:avLst>
              <a:gd name="adj" fmla="val 18667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" name="Shape 3">
            <a:extLst>
              <a:ext uri="{FF2B5EF4-FFF2-40B4-BE49-F238E27FC236}">
                <a16:creationId xmlns:a16="http://schemas.microsoft.com/office/drawing/2014/main" id="{4384DDDA-F0EF-43F0-0CC1-E30B9AC81B91}"/>
              </a:ext>
            </a:extLst>
          </p:cNvPr>
          <p:cNvSpPr/>
          <p:nvPr/>
        </p:nvSpPr>
        <p:spPr>
          <a:xfrm>
            <a:off x="8060710" y="3813630"/>
            <a:ext cx="406598" cy="406598"/>
          </a:xfrm>
          <a:prstGeom prst="roundRect">
            <a:avLst>
              <a:gd name="adj" fmla="val 18667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7" name="Shape 3">
            <a:extLst>
              <a:ext uri="{FF2B5EF4-FFF2-40B4-BE49-F238E27FC236}">
                <a16:creationId xmlns:a16="http://schemas.microsoft.com/office/drawing/2014/main" id="{423B52FD-17AF-FBA9-783B-A394A4D1E6FA}"/>
              </a:ext>
            </a:extLst>
          </p:cNvPr>
          <p:cNvSpPr/>
          <p:nvPr/>
        </p:nvSpPr>
        <p:spPr>
          <a:xfrm>
            <a:off x="9420912" y="3813630"/>
            <a:ext cx="406598" cy="406598"/>
          </a:xfrm>
          <a:prstGeom prst="roundRect">
            <a:avLst>
              <a:gd name="adj" fmla="val 18667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 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Garg, P.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Pundir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Jindal, H. Saini, and S. Garg, "Towards a Multimodal System for Precision Agriculture using IoT and Machine Learning,"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arXiv:2107.04895, 2021.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https://arxiv.org/abs/2107.04895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G.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Rezk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E.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Hemdan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M. A. El-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Rashidy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"An Efficient IoT-Based Smart Farming System Using Machine Learning Algorithms," Multimedia Tools and Applications, vol. 80, pp. 773–797, 2021.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https://link.springer.com/article/10.1007/s11042-020-09740-6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Gor, K. Joshi, R.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Togadiya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W. Patel, "Automation in Irrigation Using IoT and ML-Based Crop Recommendation System," International Journal of Engineering Research &amp; Technology, vol. 12, no. 3, pp. 112-117, 2023.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https://www.ijert.org/automation-in-irrigation-using-iot-and-ml-based-crop-recommendation-system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M. Priya, G.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Amudha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Dhurgadevi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Malathi, K. Balakrishnan, and M. Preetha, "IoT and Machine Learning-Based Precision Agriculture Through the Integration of Wireless Sensor Networks," Journal of Electrical Systems, vol. 20, no. 4s, pp. 1-12, 2024.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https://www.journal.esrgroups.org/jes/article/view/2399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Wang, "Intelligent Agricultural Greenhouse Control System Based on Internet of Things and Machine Learning,"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arXiv:2402.09488, 2024.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https://arxiv.org/abs/2402.09488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Gor, K. Joshi, R.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Togadiya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W. Patel, "Automation in Irrigation Using IoT and ML-Based Crop Recommendation System," International Journal of Engineering Research &amp; Technology, vol. 12, no. 3, pp. 112-117, 2023.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https://www.ijert.org/automation-in-irrigation-using-iot-and-ml-based-crop-recommendation-system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M. Priya, G.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Amudha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Dhurgadevi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Malathi, K. Balakrishnan, and M. Preetha, "IoT and Machine Learning-Based Precision Agriculture Through the Integration of Wireless Sensor Networks," Journal of Electrical Systems, vol. 20, no. 4s, pp. 1-12, 2024.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https://www.journal.esrgroups.org/jes/article/view/2399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1016</Words>
  <Application>Microsoft Office PowerPoint</Application>
  <PresentationFormat>Widescreen</PresentationFormat>
  <Paragraphs>101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Cambria</vt:lpstr>
      <vt:lpstr>Times New Roman</vt:lpstr>
      <vt:lpstr>Verdana</vt:lpstr>
      <vt:lpstr>Wingdings</vt:lpstr>
      <vt:lpstr>Bioinformatics</vt:lpstr>
      <vt:lpstr>AgriSphere - Transforming Agriculture with Smart Solutions</vt:lpstr>
      <vt:lpstr>Content</vt:lpstr>
      <vt:lpstr>Problem Statement Number: </vt:lpstr>
      <vt:lpstr>Github Link</vt:lpstr>
      <vt:lpstr>Analysis of Problem Statement</vt:lpstr>
      <vt:lpstr>Analysis of Problem Statement (contd...)</vt:lpstr>
      <vt:lpstr>Analysis of Problem Statement (contd...)</vt:lpstr>
      <vt:lpstr>Timeline of the Project  Gantt Chart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Vishnu Karthik S</cp:lastModifiedBy>
  <cp:revision>63</cp:revision>
  <dcterms:modified xsi:type="dcterms:W3CDTF">2025-02-18T13:53:13Z</dcterms:modified>
</cp:coreProperties>
</file>