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4" r:id="rId7"/>
    <p:sldId id="272" r:id="rId8"/>
    <p:sldId id="271" r:id="rId9"/>
    <p:sldId id="270" r:id="rId10"/>
    <p:sldId id="265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5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4895" TargetMode="External"/><Relationship Id="rId7" Type="http://schemas.openxmlformats.org/officeDocument/2006/relationships/hyperlink" Target="https://arxiv.org/abs/2402.0948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.esrgroups.org/jes/article/view/2399" TargetMode="External"/><Relationship Id="rId5" Type="http://schemas.openxmlformats.org/officeDocument/2006/relationships/hyperlink" Target="https://www.ijert.org/automation-in-irrigation-using-iot-and-ml-based-crop-recommendation-system" TargetMode="External"/><Relationship Id="rId4" Type="http://schemas.openxmlformats.org/officeDocument/2006/relationships/hyperlink" Target="https://link.springer.com/article/10.1007/s11042-020-09740-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88" TargetMode="External"/><Relationship Id="rId7" Type="http://schemas.openxmlformats.org/officeDocument/2006/relationships/hyperlink" Target="https://www.journal.esrgroups.org/jes/article/view/239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ert.org/automation-in-irrigation-using-iot-and-ml-based-crop-recommendation-system" TargetMode="External"/><Relationship Id="rId5" Type="http://schemas.openxmlformats.org/officeDocument/2006/relationships/hyperlink" Target="https://link.springer.com/article/10.1007/s11042-020-09740-6" TargetMode="External"/><Relationship Id="rId4" Type="http://schemas.openxmlformats.org/officeDocument/2006/relationships/hyperlink" Target="https://arxiv.org/abs/2107.0489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narnavaram/AgriSphe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AgriSphere</a:t>
            </a:r>
            <a:r>
              <a:rPr lang="en-US" sz="28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- Transforming Agriculture with Smart Solutions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</a:t>
            </a:r>
            <a:r>
              <a:rPr lang="en-GB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72116841"/>
              </p:ext>
            </p:extLst>
          </p:nvPr>
        </p:nvGraphicFramePr>
        <p:xfrm>
          <a:off x="553348" y="2721841"/>
          <a:ext cx="5403316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20211CSE0345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20211CSE0295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Bhanu Prakash 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Vishnu Karthik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 R Bharath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S Venkat Karthik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		 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Ramesh T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900" b="1" i="0" u="none" strike="noStrike" cap="none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</a:t>
            </a:r>
            <a:r>
              <a:rPr lang="en-GB" sz="2900" b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3</a:t>
            </a:r>
            <a:endParaRPr sz="29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D1293255-36BB-1E8D-3232-164C210F2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62" y="2941500"/>
            <a:ext cx="611187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4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</a:t>
            </a:r>
            <a:endParaRPr sz="4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0970"/>
            <a:ext cx="10668000" cy="487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faces challenges such as unpredictable weather, inefficient resource utilization, and crop diseases, affecting productivity. Farmers lack real-time insights for decision-making and a centralized marketplace for trading agricultural goods. Additionally, urban growers struggle with hydroponic and balcony farming due to limited guidance. There is a need for a smart, tech-driven solution that integrates predictive analysis, disease detection, and real-time updates.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these challenges through an intuitive, web-based platform.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 level: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CapstoneProject_Medicine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project code and documentation are available on GitHub, facilitating collaboration and transparency.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itHub logo">
            <a:extLst>
              <a:ext uri="{FF2B5EF4-FFF2-40B4-BE49-F238E27FC236}">
                <a16:creationId xmlns:a16="http://schemas.microsoft.com/office/drawing/2014/main" id="{F518D923-88DB-2307-1BD6-57F824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8" y="1550046"/>
            <a:ext cx="850036" cy="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4864"/>
            <a:ext cx="10668000" cy="5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2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 critical sector that requires data-driven decision-making for better efficiency.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AI, real-time data, and cloud-based solutions to empower farmers. The platform offers features like crop growth prediction, disease detection, an agricultural marketplace, and news updates to enhance farming productivity. Additionally, urban users benefit from a dedicated home hydroponics and balcony farming module. This project ensures that both traditional and modern farming techniques leverage smart technology for sustainable growth.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911-99B5-EACC-47F7-6F076420B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1135232"/>
            <a:ext cx="102171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(Python)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 (for login and user management)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agricultural news updates)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 (for future scope):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OpenCV, TensorFlow (for crop disease detection) </a:t>
            </a:r>
          </a:p>
        </p:txBody>
      </p:sp>
    </p:spTree>
    <p:extLst>
      <p:ext uri="{BB962C8B-B14F-4D97-AF65-F5344CB8AC3E}">
        <p14:creationId xmlns:p14="http://schemas.microsoft.com/office/powerpoint/2010/main" val="19614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7769-6A40-AAF5-E61D-CF847D950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4" y="1283375"/>
            <a:ext cx="755967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Code, PyCharm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news integration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/ Firefox for web testing 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762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or higher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(8GB recommended)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128GB SSD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Firebase authentication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">
            <a:extLst>
              <a:ext uri="{FF2B5EF4-FFF2-40B4-BE49-F238E27FC236}">
                <a16:creationId xmlns:a16="http://schemas.microsoft.com/office/drawing/2014/main" id="{B603E58B-1DBD-B7C6-8BE1-29AAA0D4DEFE}"/>
              </a:ext>
            </a:extLst>
          </p:cNvPr>
          <p:cNvSpPr/>
          <p:nvPr/>
        </p:nvSpPr>
        <p:spPr>
          <a:xfrm rot="5400000">
            <a:off x="9988716" y="3677839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A7D32A5-C964-9585-78B3-719D8AB72853}"/>
              </a:ext>
            </a:extLst>
          </p:cNvPr>
          <p:cNvSpPr/>
          <p:nvPr/>
        </p:nvSpPr>
        <p:spPr>
          <a:xfrm>
            <a:off x="8234945" y="405848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85A661E6-4B77-486D-90EE-ADB306587F71}"/>
              </a:ext>
            </a:extLst>
          </p:cNvPr>
          <p:cNvSpPr/>
          <p:nvPr/>
        </p:nvSpPr>
        <p:spPr>
          <a:xfrm>
            <a:off x="6870938" y="329386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4F6EF206-8827-F1CF-DF2F-F7C720F1E18E}"/>
              </a:ext>
            </a:extLst>
          </p:cNvPr>
          <p:cNvSpPr/>
          <p:nvPr/>
        </p:nvSpPr>
        <p:spPr>
          <a:xfrm>
            <a:off x="3934197" y="406625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3866767-F5F0-D287-B105-2058B73FCCCF}"/>
              </a:ext>
            </a:extLst>
          </p:cNvPr>
          <p:cNvSpPr/>
          <p:nvPr/>
        </p:nvSpPr>
        <p:spPr>
          <a:xfrm>
            <a:off x="2420003" y="3403476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1F90956-D399-7115-9907-F72CC6DC2C1C}"/>
              </a:ext>
            </a:extLst>
          </p:cNvPr>
          <p:cNvSpPr/>
          <p:nvPr/>
        </p:nvSpPr>
        <p:spPr>
          <a:xfrm>
            <a:off x="1265555" y="1923486"/>
            <a:ext cx="349996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0: Requirements Gathering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8DD19D5-894A-65AE-9519-E7DE3E28ABBE}"/>
              </a:ext>
            </a:extLst>
          </p:cNvPr>
          <p:cNvSpPr/>
          <p:nvPr/>
        </p:nvSpPr>
        <p:spPr>
          <a:xfrm>
            <a:off x="577255" y="2314130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conducting surveys, interviews, and workshops to understand the needs of stakeholders and beneficiaries.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A6FF76C-72D2-FC2D-ED2F-8B288E271A1C}"/>
              </a:ext>
            </a:extLst>
          </p:cNvPr>
          <p:cNvSpPr/>
          <p:nvPr/>
        </p:nvSpPr>
        <p:spPr>
          <a:xfrm>
            <a:off x="1625838" y="4812109"/>
            <a:ext cx="4225290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1: System Design &amp;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063793E-1E93-31BA-CDAD-0AAF6E3AD20F}"/>
              </a:ext>
            </a:extLst>
          </p:cNvPr>
          <p:cNvSpPr/>
          <p:nvPr/>
        </p:nvSpPr>
        <p:spPr>
          <a:xfrm>
            <a:off x="1300202" y="5202753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focuses on designing the software and hardware components of the system, </a:t>
            </a:r>
            <a:r>
              <a:rPr lang="en-US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Architecture and proposed 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A046AFBC-F0B6-610E-8EB9-FECC613D69B7}"/>
              </a:ext>
            </a:extLst>
          </p:cNvPr>
          <p:cNvSpPr/>
          <p:nvPr/>
        </p:nvSpPr>
        <p:spPr>
          <a:xfrm>
            <a:off x="6701433" y="1918452"/>
            <a:ext cx="353175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2: Algorithm and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7379E9FE-B1ED-1726-82B4-50D98E589452}"/>
              </a:ext>
            </a:extLst>
          </p:cNvPr>
          <p:cNvSpPr/>
          <p:nvPr/>
        </p:nvSpPr>
        <p:spPr>
          <a:xfrm>
            <a:off x="6029087" y="2309096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50% of implementation details with live demo of the project and 50% of report softcopy.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77064F46-58E1-7ECA-94A4-BADA60CEDB25}"/>
              </a:ext>
            </a:extLst>
          </p:cNvPr>
          <p:cNvSpPr/>
          <p:nvPr/>
        </p:nvSpPr>
        <p:spPr>
          <a:xfrm>
            <a:off x="7244834" y="4838105"/>
            <a:ext cx="3715107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3: Monitoring and Evaluation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13109FCA-FB6D-786D-9CC0-B32F53618583}"/>
              </a:ext>
            </a:extLst>
          </p:cNvPr>
          <p:cNvSpPr/>
          <p:nvPr/>
        </p:nvSpPr>
        <p:spPr>
          <a:xfrm>
            <a:off x="6664166" y="5228749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continuous monitoring of the system's performance and collecting feedback from beneficiaries to identify areas for improvement.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E7F96C3-15D2-4337-5E85-E56562F89CF0}"/>
              </a:ext>
            </a:extLst>
          </p:cNvPr>
          <p:cNvSpPr/>
          <p:nvPr/>
        </p:nvSpPr>
        <p:spPr>
          <a:xfrm>
            <a:off x="812800" y="3994069"/>
            <a:ext cx="8749211" cy="49766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F5B155D-089D-7EEC-64EA-CD699914F266}"/>
              </a:ext>
            </a:extLst>
          </p:cNvPr>
          <p:cNvSpPr/>
          <p:nvPr/>
        </p:nvSpPr>
        <p:spPr>
          <a:xfrm>
            <a:off x="2239564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19570BA3-C04A-948B-326D-69BC9EE36BDE}"/>
              </a:ext>
            </a:extLst>
          </p:cNvPr>
          <p:cNvSpPr/>
          <p:nvPr/>
        </p:nvSpPr>
        <p:spPr>
          <a:xfrm>
            <a:off x="4078962" y="3858519"/>
            <a:ext cx="5273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B5F7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22D2965-5439-2586-1485-E0231D62D65E}"/>
              </a:ext>
            </a:extLst>
          </p:cNvPr>
          <p:cNvSpPr/>
          <p:nvPr/>
        </p:nvSpPr>
        <p:spPr>
          <a:xfrm flipH="1">
            <a:off x="6618564" y="3858519"/>
            <a:ext cx="418029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D22A06B-D4E0-1B7B-5D92-93B13F0EF240}"/>
              </a:ext>
            </a:extLst>
          </p:cNvPr>
          <p:cNvSpPr/>
          <p:nvPr/>
        </p:nvSpPr>
        <p:spPr>
          <a:xfrm>
            <a:off x="9489519" y="3858519"/>
            <a:ext cx="4180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552EC83A-8553-1275-BB68-A45B98D708FD}"/>
              </a:ext>
            </a:extLst>
          </p:cNvPr>
          <p:cNvSpPr/>
          <p:nvPr/>
        </p:nvSpPr>
        <p:spPr>
          <a:xfrm>
            <a:off x="3757891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7AC41918-2B48-ECAF-74CF-0C9DC3FC2753}"/>
              </a:ext>
            </a:extLst>
          </p:cNvPr>
          <p:cNvSpPr/>
          <p:nvPr/>
        </p:nvSpPr>
        <p:spPr>
          <a:xfrm>
            <a:off x="6695202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384DDDA-F0EF-43F0-0CC1-E30B9AC81B91}"/>
              </a:ext>
            </a:extLst>
          </p:cNvPr>
          <p:cNvSpPr/>
          <p:nvPr/>
        </p:nvSpPr>
        <p:spPr>
          <a:xfrm>
            <a:off x="8060710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423B52FD-17AF-FBA9-783B-A394A4D1E6FA}"/>
              </a:ext>
            </a:extLst>
          </p:cNvPr>
          <p:cNvSpPr/>
          <p:nvPr/>
        </p:nvSpPr>
        <p:spPr>
          <a:xfrm>
            <a:off x="9420912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1403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AgriSphere - Transforming Agriculture with Smart Solutions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 Gantt Chart</vt:lpstr>
      <vt:lpstr>References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Bhanu Prakash Narnavaram</cp:lastModifiedBy>
  <cp:revision>70</cp:revision>
  <dcterms:modified xsi:type="dcterms:W3CDTF">2025-05-14T11:28:01Z</dcterms:modified>
</cp:coreProperties>
</file>