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5" r:id="rId6"/>
    <p:sldId id="261" r:id="rId7"/>
    <p:sldId id="266" r:id="rId8"/>
    <p:sldId id="267" r:id="rId9"/>
    <p:sldId id="268" r:id="rId10"/>
    <p:sldId id="262" r:id="rId11"/>
    <p:sldId id="269" r:id="rId12"/>
    <p:sldId id="259" r:id="rId13"/>
    <p:sldId id="263" r:id="rId14"/>
    <p:sldId id="264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nu Karthik S" userId="2dfe49f2ae47512b" providerId="LiveId" clId="{E0199367-E723-4754-8D18-5832780E2A86}"/>
    <pc:docChg chg="modSld">
      <pc:chgData name="Vishnu Karthik S" userId="2dfe49f2ae47512b" providerId="LiveId" clId="{E0199367-E723-4754-8D18-5832780E2A86}" dt="2025-01-19T12:03:09.176" v="1" actId="20577"/>
      <pc:docMkLst>
        <pc:docMk/>
      </pc:docMkLst>
      <pc:sldChg chg="modSp mod">
        <pc:chgData name="Vishnu Karthik S" userId="2dfe49f2ae47512b" providerId="LiveId" clId="{E0199367-E723-4754-8D18-5832780E2A86}" dt="2025-01-19T12:03:09.176" v="1" actId="20577"/>
        <pc:sldMkLst>
          <pc:docMk/>
          <pc:sldMk cId="0" sldId="257"/>
        </pc:sldMkLst>
        <pc:spChg chg="mod">
          <ac:chgData name="Vishnu Karthik S" userId="2dfe49f2ae47512b" providerId="LiveId" clId="{E0199367-E723-4754-8D18-5832780E2A86}" dt="2025-01-19T12:03:09.176" v="1" actId="20577"/>
          <ac:spMkLst>
            <pc:docMk/>
            <pc:sldMk cId="0" sldId="257"/>
            <ac:spMk id="146" creationId="{00000000-0000-0000-0000-000000000000}"/>
          </ac:spMkLst>
        </pc:spChg>
      </pc:sldChg>
    </pc:docChg>
  </pc:docChgLst>
  <pc:docChgLst>
    <pc:chgData name="Vishnu Karthik S" userId="2dfe49f2ae47512b" providerId="LiveId" clId="{F7642FD9-8D6B-4A80-919D-CC8B4794AB20}"/>
    <pc:docChg chg="modSld">
      <pc:chgData name="Vishnu Karthik S" userId="2dfe49f2ae47512b" providerId="LiveId" clId="{F7642FD9-8D6B-4A80-919D-CC8B4794AB20}" dt="2024-12-22T18:24:26.918" v="1" actId="20577"/>
      <pc:docMkLst>
        <pc:docMk/>
      </pc:docMkLst>
      <pc:sldChg chg="modSp mod">
        <pc:chgData name="Vishnu Karthik S" userId="2dfe49f2ae47512b" providerId="LiveId" clId="{F7642FD9-8D6B-4A80-919D-CC8B4794AB20}" dt="2024-12-22T18:24:26.918" v="1" actId="20577"/>
        <pc:sldMkLst>
          <pc:docMk/>
          <pc:sldMk cId="0" sldId="256"/>
        </pc:sldMkLst>
        <pc:spChg chg="mod">
          <ac:chgData name="Vishnu Karthik S" userId="2dfe49f2ae47512b" providerId="LiveId" clId="{F7642FD9-8D6B-4A80-919D-CC8B4794AB20}" dt="2024-12-22T18:24:26.918" v="1" actId="20577"/>
          <ac:spMkLst>
            <pc:docMk/>
            <pc:sldMk cId="0" sldId="256"/>
            <ac:spMk id="14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1050877" y="1322386"/>
            <a:ext cx="10363201" cy="1470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032000" y="3326641"/>
            <a:ext cx="8534400" cy="1752601"/>
          </a:xfrm>
          <a:prstGeom prst="rect">
            <a:avLst/>
          </a:prstGeom>
        </p:spPr>
        <p:txBody>
          <a:bodyPr/>
          <a:lstStyle>
            <a:lvl1pPr marL="381000" indent="-304800" algn="ct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 b="1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1000" indent="177800" algn="ct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 b="1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1000" indent="647700" algn="ct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 b="1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1000" indent="1117600" algn="ct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 b="1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1000" indent="1574800" algn="ct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 b="1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5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500"/>
            <a:ext cx="4953000" cy="10668001"/>
          </a:xfrm>
          <a:prstGeom prst="rect">
            <a:avLst/>
          </a:prstGeom>
        </p:spPr>
        <p:txBody>
          <a:bodyPr/>
          <a:lstStyle>
            <a:lvl1pPr indent="-342900"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982980" indent="-411480"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2pPr>
            <a:lvl3pPr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2000250" indent="-514350"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457450" indent="-514350"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6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xfrm rot="5400000">
            <a:off x="7285049" y="1828791"/>
            <a:ext cx="5851501" cy="2743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8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1696999" y="-812860"/>
            <a:ext cx="5851501" cy="8026501"/>
          </a:xfrm>
          <a:prstGeom prst="rect">
            <a:avLst/>
          </a:prstGeom>
        </p:spPr>
        <p:txBody>
          <a:bodyPr/>
          <a:lstStyle>
            <a:lvl1pPr indent="-342900"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982980" indent="-411480"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2pPr>
            <a:lvl3pPr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2000250" indent="-514350"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457450" indent="-514350"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4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1" cy="1362001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301"/>
          </a:xfrm>
          <a:prstGeom prst="rect">
            <a:avLst/>
          </a:prstGeom>
        </p:spPr>
        <p:txBody>
          <a:bodyPr anchor="b"/>
          <a:lstStyle>
            <a:lvl1pPr marL="228600" indent="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228600" indent="45720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228600" indent="91440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28600" indent="137160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" indent="182880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5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3"/>
            <a:ext cx="5384701" cy="4526101"/>
          </a:xfrm>
          <a:prstGeom prst="rect">
            <a:avLst/>
          </a:prstGeom>
        </p:spPr>
        <p:txBody>
          <a:bodyPr/>
          <a:lstStyle>
            <a:lvl1pPr indent="-406400" algn="l">
              <a:lnSpc>
                <a:spcPct val="100000"/>
              </a:lnSpc>
              <a:spcBef>
                <a:spcPts val="500"/>
              </a:spcBef>
              <a:buSzPts val="2800"/>
              <a:defRPr sz="2800">
                <a:latin typeface="Verdana"/>
                <a:ea typeface="Verdana"/>
                <a:cs typeface="Verdana"/>
                <a:sym typeface="Verdana"/>
              </a:defRPr>
            </a:lvl1pPr>
            <a:lvl2pPr marL="977900" indent="-444500" algn="l">
              <a:lnSpc>
                <a:spcPct val="100000"/>
              </a:lnSpc>
              <a:spcBef>
                <a:spcPts val="500"/>
              </a:spcBef>
              <a:buSzPts val="2800"/>
              <a:defRPr sz="2800">
                <a:latin typeface="Verdana"/>
                <a:ea typeface="Verdana"/>
                <a:cs typeface="Verdana"/>
                <a:sym typeface="Verdana"/>
              </a:defRPr>
            </a:lvl2pPr>
            <a:lvl3pPr marL="1513839" indent="-497839" algn="l">
              <a:lnSpc>
                <a:spcPct val="100000"/>
              </a:lnSpc>
              <a:spcBef>
                <a:spcPts val="500"/>
              </a:spcBef>
              <a:buSzPts val="2800"/>
              <a:defRPr sz="2800">
                <a:latin typeface="Verdana"/>
                <a:ea typeface="Verdana"/>
                <a:cs typeface="Verdana"/>
                <a:sym typeface="Verdana"/>
              </a:defRPr>
            </a:lvl3pPr>
            <a:lvl4pPr marL="2019300" indent="-533400" algn="l">
              <a:lnSpc>
                <a:spcPct val="100000"/>
              </a:lnSpc>
              <a:spcBef>
                <a:spcPts val="500"/>
              </a:spcBef>
              <a:buSzPts val="2800"/>
              <a:defRPr sz="2800">
                <a:latin typeface="Verdana"/>
                <a:ea typeface="Verdana"/>
                <a:cs typeface="Verdana"/>
                <a:sym typeface="Verdana"/>
              </a:defRPr>
            </a:lvl4pPr>
            <a:lvl5pPr marL="2476500" indent="-533400" algn="l">
              <a:lnSpc>
                <a:spcPct val="100000"/>
              </a:lnSpc>
              <a:spcBef>
                <a:spcPts val="500"/>
              </a:spcBef>
              <a:buSzPts val="2800"/>
              <a:defRPr sz="2800"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Google Shape;34;p5"/>
          <p:cNvSpPr txBox="1">
            <a:spLocks noGrp="1"/>
          </p:cNvSpPr>
          <p:nvPr>
            <p:ph type="body" sz="half" idx="21"/>
          </p:nvPr>
        </p:nvSpPr>
        <p:spPr>
          <a:xfrm>
            <a:off x="6197600" y="1600203"/>
            <a:ext cx="5384701" cy="4526101"/>
          </a:xfrm>
          <a:prstGeom prst="rect">
            <a:avLst/>
          </a:prstGeom>
        </p:spPr>
        <p:txBody>
          <a:bodyPr/>
          <a:lstStyle/>
          <a:p>
            <a:pPr indent="-406400" algn="l">
              <a:lnSpc>
                <a:spcPct val="100000"/>
              </a:lnSpc>
              <a:spcBef>
                <a:spcPts val="500"/>
              </a:spcBef>
              <a:buSzPts val="2800"/>
              <a:defRPr sz="28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7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xfrm>
            <a:off x="859367" y="304800"/>
            <a:ext cx="10668001" cy="48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600" y="1535112"/>
            <a:ext cx="5386800" cy="639901"/>
          </a:xfrm>
          <a:prstGeom prst="rect">
            <a:avLst/>
          </a:prstGeom>
        </p:spPr>
        <p:txBody>
          <a:bodyPr anchor="b"/>
          <a:lstStyle>
            <a:lvl1pPr marL="228600" indent="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b="1">
                <a:latin typeface="Verdana"/>
                <a:ea typeface="Verdana"/>
                <a:cs typeface="Verdana"/>
                <a:sym typeface="Verdana"/>
              </a:defRPr>
            </a:lvl1pPr>
            <a:lvl2pPr marL="228600" indent="45720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b="1">
                <a:latin typeface="Verdana"/>
                <a:ea typeface="Verdana"/>
                <a:cs typeface="Verdana"/>
                <a:sym typeface="Verdana"/>
              </a:defRPr>
            </a:lvl2pPr>
            <a:lvl3pPr marL="228600" indent="91440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b="1">
                <a:latin typeface="Verdana"/>
                <a:ea typeface="Verdana"/>
                <a:cs typeface="Verdana"/>
                <a:sym typeface="Verdana"/>
              </a:defRPr>
            </a:lvl3pPr>
            <a:lvl4pPr marL="228600" indent="137160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b="1">
                <a:latin typeface="Verdana"/>
                <a:ea typeface="Verdana"/>
                <a:cs typeface="Verdana"/>
                <a:sym typeface="Verdana"/>
              </a:defRPr>
            </a:lvl4pPr>
            <a:lvl5pPr marL="228600" indent="182880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b="1"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41;p6"/>
          <p:cNvSpPr txBox="1">
            <a:spLocks noGrp="1"/>
          </p:cNvSpPr>
          <p:nvPr>
            <p:ph type="body" sz="half" idx="21"/>
          </p:nvPr>
        </p:nvSpPr>
        <p:spPr>
          <a:xfrm>
            <a:off x="609599" y="2174875"/>
            <a:ext cx="5386802" cy="395130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spcBef>
                <a:spcPts val="4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61" name="Google Shape;42;p6"/>
          <p:cNvSpPr txBox="1">
            <a:spLocks noGrp="1"/>
          </p:cNvSpPr>
          <p:nvPr>
            <p:ph type="body" sz="quarter" idx="22"/>
          </p:nvPr>
        </p:nvSpPr>
        <p:spPr>
          <a:xfrm>
            <a:off x="6193368" y="1535112"/>
            <a:ext cx="5388902" cy="639901"/>
          </a:xfrm>
          <a:prstGeom prst="rect">
            <a:avLst/>
          </a:prstGeom>
        </p:spPr>
        <p:txBody>
          <a:bodyPr anchor="b"/>
          <a:lstStyle/>
          <a:p>
            <a:pPr marL="228600" indent="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b="1"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62" name="Google Shape;43;p6"/>
          <p:cNvSpPr txBox="1">
            <a:spLocks noGrp="1"/>
          </p:cNvSpPr>
          <p:nvPr>
            <p:ph type="body" sz="half" idx="23"/>
          </p:nvPr>
        </p:nvSpPr>
        <p:spPr>
          <a:xfrm>
            <a:off x="6193368" y="2174875"/>
            <a:ext cx="5388902" cy="395130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spcBef>
                <a:spcPts val="4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73" name="Google Shape;52;p7" descr="Google Shape;52;p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208" y="139873"/>
            <a:ext cx="9686795" cy="698327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2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1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02" cy="1162200"/>
          </a:xfrm>
          <a:prstGeom prst="rect">
            <a:avLst/>
          </a:prstGeom>
        </p:spPr>
        <p:txBody>
          <a:bodyPr anchor="b"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1" cy="5853001"/>
          </a:xfrm>
          <a:prstGeom prst="rect">
            <a:avLst/>
          </a:prstGeom>
        </p:spPr>
        <p:txBody>
          <a:bodyPr/>
          <a:lstStyle>
            <a:lvl1pPr indent="-431800" algn="l">
              <a:lnSpc>
                <a:spcPct val="100000"/>
              </a:lnSpc>
              <a:spcBef>
                <a:spcPts val="600"/>
              </a:spcBef>
              <a:buSzPts val="3200"/>
              <a:defRPr sz="3200">
                <a:latin typeface="Verdana"/>
                <a:ea typeface="Verdana"/>
                <a:cs typeface="Verdana"/>
                <a:sym typeface="Verdana"/>
              </a:defRPr>
            </a:lvl1pPr>
            <a:lvl2pPr marL="972457" indent="-464457" algn="l">
              <a:lnSpc>
                <a:spcPct val="100000"/>
              </a:lnSpc>
              <a:spcBef>
                <a:spcPts val="600"/>
              </a:spcBef>
              <a:buSzPts val="3200"/>
              <a:defRPr sz="3200">
                <a:latin typeface="Verdana"/>
                <a:ea typeface="Verdana"/>
                <a:cs typeface="Verdana"/>
                <a:sym typeface="Verdana"/>
              </a:defRPr>
            </a:lvl2pPr>
            <a:lvl3pPr marL="1498600" indent="-508000" algn="l">
              <a:lnSpc>
                <a:spcPct val="100000"/>
              </a:lnSpc>
              <a:spcBef>
                <a:spcPts val="600"/>
              </a:spcBef>
              <a:buSzPts val="3200"/>
              <a:defRPr sz="3200">
                <a:latin typeface="Verdana"/>
                <a:ea typeface="Verdana"/>
                <a:cs typeface="Verdana"/>
                <a:sym typeface="Verdana"/>
              </a:defRPr>
            </a:lvl3pPr>
            <a:lvl4pPr marL="2042160" indent="-568960" algn="l">
              <a:lnSpc>
                <a:spcPct val="100000"/>
              </a:lnSpc>
              <a:spcBef>
                <a:spcPts val="600"/>
              </a:spcBef>
              <a:buSzPts val="3200"/>
              <a:defRPr sz="3200">
                <a:latin typeface="Verdana"/>
                <a:ea typeface="Verdana"/>
                <a:cs typeface="Verdana"/>
                <a:sym typeface="Verdana"/>
              </a:defRPr>
            </a:lvl4pPr>
            <a:lvl5pPr marL="2499360" indent="-568960" algn="l">
              <a:lnSpc>
                <a:spcPct val="100000"/>
              </a:lnSpc>
              <a:spcBef>
                <a:spcPts val="600"/>
              </a:spcBef>
              <a:buSzPts val="3200"/>
              <a:defRPr sz="3200"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Google Shape;60;p9"/>
          <p:cNvSpPr txBox="1">
            <a:spLocks noGrp="1"/>
          </p:cNvSpPr>
          <p:nvPr>
            <p:ph type="body" sz="half" idx="21"/>
          </p:nvPr>
        </p:nvSpPr>
        <p:spPr>
          <a:xfrm>
            <a:off x="609601" y="1435103"/>
            <a:ext cx="4011002" cy="4691101"/>
          </a:xfrm>
          <a:prstGeom prst="rect">
            <a:avLst/>
          </a:prstGeom>
        </p:spPr>
        <p:txBody>
          <a:bodyPr/>
          <a:lstStyle/>
          <a:p>
            <a:pPr marL="228600" indent="0" algn="l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3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1" cy="566701"/>
          </a:xfrm>
          <a:prstGeom prst="rect">
            <a:avLst/>
          </a:prstGeom>
        </p:spPr>
        <p:txBody>
          <a:bodyPr anchor="b"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5" name="Google Shape;66;p10"/>
          <p:cNvSpPr>
            <a:spLocks noGrp="1"/>
          </p:cNvSpPr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9716" y="5367337"/>
            <a:ext cx="7315201" cy="804901"/>
          </a:xfrm>
          <a:prstGeom prst="rect">
            <a:avLst/>
          </a:prstGeom>
        </p:spPr>
        <p:txBody>
          <a:bodyPr/>
          <a:lstStyle>
            <a:lvl1pPr marL="228600" indent="0" algn="l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1pPr>
            <a:lvl2pPr marL="228600" indent="457200" algn="l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2pPr>
            <a:lvl3pPr marL="228600" indent="914400" algn="l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3pPr>
            <a:lvl4pPr marL="228600" indent="1371600" algn="l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4pPr>
            <a:lvl5pPr marL="228600" indent="1828800" algn="l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Google Shape;12;p1" descr="Google Shape;12;p1"/>
          <p:cNvPicPr>
            <a:picLocks noChangeAspect="1"/>
          </p:cNvPicPr>
          <p:nvPr/>
        </p:nvPicPr>
        <p:blipFill>
          <a:blip r:embed="rId13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4625" y="6397953"/>
            <a:ext cx="297875" cy="2819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9pPr>
    </p:titleStyle>
    <p:bodyStyle>
      <a:lvl1pPr marL="457200" marR="0" indent="-381000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1pPr>
      <a:lvl2pPr marL="985519" marR="0" indent="-426719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–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2pPr>
      <a:lvl3pPr marL="1485900" marR="0" indent="-457200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3pPr>
      <a:lvl4pPr marL="1993900" marR="0" indent="-495300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–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4pPr>
      <a:lvl5pPr marL="2451100" marR="0" indent="-495300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»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5pPr>
      <a:lvl6pPr marL="2811779" marR="0" indent="-411479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6pPr>
      <a:lvl7pPr marL="3268979" marR="0" indent="-411479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7pPr>
      <a:lvl8pPr marL="3726179" marR="0" indent="-411479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8pPr>
      <a:lvl9pPr marL="4183379" marR="0" indent="-411479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hanuprakashnarnavaram/Capston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666307422000031" TargetMode="External"/><Relationship Id="rId2" Type="http://schemas.openxmlformats.org/officeDocument/2006/relationships/hyperlink" Target="https://arxiv.org/html/2403.01087v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pmc/articles/PMC9452925/" TargetMode="External"/><Relationship Id="rId5" Type="http://schemas.openxmlformats.org/officeDocument/2006/relationships/hyperlink" Target="https://www.iosrjournals.org/iosr-jce/papers/Vol26-issue4/Ser-3/B2604031018.pdf" TargetMode="External"/><Relationship Id="rId4" Type="http://schemas.openxmlformats.org/officeDocument/2006/relationships/hyperlink" Target="https://www.researchgate.net/publication/380297513_Lip_Reading_System_for_Speech-Impaired_Individual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90;p13"/>
          <p:cNvSpPr txBox="1"/>
          <p:nvPr/>
        </p:nvSpPr>
        <p:spPr>
          <a:xfrm>
            <a:off x="3154267" y="3686331"/>
            <a:ext cx="5397452" cy="141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normAutofit/>
          </a:bodyPr>
          <a:lstStyle/>
          <a:p>
            <a:pPr algn="ctr" defTabSz="731520">
              <a:lnSpc>
                <a:spcPct val="90000"/>
              </a:lnSpc>
              <a:defRPr sz="1440" b="1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Under the Supervision of,</a:t>
            </a:r>
            <a:endParaRPr sz="960" dirty="0"/>
          </a:p>
          <a:p>
            <a:pPr algn="ctr" defTabSz="731520">
              <a:lnSpc>
                <a:spcPct val="90000"/>
              </a:lnSpc>
              <a:spcBef>
                <a:spcPts val="200"/>
              </a:spcBef>
              <a:defRPr sz="960" b="1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sz="1280" dirty="0"/>
              <a:t>Mr. Ramesh T</a:t>
            </a:r>
          </a:p>
          <a:p>
            <a:pPr algn="ctr" defTabSz="731520">
              <a:lnSpc>
                <a:spcPct val="90000"/>
              </a:lnSpc>
              <a:spcBef>
                <a:spcPts val="200"/>
              </a:spcBef>
              <a:defRPr sz="960">
                <a:latin typeface="Cambria"/>
                <a:ea typeface="Cambria"/>
                <a:cs typeface="Cambria"/>
                <a:sym typeface="Cambria"/>
              </a:defRPr>
            </a:pPr>
            <a:endParaRPr sz="1280" dirty="0"/>
          </a:p>
          <a:p>
            <a:pPr algn="ctr" defTabSz="731520">
              <a:lnSpc>
                <a:spcPct val="90000"/>
              </a:lnSpc>
              <a:spcBef>
                <a:spcPts val="200"/>
              </a:spcBef>
              <a:defRPr sz="1200" b="1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 Assistant Professor</a:t>
            </a:r>
            <a:endParaRPr sz="960" dirty="0"/>
          </a:p>
          <a:p>
            <a:pPr algn="ctr" defTabSz="731520">
              <a:lnSpc>
                <a:spcPct val="90000"/>
              </a:lnSpc>
              <a:spcBef>
                <a:spcPts val="200"/>
              </a:spcBef>
              <a:defRPr sz="1200" b="1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School of Computer Science and Engineering</a:t>
            </a:r>
            <a:endParaRPr sz="960" dirty="0"/>
          </a:p>
          <a:p>
            <a:pPr algn="ctr" defTabSz="731520">
              <a:lnSpc>
                <a:spcPct val="90000"/>
              </a:lnSpc>
              <a:spcBef>
                <a:spcPts val="200"/>
              </a:spcBef>
              <a:defRPr sz="1200" b="1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Presidency University</a:t>
            </a:r>
            <a:endParaRPr sz="960" dirty="0"/>
          </a:p>
        </p:txBody>
      </p:sp>
      <p:sp>
        <p:nvSpPr>
          <p:cNvPr id="139" name="Google Shape;87;p13"/>
          <p:cNvSpPr txBox="1">
            <a:spLocks noGrp="1"/>
          </p:cNvSpPr>
          <p:nvPr>
            <p:ph type="ctrTitle"/>
          </p:nvPr>
        </p:nvSpPr>
        <p:spPr>
          <a:xfrm>
            <a:off x="790468" y="1069101"/>
            <a:ext cx="10363201" cy="962899"/>
          </a:xfrm>
          <a:prstGeom prst="rect">
            <a:avLst/>
          </a:prstGeom>
        </p:spPr>
        <p:txBody>
          <a:bodyPr/>
          <a:lstStyle/>
          <a:p>
            <a:pPr algn="ctr">
              <a:defRPr>
                <a:solidFill>
                  <a:srgbClr val="505468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pPr>
            <a:r>
              <a:rPr lang="en-IN" dirty="0"/>
              <a:t>Assistive Communication Web App</a:t>
            </a:r>
            <a:br>
              <a:rPr dirty="0"/>
            </a:br>
            <a:endParaRPr dirty="0"/>
          </a:p>
        </p:txBody>
      </p:sp>
      <p:sp>
        <p:nvSpPr>
          <p:cNvPr id="140" name="Google Shape;88;p13"/>
          <p:cNvSpPr txBox="1">
            <a:spLocks noGrp="1"/>
          </p:cNvSpPr>
          <p:nvPr>
            <p:ph type="subTitle" sz="quarter" idx="1"/>
          </p:nvPr>
        </p:nvSpPr>
        <p:spPr>
          <a:xfrm>
            <a:off x="4747833" y="1525583"/>
            <a:ext cx="2210320" cy="55230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Batch Number: 11</a:t>
            </a:r>
          </a:p>
        </p:txBody>
      </p:sp>
      <p:graphicFrame>
        <p:nvGraphicFramePr>
          <p:cNvPr id="141" name="Google Shape;89;p13"/>
          <p:cNvGraphicFramePr/>
          <p:nvPr/>
        </p:nvGraphicFramePr>
        <p:xfrm>
          <a:off x="3423299" y="2158126"/>
          <a:ext cx="5403316" cy="2225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07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4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342">
                <a:tc>
                  <a:txBody>
                    <a:bodyPr/>
                    <a:lstStyle/>
                    <a:p>
                      <a:pPr lvl="1" algn="ctr">
                        <a:defRPr sz="1400" b="1">
                          <a:solidFill>
                            <a:srgbClr val="17365D"/>
                          </a:solidFill>
                          <a:sym typeface="Arial"/>
                        </a:defRPr>
                      </a:pPr>
                      <a:r>
                        <a:t>Roll Number</a:t>
                      </a:r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17365D"/>
                          </a:solidFill>
                          <a:sym typeface="Arial"/>
                        </a:rPr>
                        <a:t>Student Name</a:t>
                      </a:r>
                    </a:p>
                  </a:txBody>
                  <a:tcPr marL="45725" marR="45725"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3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rPr dirty="0"/>
                        <a:t>20211CSE0345</a:t>
                      </a:r>
                    </a:p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rPr dirty="0"/>
                        <a:t>20211CSE0295</a:t>
                      </a:r>
                    </a:p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rPr dirty="0"/>
                        <a:t>20211CSE0317</a:t>
                      </a:r>
                    </a:p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rPr dirty="0"/>
                        <a:t>20211CSE0335</a:t>
                      </a:r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rPr dirty="0"/>
                        <a:t>Bhanu Prakash N</a:t>
                      </a:r>
                    </a:p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rPr dirty="0"/>
                        <a:t>Vishnu Karthik S</a:t>
                      </a:r>
                    </a:p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rPr dirty="0"/>
                        <a:t>S R Bharath</a:t>
                      </a:r>
                    </a:p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rPr dirty="0"/>
                        <a:t>P S Venkat Karthik</a:t>
                      </a:r>
                    </a:p>
                  </a:txBody>
                  <a:tcPr marL="45725" marR="45725"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algn="l">
                        <a:defRPr sz="1000"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ym typeface="Arial"/>
                        </a:defRPr>
                      </a:pPr>
                      <a:endParaRPr dirty="0"/>
                    </a:p>
                  </a:txBody>
                  <a:tcPr marL="45725" marR="45725"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algn="l">
                        <a:defRPr sz="1000"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algn="l">
                        <a:defRPr sz="1000"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ym typeface="Arial"/>
                        </a:defRPr>
                      </a:pPr>
                      <a:endParaRPr dirty="0"/>
                    </a:p>
                  </a:txBody>
                  <a:tcPr marL="45725" marR="45725"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algn="l">
                        <a:defRPr sz="1000"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ym typeface="Arial"/>
                        </a:defRPr>
                      </a:pPr>
                      <a:endParaRPr dirty="0"/>
                    </a:p>
                  </a:txBody>
                  <a:tcPr marL="45725" marR="45725"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2" name="Google Shape;91;p13"/>
          <p:cNvSpPr txBox="1"/>
          <p:nvPr/>
        </p:nvSpPr>
        <p:spPr>
          <a:xfrm>
            <a:off x="4032497" y="334089"/>
            <a:ext cx="3879051" cy="55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normAutofit/>
          </a:bodyPr>
          <a:lstStyle/>
          <a:p>
            <a:pPr algn="ctr" defTabSz="841247">
              <a:lnSpc>
                <a:spcPct val="80000"/>
              </a:lnSpc>
              <a:defRPr sz="1564" b="1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PIP2001 Capstone Project</a:t>
            </a:r>
            <a:endParaRPr sz="1012" dirty="0"/>
          </a:p>
          <a:p>
            <a:pPr algn="ctr" defTabSz="841247">
              <a:lnSpc>
                <a:spcPct val="80000"/>
              </a:lnSpc>
              <a:spcBef>
                <a:spcPts val="200"/>
              </a:spcBef>
              <a:defRPr sz="1564" b="1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Review-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43" name="Google Shape;91;p13"/>
          <p:cNvSpPr txBox="1"/>
          <p:nvPr/>
        </p:nvSpPr>
        <p:spPr>
          <a:xfrm>
            <a:off x="218339" y="5021937"/>
            <a:ext cx="10102528" cy="101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699" tIns="45699" rIns="45699" bIns="45699">
            <a:spAutoFit/>
          </a:bodyPr>
          <a:lstStyle/>
          <a:p>
            <a:pPr>
              <a:defRPr sz="1500"/>
            </a:pPr>
            <a:r>
              <a:rPr b="1" dirty="0">
                <a:solidFill>
                  <a:srgbClr val="005493"/>
                </a:solidFill>
              </a:rPr>
              <a:t>Name of the Program:</a:t>
            </a:r>
            <a:r>
              <a:rPr dirty="0"/>
              <a:t> CSE</a:t>
            </a:r>
          </a:p>
          <a:p>
            <a:pPr>
              <a:defRPr sz="1500"/>
            </a:pPr>
            <a:r>
              <a:rPr b="1" dirty="0">
                <a:solidFill>
                  <a:srgbClr val="005493"/>
                </a:solidFill>
              </a:rPr>
              <a:t>Name of the HoD: </a:t>
            </a:r>
            <a:r>
              <a:rPr dirty="0"/>
              <a:t>Dr. Asif Mohammed H.B</a:t>
            </a:r>
          </a:p>
          <a:p>
            <a:pPr>
              <a:defRPr sz="1500"/>
            </a:pPr>
            <a:r>
              <a:rPr b="1" dirty="0">
                <a:solidFill>
                  <a:srgbClr val="005493"/>
                </a:solidFill>
              </a:rPr>
              <a:t>Name of the Program Project Coordinator: </a:t>
            </a:r>
            <a:r>
              <a:rPr dirty="0"/>
              <a:t>Mr. Amarnath J.L &amp; Dr. Jayanthi. K.</a:t>
            </a:r>
            <a:endParaRPr b="1" dirty="0">
              <a:latin typeface="Cambria"/>
              <a:ea typeface="Cambria"/>
              <a:cs typeface="Cambria"/>
              <a:sym typeface="Cambria"/>
            </a:endParaRPr>
          </a:p>
          <a:p>
            <a:pPr>
              <a:defRPr sz="1500"/>
            </a:pPr>
            <a:r>
              <a:rPr b="1" dirty="0">
                <a:solidFill>
                  <a:srgbClr val="005493"/>
                </a:solidFill>
              </a:rPr>
              <a:t>Name of the School Project Coordinators: </a:t>
            </a:r>
            <a:r>
              <a:rPr dirty="0"/>
              <a:t>Dr. Sampath A K / Dr. Abdul Khadar A / Mr. Md </a:t>
            </a:r>
            <a:r>
              <a:rPr dirty="0" err="1"/>
              <a:t>Ziaur</a:t>
            </a:r>
            <a:r>
              <a:rPr dirty="0"/>
              <a:t> Rahman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2"/>
          <p:cNvSpPr/>
          <p:nvPr/>
        </p:nvSpPr>
        <p:spPr>
          <a:xfrm rot="5400000">
            <a:off x="9988715" y="3686306"/>
            <a:ext cx="22861" cy="632461"/>
          </a:xfrm>
          <a:prstGeom prst="roundRect">
            <a:avLst>
              <a:gd name="adj" fmla="val 50000"/>
            </a:avLst>
          </a:prstGeom>
          <a:solidFill>
            <a:srgbClr val="C8C9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3" name="Shape 2"/>
          <p:cNvSpPr/>
          <p:nvPr/>
        </p:nvSpPr>
        <p:spPr>
          <a:xfrm>
            <a:off x="8234944" y="4066947"/>
            <a:ext cx="22861" cy="632461"/>
          </a:xfrm>
          <a:prstGeom prst="roundRect">
            <a:avLst>
              <a:gd name="adj" fmla="val 50000"/>
            </a:avLst>
          </a:prstGeom>
          <a:solidFill>
            <a:srgbClr val="C8C9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4" name="Shape 2"/>
          <p:cNvSpPr/>
          <p:nvPr/>
        </p:nvSpPr>
        <p:spPr>
          <a:xfrm>
            <a:off x="6870937" y="3302327"/>
            <a:ext cx="22861" cy="632461"/>
          </a:xfrm>
          <a:prstGeom prst="roundRect">
            <a:avLst>
              <a:gd name="adj" fmla="val 50000"/>
            </a:avLst>
          </a:prstGeom>
          <a:solidFill>
            <a:srgbClr val="C8C9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5" name="Shape 2"/>
          <p:cNvSpPr/>
          <p:nvPr/>
        </p:nvSpPr>
        <p:spPr>
          <a:xfrm>
            <a:off x="3934197" y="4074718"/>
            <a:ext cx="22861" cy="632461"/>
          </a:xfrm>
          <a:prstGeom prst="roundRect">
            <a:avLst>
              <a:gd name="adj" fmla="val 50000"/>
            </a:avLst>
          </a:prstGeom>
          <a:solidFill>
            <a:srgbClr val="C8C9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6" name="Shape 2"/>
          <p:cNvSpPr/>
          <p:nvPr/>
        </p:nvSpPr>
        <p:spPr>
          <a:xfrm>
            <a:off x="2420003" y="3411942"/>
            <a:ext cx="22861" cy="632461"/>
          </a:xfrm>
          <a:prstGeom prst="roundRect">
            <a:avLst>
              <a:gd name="adj" fmla="val 50000"/>
            </a:avLst>
          </a:prstGeom>
          <a:solidFill>
            <a:srgbClr val="C8C9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68680"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dirty="0"/>
              <a:t>Timeline of the Project (Gantt Chart)</a:t>
            </a:r>
          </a:p>
        </p:txBody>
      </p:sp>
      <p:sp>
        <p:nvSpPr>
          <p:cNvPr id="168" name="Text 5"/>
          <p:cNvSpPr txBox="1"/>
          <p:nvPr/>
        </p:nvSpPr>
        <p:spPr>
          <a:xfrm>
            <a:off x="1377021" y="1931953"/>
            <a:ext cx="3277029" cy="27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2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rPr dirty="0"/>
              <a:t>Phase 0: Requirements Gathering</a:t>
            </a:r>
          </a:p>
        </p:txBody>
      </p:sp>
      <p:sp>
        <p:nvSpPr>
          <p:cNvPr id="169" name="Text 6"/>
          <p:cNvSpPr txBox="1"/>
          <p:nvPr/>
        </p:nvSpPr>
        <p:spPr>
          <a:xfrm>
            <a:off x="577254" y="2322597"/>
            <a:ext cx="4876564" cy="82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200"/>
              </a:lnSpc>
              <a:defRPr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rPr dirty="0"/>
              <a:t>This phase involves conducting surveys, interviews, and workshops to understand the needs of stakeholders and beneficiaries.</a:t>
            </a:r>
          </a:p>
        </p:txBody>
      </p:sp>
      <p:sp>
        <p:nvSpPr>
          <p:cNvPr id="170" name="Text 10"/>
          <p:cNvSpPr txBox="1"/>
          <p:nvPr/>
        </p:nvSpPr>
        <p:spPr>
          <a:xfrm>
            <a:off x="1782075" y="4820575"/>
            <a:ext cx="3912816" cy="273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2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t>Phase 1: System Design &amp; Development</a:t>
            </a:r>
          </a:p>
        </p:txBody>
      </p:sp>
      <p:sp>
        <p:nvSpPr>
          <p:cNvPr id="171" name="Text 11"/>
          <p:cNvSpPr txBox="1"/>
          <p:nvPr/>
        </p:nvSpPr>
        <p:spPr>
          <a:xfrm>
            <a:off x="1300202" y="5211219"/>
            <a:ext cx="4876563" cy="823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200"/>
              </a:lnSpc>
              <a:defRPr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t>This phase focuses on designing the software and hardware components of the system, Architecture and proposed method</a:t>
            </a:r>
          </a:p>
        </p:txBody>
      </p:sp>
      <p:sp>
        <p:nvSpPr>
          <p:cNvPr id="172" name="Text 15"/>
          <p:cNvSpPr txBox="1"/>
          <p:nvPr/>
        </p:nvSpPr>
        <p:spPr>
          <a:xfrm>
            <a:off x="6678676" y="1926919"/>
            <a:ext cx="3577264" cy="27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2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t>Phase 2: Algorithm and Development</a:t>
            </a:r>
          </a:p>
        </p:txBody>
      </p:sp>
      <p:sp>
        <p:nvSpPr>
          <p:cNvPr id="173" name="Text 16"/>
          <p:cNvSpPr txBox="1"/>
          <p:nvPr/>
        </p:nvSpPr>
        <p:spPr>
          <a:xfrm>
            <a:off x="6029087" y="2317563"/>
            <a:ext cx="4876563" cy="543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200"/>
              </a:lnSpc>
              <a:defRPr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t>This phase involves 50% of implementation details with live demo of the project and 50% of report softcopy.</a:t>
            </a:r>
          </a:p>
        </p:txBody>
      </p:sp>
      <p:sp>
        <p:nvSpPr>
          <p:cNvPr id="174" name="Text 20"/>
          <p:cNvSpPr txBox="1"/>
          <p:nvPr/>
        </p:nvSpPr>
        <p:spPr>
          <a:xfrm>
            <a:off x="7391713" y="4846572"/>
            <a:ext cx="3421348" cy="27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2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t>Phase 3: Monitoring and Evaluation</a:t>
            </a:r>
          </a:p>
        </p:txBody>
      </p:sp>
      <p:sp>
        <p:nvSpPr>
          <p:cNvPr id="175" name="Text 21"/>
          <p:cNvSpPr txBox="1"/>
          <p:nvPr/>
        </p:nvSpPr>
        <p:spPr>
          <a:xfrm>
            <a:off x="6664166" y="5237216"/>
            <a:ext cx="4876563" cy="82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200"/>
              </a:lnSpc>
              <a:defRPr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t>This phase involves continuous monitoring of the system's performance and collecting feedback from beneficiaries to identify areas for improvement.</a:t>
            </a:r>
          </a:p>
        </p:txBody>
      </p:sp>
      <p:sp>
        <p:nvSpPr>
          <p:cNvPr id="176" name="Shape 1"/>
          <p:cNvSpPr/>
          <p:nvPr/>
        </p:nvSpPr>
        <p:spPr>
          <a:xfrm>
            <a:off x="812800" y="4002535"/>
            <a:ext cx="8749211" cy="49767"/>
          </a:xfrm>
          <a:prstGeom prst="roundRect">
            <a:avLst>
              <a:gd name="adj" fmla="val 50000"/>
            </a:avLst>
          </a:prstGeom>
          <a:solidFill>
            <a:srgbClr val="C8C9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79" name="Shape 3"/>
          <p:cNvGrpSpPr/>
          <p:nvPr/>
        </p:nvGrpSpPr>
        <p:grpSpPr>
          <a:xfrm>
            <a:off x="2239564" y="3799237"/>
            <a:ext cx="406599" cy="406599"/>
            <a:chOff x="0" y="0"/>
            <a:chExt cx="406598" cy="406598"/>
          </a:xfrm>
        </p:grpSpPr>
        <p:sp>
          <p:nvSpPr>
            <p:cNvPr id="177" name="Rounded Rectangle"/>
            <p:cNvSpPr/>
            <p:nvPr/>
          </p:nvSpPr>
          <p:spPr>
            <a:xfrm>
              <a:off x="0" y="0"/>
              <a:ext cx="406599" cy="406599"/>
            </a:xfrm>
            <a:prstGeom prst="roundRect">
              <a:avLst>
                <a:gd name="adj" fmla="val 18667"/>
              </a:avLst>
            </a:prstGeom>
            <a:solidFill>
              <a:srgbClr val="E2E3E9"/>
            </a:solidFill>
            <a:ln w="7620" cap="flat">
              <a:solidFill>
                <a:srgbClr val="C8C9C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8" name="0"/>
            <p:cNvSpPr txBox="1"/>
            <p:nvPr/>
          </p:nvSpPr>
          <p:spPr>
            <a:xfrm>
              <a:off x="71760" y="26040"/>
              <a:ext cx="263079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0</a:t>
              </a:r>
            </a:p>
          </p:txBody>
        </p:sp>
      </p:grpSp>
      <p:sp>
        <p:nvSpPr>
          <p:cNvPr id="180" name="Text 9"/>
          <p:cNvSpPr txBox="1"/>
          <p:nvPr/>
        </p:nvSpPr>
        <p:spPr>
          <a:xfrm>
            <a:off x="4225129" y="3866986"/>
            <a:ext cx="234994" cy="274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100"/>
              </a:lnSpc>
              <a:defRPr sz="21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t>   </a:t>
            </a:r>
          </a:p>
        </p:txBody>
      </p:sp>
      <p:sp>
        <p:nvSpPr>
          <p:cNvPr id="181" name="Text 19"/>
          <p:cNvSpPr txBox="1"/>
          <p:nvPr/>
        </p:nvSpPr>
        <p:spPr>
          <a:xfrm>
            <a:off x="9618085" y="3866986"/>
            <a:ext cx="160897" cy="269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100"/>
              </a:lnSpc>
              <a:defRPr sz="2100"/>
            </a:lvl1pPr>
          </a:lstStyle>
          <a:p>
            <a:r>
              <a:t>  </a:t>
            </a:r>
          </a:p>
        </p:txBody>
      </p:sp>
      <p:grpSp>
        <p:nvGrpSpPr>
          <p:cNvPr id="184" name="Shape 3"/>
          <p:cNvGrpSpPr/>
          <p:nvPr/>
        </p:nvGrpSpPr>
        <p:grpSpPr>
          <a:xfrm>
            <a:off x="3757891" y="3822097"/>
            <a:ext cx="406599" cy="406599"/>
            <a:chOff x="0" y="0"/>
            <a:chExt cx="406598" cy="406598"/>
          </a:xfrm>
        </p:grpSpPr>
        <p:sp>
          <p:nvSpPr>
            <p:cNvPr id="182" name="Rounded Rectangle"/>
            <p:cNvSpPr/>
            <p:nvPr/>
          </p:nvSpPr>
          <p:spPr>
            <a:xfrm>
              <a:off x="0" y="0"/>
              <a:ext cx="406599" cy="406599"/>
            </a:xfrm>
            <a:prstGeom prst="roundRect">
              <a:avLst>
                <a:gd name="adj" fmla="val 18667"/>
              </a:avLst>
            </a:prstGeom>
            <a:solidFill>
              <a:srgbClr val="E2E3E9"/>
            </a:solidFill>
            <a:ln w="7620" cap="flat">
              <a:solidFill>
                <a:srgbClr val="C8C9C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3" name="1"/>
            <p:cNvSpPr txBox="1"/>
            <p:nvPr/>
          </p:nvSpPr>
          <p:spPr>
            <a:xfrm>
              <a:off x="71760" y="26040"/>
              <a:ext cx="263079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1</a:t>
              </a:r>
            </a:p>
          </p:txBody>
        </p:sp>
      </p:grpSp>
      <p:grpSp>
        <p:nvGrpSpPr>
          <p:cNvPr id="187" name="Shape 3"/>
          <p:cNvGrpSpPr/>
          <p:nvPr/>
        </p:nvGrpSpPr>
        <p:grpSpPr>
          <a:xfrm>
            <a:off x="6695202" y="3799237"/>
            <a:ext cx="406599" cy="406599"/>
            <a:chOff x="0" y="0"/>
            <a:chExt cx="406598" cy="406598"/>
          </a:xfrm>
        </p:grpSpPr>
        <p:sp>
          <p:nvSpPr>
            <p:cNvPr id="185" name="Rounded Rectangle"/>
            <p:cNvSpPr/>
            <p:nvPr/>
          </p:nvSpPr>
          <p:spPr>
            <a:xfrm>
              <a:off x="0" y="0"/>
              <a:ext cx="406599" cy="406599"/>
            </a:xfrm>
            <a:prstGeom prst="roundRect">
              <a:avLst>
                <a:gd name="adj" fmla="val 18667"/>
              </a:avLst>
            </a:prstGeom>
            <a:solidFill>
              <a:srgbClr val="E2E3E9"/>
            </a:solidFill>
            <a:ln w="7620" cap="flat">
              <a:solidFill>
                <a:srgbClr val="C8C9C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6" name="2"/>
            <p:cNvSpPr txBox="1"/>
            <p:nvPr/>
          </p:nvSpPr>
          <p:spPr>
            <a:xfrm>
              <a:off x="71760" y="26040"/>
              <a:ext cx="263079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2</a:t>
              </a:r>
            </a:p>
          </p:txBody>
        </p:sp>
      </p:grpSp>
      <p:grpSp>
        <p:nvGrpSpPr>
          <p:cNvPr id="190" name="Shape 3"/>
          <p:cNvGrpSpPr/>
          <p:nvPr/>
        </p:nvGrpSpPr>
        <p:grpSpPr>
          <a:xfrm>
            <a:off x="8060710" y="3822097"/>
            <a:ext cx="406599" cy="406599"/>
            <a:chOff x="0" y="0"/>
            <a:chExt cx="406598" cy="406598"/>
          </a:xfrm>
        </p:grpSpPr>
        <p:sp>
          <p:nvSpPr>
            <p:cNvPr id="188" name="Rounded Rectangle"/>
            <p:cNvSpPr/>
            <p:nvPr/>
          </p:nvSpPr>
          <p:spPr>
            <a:xfrm>
              <a:off x="0" y="0"/>
              <a:ext cx="406599" cy="406599"/>
            </a:xfrm>
            <a:prstGeom prst="roundRect">
              <a:avLst>
                <a:gd name="adj" fmla="val 18667"/>
              </a:avLst>
            </a:prstGeom>
            <a:solidFill>
              <a:srgbClr val="E2E3E9"/>
            </a:solidFill>
            <a:ln w="7620" cap="flat">
              <a:solidFill>
                <a:srgbClr val="C8C9C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3"/>
            <p:cNvSpPr txBox="1"/>
            <p:nvPr/>
          </p:nvSpPr>
          <p:spPr>
            <a:xfrm>
              <a:off x="71760" y="26040"/>
              <a:ext cx="263079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3</a:t>
              </a:r>
            </a:p>
          </p:txBody>
        </p:sp>
      </p:grpSp>
      <p:grpSp>
        <p:nvGrpSpPr>
          <p:cNvPr id="193" name="Shape 3"/>
          <p:cNvGrpSpPr/>
          <p:nvPr/>
        </p:nvGrpSpPr>
        <p:grpSpPr>
          <a:xfrm>
            <a:off x="9420911" y="3822097"/>
            <a:ext cx="406599" cy="406599"/>
            <a:chOff x="0" y="0"/>
            <a:chExt cx="406598" cy="406598"/>
          </a:xfrm>
        </p:grpSpPr>
        <p:sp>
          <p:nvSpPr>
            <p:cNvPr id="191" name="Rounded Rectangle"/>
            <p:cNvSpPr/>
            <p:nvPr/>
          </p:nvSpPr>
          <p:spPr>
            <a:xfrm>
              <a:off x="0" y="0"/>
              <a:ext cx="406599" cy="406599"/>
            </a:xfrm>
            <a:prstGeom prst="roundRect">
              <a:avLst>
                <a:gd name="adj" fmla="val 18667"/>
              </a:avLst>
            </a:prstGeom>
            <a:solidFill>
              <a:srgbClr val="E2E3E9"/>
            </a:solidFill>
            <a:ln w="7620" cap="flat">
              <a:solidFill>
                <a:srgbClr val="C8C9C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2" name="4"/>
            <p:cNvSpPr txBox="1"/>
            <p:nvPr/>
          </p:nvSpPr>
          <p:spPr>
            <a:xfrm>
              <a:off x="71760" y="26040"/>
              <a:ext cx="263079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lang="en-IN" dirty="0"/>
              <a:t>Conclusion</a:t>
            </a:r>
            <a:endParaRPr dirty="0"/>
          </a:p>
        </p:txBody>
      </p:sp>
      <p:sp>
        <p:nvSpPr>
          <p:cNvPr id="160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075266"/>
            <a:ext cx="106680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Assistive Communication Web App aims to bridge communication gaps faced by individuals with speech and hearing impairments.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By integrating various modes of communication, it enhances accessibility and independence.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Future work will focus on expanding functionalities and improving user experience.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91255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Github Link</a:t>
            </a:r>
          </a:p>
        </p:txBody>
      </p:sp>
      <p:sp>
        <p:nvSpPr>
          <p:cNvPr id="153" name="Google Shape;115;p17"/>
          <p:cNvSpPr txBox="1"/>
          <p:nvPr/>
        </p:nvSpPr>
        <p:spPr>
          <a:xfrm>
            <a:off x="697659" y="1151467"/>
            <a:ext cx="10576550" cy="417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normAutofit/>
          </a:bodyPr>
          <a:lstStyle/>
          <a:p>
            <a:pPr marL="161925" indent="-32385" algn="just" defTabSz="777240">
              <a:defRPr sz="2040">
                <a:latin typeface="Cambria"/>
                <a:ea typeface="Cambria"/>
                <a:cs typeface="Cambria"/>
                <a:sym typeface="Cambria"/>
              </a:defRPr>
            </a:pPr>
            <a:r>
              <a:rPr lang="en-IN" dirty="0">
                <a:hlinkClick r:id="rId2"/>
              </a:rPr>
              <a:t>Source Code!!</a:t>
            </a:r>
            <a:endParaRPr lang="en-IN" dirty="0"/>
          </a:p>
          <a:p>
            <a:pPr marL="161925" indent="-32385" algn="just" defTabSz="777240">
              <a:defRPr sz="2040">
                <a:latin typeface="Cambria"/>
                <a:ea typeface="Cambria"/>
                <a:cs typeface="Cambria"/>
                <a:sym typeface="Cambria"/>
              </a:defRPr>
            </a:pPr>
            <a:endParaRPr dirty="0"/>
          </a:p>
          <a:p>
            <a:pPr marL="161925" indent="-32385" algn="just" defTabSz="777240">
              <a:lnSpc>
                <a:spcPct val="200000"/>
              </a:lnSpc>
              <a:defRPr sz="204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pPr>
            <a:r>
              <a:rPr dirty="0"/>
              <a:t>The project code and documentation are available on GitHub, facilitating collaboration and transparency.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161925" indent="-32385" algn="just" defTabSz="777240">
              <a:lnSpc>
                <a:spcPct val="200000"/>
              </a:lnSpc>
              <a:defRPr sz="2040">
                <a:latin typeface="Cambria"/>
                <a:ea typeface="Cambria"/>
                <a:cs typeface="Cambria"/>
                <a:sym typeface="Cambria"/>
              </a:defRPr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161925" indent="-32385" algn="just" defTabSz="777240">
              <a:lnSpc>
                <a:spcPct val="200000"/>
              </a:lnSpc>
              <a:defRPr sz="2040">
                <a:latin typeface="Cambria"/>
                <a:ea typeface="Cambria"/>
                <a:cs typeface="Cambria"/>
                <a:sym typeface="Cambria"/>
              </a:defRPr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4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057" y="382881"/>
            <a:ext cx="501669" cy="5016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4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68680"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References (IEEE Paper format)</a:t>
            </a:r>
          </a:p>
        </p:txBody>
      </p:sp>
      <p:sp>
        <p:nvSpPr>
          <p:cNvPr id="196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1150600" cy="4953001"/>
          </a:xfrm>
          <a:prstGeom prst="rect">
            <a:avLst/>
          </a:prstGeom>
        </p:spPr>
        <p:txBody>
          <a:bodyPr/>
          <a:lstStyle/>
          <a:p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https://arxiv.org/html/2403.01087v1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https://www.sciencedirect.com/science/article/pii/S2666307422000031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https://www.researchgate.net/publication/380297513_Lip_Reading_System_for_Speech-Impaired_Individuals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https://www.iosrjournals.org/iosr-jce/papers/Vol26-issue4/Ser-3/B2604031018.pdf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https://www.ncbi.nlm.nih.gov/pmc/articles/PMC9452925/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ClrTx/>
              <a:buSzPct val="100000"/>
              <a:buNone/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HANK YOU"/>
          <p:cNvSpPr txBox="1"/>
          <p:nvPr/>
        </p:nvSpPr>
        <p:spPr>
          <a:xfrm>
            <a:off x="3644132" y="2938779"/>
            <a:ext cx="5005336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800" b="1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9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68680"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Content</a:t>
            </a:r>
          </a:p>
        </p:txBody>
      </p:sp>
      <p:sp>
        <p:nvSpPr>
          <p:cNvPr id="146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2999"/>
            <a:ext cx="10668000" cy="4360333"/>
          </a:xfrm>
          <a:prstGeom prst="rect">
            <a:avLst/>
          </a:prstGeom>
        </p:spPr>
        <p:txBody>
          <a:bodyPr numCol="2">
            <a:normAutofit/>
          </a:bodyPr>
          <a:lstStyle/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US" dirty="0"/>
              <a:t>Introduction</a:t>
            </a:r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US" dirty="0"/>
              <a:t>Literature Review</a:t>
            </a:r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IN" dirty="0"/>
              <a:t>Objectives</a:t>
            </a:r>
            <a:endParaRPr lang="en-US" dirty="0"/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IN" dirty="0"/>
              <a:t>Experimental Details</a:t>
            </a:r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IN" dirty="0"/>
              <a:t>Methodology</a:t>
            </a:r>
            <a:endParaRPr lang="en-US" dirty="0"/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IN" dirty="0"/>
              <a:t>Outcomes</a:t>
            </a:r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US" dirty="0"/>
              <a:t>Timeline of the Project (Gantt Chart)</a:t>
            </a:r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IN" dirty="0"/>
              <a:t>Conclusion</a:t>
            </a:r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IN" dirty="0"/>
              <a:t>GitHub Link</a:t>
            </a:r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IN" dirty="0"/>
              <a:t>References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9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68680"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149" name="Google Shape;97;p14"/>
          <p:cNvSpPr txBox="1">
            <a:spLocks noGrp="1"/>
          </p:cNvSpPr>
          <p:nvPr>
            <p:ph type="body" idx="1"/>
          </p:nvPr>
        </p:nvSpPr>
        <p:spPr>
          <a:xfrm>
            <a:off x="559171" y="990969"/>
            <a:ext cx="10668000" cy="4876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/>
              <a:t>Effective communication is essential for interaction in everyday life. However, individuals with speech and hearing impairments often face significant challenges.</a:t>
            </a:r>
          </a:p>
          <a:p>
            <a:r>
              <a:rPr lang="en-US" sz="2000" dirty="0"/>
              <a:t>This presentation explores an assistive communication web app that integrates speech recognition, Head Gaze analysis, and sign language interpretation to enhance communication capabilities.</a:t>
            </a:r>
            <a:endParaRPr lang="en-IN" sz="2000" dirty="0"/>
          </a:p>
          <a:p>
            <a:pPr marL="81915" indent="-16382" defTabSz="393192">
              <a:buSzTx/>
              <a:buNone/>
              <a:defRPr sz="1204">
                <a:latin typeface="Calibri"/>
                <a:ea typeface="Calibri"/>
                <a:cs typeface="Calibri"/>
                <a:sym typeface="Calibri"/>
              </a:defRPr>
            </a:pP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indent="0">
              <a:buClrTx/>
              <a:buSzPct val="100000"/>
            </a:pPr>
            <a:r>
              <a:rPr lang="en-US" dirty="0"/>
              <a:t>Literature Review</a:t>
            </a:r>
          </a:p>
        </p:txBody>
      </p:sp>
      <p:sp>
        <p:nvSpPr>
          <p:cNvPr id="157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952500"/>
            <a:ext cx="10668000" cy="495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76200" indent="0">
              <a:lnSpc>
                <a:spcPct val="170000"/>
              </a:lnSpc>
              <a:buNone/>
            </a:pPr>
            <a:r>
              <a:rPr lang="en-US" sz="1600" b="1" dirty="0"/>
              <a:t>Existing Methods: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Speech Recognition Systems: Convert spoken words into text. High accuracy but may struggle in noisy environments.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Head Gaze Technology: Analyzes head movements. Limited by visibility and requires training.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Sign Language Recognition: Captures gestures and translates them. Effective but limited by variations in sign languages.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Text-to-Speech Systems: Converts written text back to speech. Useful for non-verbal users but lacks personalization.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Augmentative and Alternative Communication (AAC) devices: Help users communicate via symbols or text. Hardware limitations can restrict usability.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Voice-controlled Assistants: Enable interaction through voice commands. Limited to simple tasks.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Mobile Applications: Some apps offer basic recognition capabilities but may lack integration.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Gesture Recognition Systems: Recognize hand movements but can be affected by lighting and camera quality.</a:t>
            </a:r>
            <a:endParaRPr lang="en-IN" sz="16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indent="0">
              <a:buClrTx/>
              <a:buSzPct val="100000"/>
            </a:pPr>
            <a:r>
              <a:rPr lang="en-US" dirty="0"/>
              <a:t>Literature Review</a:t>
            </a:r>
          </a:p>
        </p:txBody>
      </p:sp>
      <p:sp>
        <p:nvSpPr>
          <p:cNvPr id="157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952500"/>
            <a:ext cx="10668000" cy="495300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76200" indent="0">
              <a:buNone/>
            </a:pPr>
            <a:r>
              <a:rPr lang="en-US" sz="3200" b="1" dirty="0"/>
              <a:t>Advantages</a:t>
            </a:r>
            <a:r>
              <a:rPr lang="en-US" sz="3200" dirty="0"/>
              <a:t>:</a:t>
            </a:r>
          </a:p>
          <a:p>
            <a:r>
              <a:rPr lang="en-US" dirty="0"/>
              <a:t>1. Integrates multiple communication methods.</a:t>
            </a:r>
          </a:p>
          <a:p>
            <a:r>
              <a:rPr lang="en-US" dirty="0"/>
              <a:t>2. Real-time processing capabilities.</a:t>
            </a:r>
          </a:p>
          <a:p>
            <a:r>
              <a:rPr lang="en-US" dirty="0"/>
              <a:t>3. Enhances user independence.</a:t>
            </a:r>
          </a:p>
          <a:p>
            <a:r>
              <a:rPr lang="en-US" dirty="0"/>
              <a:t>4. Customizable to user preferences.</a:t>
            </a:r>
          </a:p>
          <a:p>
            <a:endParaRPr lang="en-US" dirty="0"/>
          </a:p>
          <a:p>
            <a:pPr marL="76200" indent="0">
              <a:buNone/>
            </a:pPr>
            <a:r>
              <a:rPr lang="en-US" sz="3200" b="1" dirty="0"/>
              <a:t>Limitations:</a:t>
            </a:r>
          </a:p>
          <a:p>
            <a:r>
              <a:rPr lang="en-US" dirty="0"/>
              <a:t>1. High resource demand for processing.</a:t>
            </a:r>
          </a:p>
          <a:p>
            <a:r>
              <a:rPr lang="en-US" dirty="0"/>
              <a:t>2. Potential accuracy issues with background noise.</a:t>
            </a:r>
          </a:p>
          <a:p>
            <a:r>
              <a:rPr lang="en-US" dirty="0"/>
              <a:t>3. User training may be necessary.</a:t>
            </a:r>
          </a:p>
          <a:p>
            <a:r>
              <a:rPr lang="en-US" dirty="0"/>
              <a:t>4. Dependency on technology availability and connectivity.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607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lang="en-IN" dirty="0"/>
              <a:t>Objectives</a:t>
            </a:r>
            <a:endParaRPr dirty="0"/>
          </a:p>
        </p:txBody>
      </p:sp>
      <p:sp>
        <p:nvSpPr>
          <p:cNvPr id="160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To develop a user-friendly web application that supports Speech, Head and Sign language.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To achieve high accuracy in real-time communication.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To provide customizable settings for diverse user needs.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To ensure accessibility across various devices and platforms.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lang="en-IN" dirty="0"/>
              <a:t>Experimental Details</a:t>
            </a:r>
            <a:endParaRPr dirty="0"/>
          </a:p>
        </p:txBody>
      </p:sp>
      <p:sp>
        <p:nvSpPr>
          <p:cNvPr id="160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075266"/>
            <a:ext cx="106680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n-IN" sz="2000" b="1" dirty="0"/>
              <a:t>Hardware Used:</a:t>
            </a:r>
          </a:p>
          <a:p>
            <a:r>
              <a:rPr lang="en-IN" sz="2000" dirty="0"/>
              <a:t>Webcam for capturing lip movements.</a:t>
            </a:r>
          </a:p>
          <a:p>
            <a:r>
              <a:rPr lang="en-IN" sz="2000" dirty="0"/>
              <a:t>Microphone for voice input.</a:t>
            </a:r>
          </a:p>
          <a:p>
            <a:r>
              <a:rPr lang="en-IN" sz="2000" dirty="0"/>
              <a:t>Computer for processing data.</a:t>
            </a:r>
          </a:p>
          <a:p>
            <a:pPr marL="76200" indent="0">
              <a:buNone/>
            </a:pPr>
            <a:r>
              <a:rPr lang="en-IN" sz="2000" b="1" dirty="0"/>
              <a:t>Software Used:</a:t>
            </a:r>
          </a:p>
          <a:p>
            <a:r>
              <a:rPr lang="en-IN" sz="2000" dirty="0"/>
              <a:t>Programming languages: Python, JavaScript.</a:t>
            </a:r>
          </a:p>
          <a:p>
            <a:r>
              <a:rPr lang="en-IN" sz="2000" dirty="0"/>
              <a:t>Libraries: TensorFlow for machine learning, OpenCV for image processing.</a:t>
            </a:r>
          </a:p>
          <a:p>
            <a:r>
              <a:rPr lang="en-IN" sz="2000" dirty="0"/>
              <a:t>APIs for speech recognition and gesture analysis.</a:t>
            </a:r>
          </a:p>
        </p:txBody>
      </p:sp>
    </p:spTree>
    <p:extLst>
      <p:ext uri="{BB962C8B-B14F-4D97-AF65-F5344CB8AC3E}">
        <p14:creationId xmlns:p14="http://schemas.microsoft.com/office/powerpoint/2010/main" val="3861306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lang="en-IN" dirty="0"/>
              <a:t>Methodology</a:t>
            </a:r>
            <a:endParaRPr dirty="0"/>
          </a:p>
        </p:txBody>
      </p:sp>
      <p:sp>
        <p:nvSpPr>
          <p:cNvPr id="160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075266"/>
            <a:ext cx="106680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6200" indent="0">
              <a:lnSpc>
                <a:spcPct val="150000"/>
              </a:lnSpc>
              <a:buNone/>
            </a:pPr>
            <a:r>
              <a:rPr lang="en-US" sz="2000" b="1" dirty="0"/>
              <a:t>Design Procedure: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Input Processing: Capture speech and visual data.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Feature Extraction: Analyze head movements and extract speech features.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Data Integration: Combine results from speech, head </a:t>
            </a:r>
            <a:r>
              <a:rPr lang="en-US" sz="2000" dirty="0" err="1"/>
              <a:t>noding</a:t>
            </a:r>
            <a:r>
              <a:rPr lang="en-US" sz="2000" dirty="0"/>
              <a:t>, and sign language.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Output Generation: Display text in real-time.</a:t>
            </a:r>
            <a:r>
              <a:rPr lang="en-IN" sz="2000" dirty="0"/>
              <a:t> Outcomes</a:t>
            </a:r>
          </a:p>
        </p:txBody>
      </p:sp>
    </p:spTree>
    <p:extLst>
      <p:ext uri="{BB962C8B-B14F-4D97-AF65-F5344CB8AC3E}">
        <p14:creationId xmlns:p14="http://schemas.microsoft.com/office/powerpoint/2010/main" val="3464728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lang="en-IN" dirty="0"/>
              <a:t>Outcomes</a:t>
            </a:r>
            <a:endParaRPr dirty="0"/>
          </a:p>
        </p:txBody>
      </p:sp>
      <p:sp>
        <p:nvSpPr>
          <p:cNvPr id="160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075266"/>
            <a:ext cx="106680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 fully functional prototype of the web application.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Enhanced communication capabilities for users with impairments.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Positive user feedback to guide future improvements.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Potential for wider implementation across assistive technologies.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61788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ioinformatics">
  <a:themeElements>
    <a:clrScheme name="Bioinformatic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ioinformatic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ioinformatic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ioinformatics">
  <a:themeElements>
    <a:clrScheme name="Bioinformatic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ioinformatic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ioinformatic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847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</vt:lpstr>
      <vt:lpstr>Times New Roman</vt:lpstr>
      <vt:lpstr>Verdana</vt:lpstr>
      <vt:lpstr>Bioinformatics</vt:lpstr>
      <vt:lpstr>Assistive Communication Web App </vt:lpstr>
      <vt:lpstr>Content</vt:lpstr>
      <vt:lpstr>Introduction</vt:lpstr>
      <vt:lpstr>Literature Review</vt:lpstr>
      <vt:lpstr>Literature Review</vt:lpstr>
      <vt:lpstr>Objectives</vt:lpstr>
      <vt:lpstr>Experimental Details</vt:lpstr>
      <vt:lpstr>Methodology</vt:lpstr>
      <vt:lpstr>Outcomes</vt:lpstr>
      <vt:lpstr>Timeline of the Project (Gantt Chart)</vt:lpstr>
      <vt:lpstr>Conclusion</vt:lpstr>
      <vt:lpstr>Github Link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 Abhinay Reddy</dc:creator>
  <cp:lastModifiedBy>Vishnu Karthik S</cp:lastModifiedBy>
  <cp:revision>7</cp:revision>
  <dcterms:modified xsi:type="dcterms:W3CDTF">2025-01-19T12:03:18Z</dcterms:modified>
</cp:coreProperties>
</file>