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61" r:id="rId3"/>
    <p:sldId id="262" r:id="rId4"/>
    <p:sldId id="260" r:id="rId5"/>
    <p:sldId id="263"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p:cViewPr varScale="1">
        <p:scale>
          <a:sx n="86" d="100"/>
          <a:sy n="86" d="100"/>
        </p:scale>
        <p:origin x="60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9/3/2022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9/3/2022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9/3/2022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9/3/2022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9/3/2022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9/3/2022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9/3/2022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9/3/2022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9/3/2022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9/3/2022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9/3/2022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9/3/2022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Fertility Data Analysis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1800" dirty="0">
                <a:solidFill>
                  <a:schemeClr val="tx1">
                    <a:lumMod val="85000"/>
                    <a:lumOff val="15000"/>
                  </a:schemeClr>
                </a:solidFill>
                <a:latin typeface="Bahnschrift" panose="020B0502040204020203" pitchFamily="34" charset="0"/>
                <a:cs typeface="Arial" panose="020B0604020202020204" pitchFamily="34" charset="0"/>
              </a:rPr>
              <a:t>A feed forward neural net approach</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B59F9-5243-EC5D-D377-4850360AAB6D}"/>
              </a:ext>
            </a:extLst>
          </p:cNvPr>
          <p:cNvSpPr>
            <a:spLocks noGrp="1"/>
          </p:cNvSpPr>
          <p:nvPr>
            <p:ph type="title"/>
          </p:nvPr>
        </p:nvSpPr>
        <p:spPr/>
        <p:txBody>
          <a:bodyPr/>
          <a:lstStyle/>
          <a:p>
            <a:r>
              <a:rPr lang="en-US" dirty="0"/>
              <a:t>Feed Forward Neural Net Theory</a:t>
            </a:r>
            <a:endParaRPr lang="en-IN" dirty="0"/>
          </a:p>
        </p:txBody>
      </p:sp>
      <p:sp>
        <p:nvSpPr>
          <p:cNvPr id="3" name="Content Placeholder 2">
            <a:extLst>
              <a:ext uri="{FF2B5EF4-FFF2-40B4-BE49-F238E27FC236}">
                <a16:creationId xmlns:a16="http://schemas.microsoft.com/office/drawing/2014/main" id="{DC5E8898-1177-3D87-A526-CD4CEC49F582}"/>
              </a:ext>
            </a:extLst>
          </p:cNvPr>
          <p:cNvSpPr>
            <a:spLocks noGrp="1"/>
          </p:cNvSpPr>
          <p:nvPr>
            <p:ph idx="1"/>
          </p:nvPr>
        </p:nvSpPr>
        <p:spPr/>
        <p:txBody>
          <a:bodyPr>
            <a:normAutofit fontScale="92500"/>
          </a:bodyPr>
          <a:lstStyle/>
          <a:p>
            <a:r>
              <a:rPr lang="en-US" sz="2200" dirty="0"/>
              <a:t>Feed forward neural network represents the mechanism in which the input signals fed forward into a neural network, passes through different layers of the network in form of activations and finally results in form of some sort of predictions in the output layer.</a:t>
            </a:r>
          </a:p>
          <a:p>
            <a:r>
              <a:rPr lang="en-US" b="1" dirty="0"/>
              <a:t>Input layer</a:t>
            </a:r>
            <a:r>
              <a:rPr lang="en-US" dirty="0"/>
              <a:t>: This layer consists of the neurons that receive inputs and pass them on to the other layers. The number of neurons in the input layer should be equal to the attributes or features in the dataset.</a:t>
            </a:r>
          </a:p>
          <a:p>
            <a:r>
              <a:rPr lang="en-US" b="1" dirty="0"/>
              <a:t>Output layer</a:t>
            </a:r>
            <a:r>
              <a:rPr lang="en-US" dirty="0"/>
              <a:t>: The output layer is the predicted feature and depends on the type of model you’re building.</a:t>
            </a:r>
          </a:p>
          <a:p>
            <a:r>
              <a:rPr lang="en-US" b="1" dirty="0"/>
              <a:t>Hidden layer: </a:t>
            </a:r>
            <a:r>
              <a:rPr lang="en-US" dirty="0"/>
              <a:t>In between the input and output layer, there are hidden layers based on the type of model. Hidden layers contain a vast number of neurons which apply transformations to the inputs before passing them. As the network is trained, the weights are updated to be more predictive</a:t>
            </a:r>
            <a:endParaRPr lang="en-IN" dirty="0"/>
          </a:p>
        </p:txBody>
      </p:sp>
    </p:spTree>
    <p:extLst>
      <p:ext uri="{BB962C8B-B14F-4D97-AF65-F5344CB8AC3E}">
        <p14:creationId xmlns:p14="http://schemas.microsoft.com/office/powerpoint/2010/main" val="658970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ADD48-4F21-0690-6A67-40B4B273CB80}"/>
              </a:ext>
            </a:extLst>
          </p:cNvPr>
          <p:cNvSpPr>
            <a:spLocks noGrp="1"/>
          </p:cNvSpPr>
          <p:nvPr>
            <p:ph type="title"/>
          </p:nvPr>
        </p:nvSpPr>
        <p:spPr/>
        <p:txBody>
          <a:bodyPr/>
          <a:lstStyle/>
          <a:p>
            <a:r>
              <a:rPr lang="en-US" dirty="0"/>
              <a:t>Animation</a:t>
            </a:r>
            <a:endParaRPr lang="en-IN" dirty="0"/>
          </a:p>
        </p:txBody>
      </p:sp>
      <p:pic>
        <p:nvPicPr>
          <p:cNvPr id="2050" name="Picture 2" descr="Feed Forward Neural Network for Classification">
            <a:extLst>
              <a:ext uri="{FF2B5EF4-FFF2-40B4-BE49-F238E27FC236}">
                <a16:creationId xmlns:a16="http://schemas.microsoft.com/office/drawing/2014/main" id="{81799DDB-03FC-A85B-ADF5-CE57D46E76C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6963" y="2124832"/>
            <a:ext cx="10058400" cy="3727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2024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47097-733B-84EF-CB52-62E2F8349D6B}"/>
              </a:ext>
            </a:extLst>
          </p:cNvPr>
          <p:cNvSpPr>
            <a:spLocks noGrp="1"/>
          </p:cNvSpPr>
          <p:nvPr>
            <p:ph type="title"/>
          </p:nvPr>
        </p:nvSpPr>
        <p:spPr>
          <a:xfrm>
            <a:off x="1097280" y="845896"/>
            <a:ext cx="10058400" cy="796473"/>
          </a:xfrm>
        </p:spPr>
        <p:txBody>
          <a:bodyPr/>
          <a:lstStyle/>
          <a:p>
            <a:r>
              <a:rPr lang="en-US" dirty="0"/>
              <a:t>Data Description</a:t>
            </a:r>
            <a:endParaRPr lang="en-IN" dirty="0"/>
          </a:p>
        </p:txBody>
      </p:sp>
      <p:sp>
        <p:nvSpPr>
          <p:cNvPr id="3" name="Content Placeholder 2">
            <a:extLst>
              <a:ext uri="{FF2B5EF4-FFF2-40B4-BE49-F238E27FC236}">
                <a16:creationId xmlns:a16="http://schemas.microsoft.com/office/drawing/2014/main" id="{6F8CD24F-5CEB-AF43-62CB-AC686AB71945}"/>
              </a:ext>
            </a:extLst>
          </p:cNvPr>
          <p:cNvSpPr>
            <a:spLocks noGrp="1"/>
          </p:cNvSpPr>
          <p:nvPr>
            <p:ph idx="1"/>
          </p:nvPr>
        </p:nvSpPr>
        <p:spPr>
          <a:xfrm>
            <a:off x="1097280" y="2251213"/>
            <a:ext cx="10058400" cy="3760891"/>
          </a:xfrm>
        </p:spPr>
        <p:txBody>
          <a:bodyPr/>
          <a:lstStyle/>
          <a:p>
            <a:r>
              <a:rPr lang="en-US" dirty="0"/>
              <a:t>This is an analysis of data sample according to the WHO 2010 criteria. </a:t>
            </a:r>
          </a:p>
          <a:p>
            <a:r>
              <a:rPr lang="en-US" dirty="0"/>
              <a:t>-&gt; The collected data are combination of following aspects –</a:t>
            </a:r>
          </a:p>
          <a:p>
            <a:pPr lvl="1"/>
            <a:r>
              <a:rPr lang="en-US" dirty="0"/>
              <a:t>Age</a:t>
            </a:r>
          </a:p>
          <a:p>
            <a:pPr lvl="1"/>
            <a:r>
              <a:rPr lang="en-US" dirty="0"/>
              <a:t>Season(When sample was collected)</a:t>
            </a:r>
          </a:p>
          <a:p>
            <a:pPr lvl="1"/>
            <a:r>
              <a:rPr lang="en-US" dirty="0"/>
              <a:t>Childish Diseases</a:t>
            </a:r>
          </a:p>
          <a:p>
            <a:pPr lvl="1"/>
            <a:r>
              <a:rPr lang="en-US" dirty="0"/>
              <a:t>Surgical Intervention</a:t>
            </a:r>
          </a:p>
          <a:p>
            <a:pPr lvl="1"/>
            <a:r>
              <a:rPr lang="en-US" dirty="0"/>
              <a:t>Alcohol Consumption or Smoking Habit</a:t>
            </a:r>
          </a:p>
          <a:p>
            <a:pPr lvl="1"/>
            <a:r>
              <a:rPr lang="en-US" dirty="0"/>
              <a:t>Accident or Serious Trauma</a:t>
            </a:r>
          </a:p>
          <a:p>
            <a:pPr lvl="1"/>
            <a:endParaRPr lang="en-US" dirty="0"/>
          </a:p>
          <a:p>
            <a:pPr marL="201168" lvl="1" indent="0" algn="r">
              <a:buNone/>
            </a:pPr>
            <a:r>
              <a:rPr lang="en-US" dirty="0"/>
              <a:t>Source - Kaggle</a:t>
            </a:r>
          </a:p>
          <a:p>
            <a:endParaRPr lang="en-US" dirty="0"/>
          </a:p>
        </p:txBody>
      </p:sp>
    </p:spTree>
    <p:extLst>
      <p:ext uri="{BB962C8B-B14F-4D97-AF65-F5344CB8AC3E}">
        <p14:creationId xmlns:p14="http://schemas.microsoft.com/office/powerpoint/2010/main" val="2109297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5E7D6-7946-CA98-BFFC-D29D4227A3AC}"/>
              </a:ext>
            </a:extLst>
          </p:cNvPr>
          <p:cNvSpPr>
            <a:spLocks noGrp="1"/>
          </p:cNvSpPr>
          <p:nvPr>
            <p:ph type="title"/>
          </p:nvPr>
        </p:nvSpPr>
        <p:spPr/>
        <p:txBody>
          <a:bodyPr>
            <a:normAutofit/>
          </a:bodyPr>
          <a:lstStyle/>
          <a:p>
            <a:r>
              <a:rPr lang="en-US" sz="4400" dirty="0"/>
              <a:t>Fertility Data Analysis using </a:t>
            </a:r>
            <a:r>
              <a:rPr lang="en-US" sz="4400" dirty="0" err="1"/>
              <a:t>MXNet</a:t>
            </a:r>
            <a:endParaRPr lang="en-IN" sz="4400" dirty="0"/>
          </a:p>
        </p:txBody>
      </p:sp>
      <p:sp>
        <p:nvSpPr>
          <p:cNvPr id="3" name="Content Placeholder 2">
            <a:extLst>
              <a:ext uri="{FF2B5EF4-FFF2-40B4-BE49-F238E27FC236}">
                <a16:creationId xmlns:a16="http://schemas.microsoft.com/office/drawing/2014/main" id="{11A971F8-9F03-A6D5-AB56-0E580181CA8C}"/>
              </a:ext>
            </a:extLst>
          </p:cNvPr>
          <p:cNvSpPr>
            <a:spLocks noGrp="1"/>
          </p:cNvSpPr>
          <p:nvPr>
            <p:ph idx="1"/>
          </p:nvPr>
        </p:nvSpPr>
        <p:spPr/>
        <p:txBody>
          <a:bodyPr/>
          <a:lstStyle/>
          <a:p>
            <a:r>
              <a:rPr lang="en-US" dirty="0" err="1"/>
              <a:t>MXNet</a:t>
            </a:r>
            <a:r>
              <a:rPr lang="en-US" dirty="0"/>
              <a:t> is an open-source deep learning framework that is used to define, train and deploy neural networks.</a:t>
            </a:r>
          </a:p>
          <a:p>
            <a:endParaRPr lang="en-IN" dirty="0"/>
          </a:p>
        </p:txBody>
      </p:sp>
    </p:spTree>
    <p:extLst>
      <p:ext uri="{BB962C8B-B14F-4D97-AF65-F5344CB8AC3E}">
        <p14:creationId xmlns:p14="http://schemas.microsoft.com/office/powerpoint/2010/main" val="979091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E8FEC-98CF-AF01-456C-A6BA1A34974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2EBD27A-7AD9-1EC5-9D40-C28107ADC68F}"/>
              </a:ext>
            </a:extLst>
          </p:cNvPr>
          <p:cNvSpPr>
            <a:spLocks noGrp="1"/>
          </p:cNvSpPr>
          <p:nvPr>
            <p:ph idx="1"/>
          </p:nvPr>
        </p:nvSpPr>
        <p:spPr/>
        <p:txBody>
          <a:bodyPr/>
          <a:lstStyle/>
          <a:p>
            <a:pPr marL="0" indent="0">
              <a:buNone/>
            </a:pPr>
            <a:endParaRPr lang="en-IN" dirty="0"/>
          </a:p>
          <a:p>
            <a:pPr marL="0" indent="0">
              <a:buNone/>
            </a:pPr>
            <a:endParaRPr lang="en-IN" dirty="0"/>
          </a:p>
          <a:p>
            <a:pPr marL="0" indent="0">
              <a:buNone/>
            </a:pPr>
            <a:endParaRPr lang="en-IN" dirty="0"/>
          </a:p>
          <a:p>
            <a:pPr marL="0" indent="0" algn="ctr">
              <a:buNone/>
            </a:pPr>
            <a:r>
              <a:rPr lang="en-IN" sz="2800" dirty="0"/>
              <a:t>Thank You</a:t>
            </a:r>
            <a:endParaRPr lang="en-IN" dirty="0"/>
          </a:p>
        </p:txBody>
      </p:sp>
    </p:spTree>
    <p:extLst>
      <p:ext uri="{BB962C8B-B14F-4D97-AF65-F5344CB8AC3E}">
        <p14:creationId xmlns:p14="http://schemas.microsoft.com/office/powerpoint/2010/main" val="622196067"/>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{187743D3-1D3A-4436-9775-44F2650183A8}tf56160789_win32</Template>
  <TotalTime>806</TotalTime>
  <Words>251</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Bahnschrift</vt:lpstr>
      <vt:lpstr>Bookman Old Style</vt:lpstr>
      <vt:lpstr>Calibri</vt:lpstr>
      <vt:lpstr>Franklin Gothic Book</vt:lpstr>
      <vt:lpstr>1_RetrospectVTI</vt:lpstr>
      <vt:lpstr>Fertility Data Analysis</vt:lpstr>
      <vt:lpstr>Feed Forward Neural Net Theory</vt:lpstr>
      <vt:lpstr>Animation</vt:lpstr>
      <vt:lpstr>Data Description</vt:lpstr>
      <vt:lpstr>Fertility Data Analysis using MXNet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Fertility Data Analysis</dc:title>
  <dc:creator>Bhanuprasad Arse</dc:creator>
  <cp:lastModifiedBy>Bhanuprasad Arse</cp:lastModifiedBy>
  <cp:revision>11</cp:revision>
  <dcterms:created xsi:type="dcterms:W3CDTF">2022-08-27T08:47:12Z</dcterms:created>
  <dcterms:modified xsi:type="dcterms:W3CDTF">2022-09-03T08:47:52Z</dcterms:modified>
</cp:coreProperties>
</file>