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3"/>
  </p:notesMasterIdLst>
  <p:sldIdLst>
    <p:sldId id="256" r:id="rId2"/>
    <p:sldId id="258" r:id="rId3"/>
    <p:sldId id="259" r:id="rId4"/>
    <p:sldId id="260" r:id="rId5"/>
    <p:sldId id="304" r:id="rId6"/>
    <p:sldId id="305" r:id="rId7"/>
    <p:sldId id="306" r:id="rId8"/>
    <p:sldId id="261" r:id="rId9"/>
    <p:sldId id="307" r:id="rId10"/>
    <p:sldId id="308" r:id="rId11"/>
    <p:sldId id="309" r:id="rId12"/>
    <p:sldId id="310" r:id="rId13"/>
    <p:sldId id="311" r:id="rId14"/>
    <p:sldId id="312" r:id="rId15"/>
    <p:sldId id="313" r:id="rId16"/>
    <p:sldId id="314" r:id="rId17"/>
    <p:sldId id="315" r:id="rId18"/>
    <p:sldId id="316" r:id="rId19"/>
    <p:sldId id="278" r:id="rId20"/>
    <p:sldId id="317" r:id="rId21"/>
    <p:sldId id="26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9223B9-0D40-4A13-A295-1E20C0DD90FF}">
  <a:tblStyle styleId="{159223B9-0D40-4A13-A295-1E20C0DD90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850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3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82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566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8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834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450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217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429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23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85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3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51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00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atin typeface="Arial Black" panose="020B0A04020102020204" pitchFamily="34" charset="0"/>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dirty="0"/>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atin typeface="Arial Black" panose="020B0A04020102020204" pitchFamily="34"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dirty="0"/>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atin typeface="Arial Black" panose="020B0A04020102020204" pitchFamily="34" charset="0"/>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rPr dirty="0"/>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Arial Black" panose="020B0A04020102020204" pitchFamily="34"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atin typeface="Arial Black" panose="020B0A04020102020204" pitchFamily="34" charset="0"/>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dirty="0"/>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atin typeface="Arial Black" panose="020B0A04020102020204" pitchFamily="34" charset="0"/>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atin typeface="Arial Black" panose="020B0A04020102020204" pitchFamily="34" charset="0"/>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dirty="0"/>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latin typeface="Arial Black" panose="020B0A04020102020204" pitchFamily="34" charset="0"/>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dirty="0"/>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latin typeface="Arial Black" panose="020B0A04020102020204" pitchFamily="34" charset="0"/>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dirty="0"/>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latin typeface="Arial Black" panose="020B0A04020102020204" pitchFamily="34" charset="0"/>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dirty="0"/>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latin typeface="Arial Black" panose="020B0A04020102020204" pitchFamily="34" charset="0"/>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dirty="0"/>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atin typeface="Arial Black" panose="020B0A04020102020204" pitchFamily="34"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atin typeface="Arial Black" panose="020B0A04020102020204" pitchFamily="34" charset="0"/>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dirty="0"/>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4"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Black" panose="020B0A04020102020204" pitchFamily="34" charset="0"/>
          <a:ea typeface="Arial Black" panose="020B0A040201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104330" y="679544"/>
            <a:ext cx="3980580" cy="292003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dirty="0">
                <a:solidFill>
                  <a:schemeClr val="dk2"/>
                </a:solidFill>
                <a:latin typeface="Arial Black" panose="020B0A04020102020204" pitchFamily="34" charset="0"/>
              </a:rPr>
              <a:t>Video Games Sales Analysis</a:t>
            </a:r>
            <a:endParaRPr sz="4400" dirty="0">
              <a:solidFill>
                <a:schemeClr val="dk2"/>
              </a:solidFill>
              <a:latin typeface="Arial Black" panose="020B0A04020102020204" pitchFamily="34" charset="0"/>
            </a:endParaRPr>
          </a:p>
        </p:txBody>
      </p:sp>
      <p:sp>
        <p:nvSpPr>
          <p:cNvPr id="1885" name="Google Shape;1885;p35"/>
          <p:cNvSpPr txBox="1">
            <a:spLocks noGrp="1"/>
          </p:cNvSpPr>
          <p:nvPr>
            <p:ph type="subTitle" idx="1"/>
          </p:nvPr>
        </p:nvSpPr>
        <p:spPr>
          <a:xfrm>
            <a:off x="4906870" y="3456139"/>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Pre Placement Project</a:t>
            </a: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88443" y="175043"/>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Region wise Sales Trend over the Years</a:t>
            </a:r>
            <a:endParaRPr dirty="0"/>
          </a:p>
        </p:txBody>
      </p:sp>
      <p:pic>
        <p:nvPicPr>
          <p:cNvPr id="4" name="Picture 3">
            <a:extLst>
              <a:ext uri="{FF2B5EF4-FFF2-40B4-BE49-F238E27FC236}">
                <a16:creationId xmlns:a16="http://schemas.microsoft.com/office/drawing/2014/main" id="{7FFB0271-9C33-4D61-BD84-7A32FD9D0375}"/>
              </a:ext>
            </a:extLst>
          </p:cNvPr>
          <p:cNvPicPr>
            <a:picLocks noChangeAspect="1"/>
          </p:cNvPicPr>
          <p:nvPr/>
        </p:nvPicPr>
        <p:blipFill>
          <a:blip r:embed="rId3"/>
          <a:stretch>
            <a:fillRect/>
          </a:stretch>
        </p:blipFill>
        <p:spPr>
          <a:xfrm>
            <a:off x="1076401" y="1172115"/>
            <a:ext cx="6991197" cy="3578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899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642872" y="24035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Platform wise Global Sales</a:t>
            </a:r>
            <a:endParaRPr dirty="0"/>
          </a:p>
        </p:txBody>
      </p:sp>
      <p:pic>
        <p:nvPicPr>
          <p:cNvPr id="3" name="Picture 2">
            <a:extLst>
              <a:ext uri="{FF2B5EF4-FFF2-40B4-BE49-F238E27FC236}">
                <a16:creationId xmlns:a16="http://schemas.microsoft.com/office/drawing/2014/main" id="{51E30914-47AD-4066-A74D-91823EC9A97C}"/>
              </a:ext>
            </a:extLst>
          </p:cNvPr>
          <p:cNvPicPr>
            <a:picLocks noChangeAspect="1"/>
          </p:cNvPicPr>
          <p:nvPr/>
        </p:nvPicPr>
        <p:blipFill>
          <a:blip r:embed="rId3"/>
          <a:stretch>
            <a:fillRect/>
          </a:stretch>
        </p:blipFill>
        <p:spPr>
          <a:xfrm>
            <a:off x="1784104" y="834657"/>
            <a:ext cx="5846781" cy="41034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54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642872" y="24035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 5 Game Publishers</a:t>
            </a:r>
            <a:endParaRPr dirty="0"/>
          </a:p>
        </p:txBody>
      </p:sp>
      <p:pic>
        <p:nvPicPr>
          <p:cNvPr id="4" name="Picture 3">
            <a:extLst>
              <a:ext uri="{FF2B5EF4-FFF2-40B4-BE49-F238E27FC236}">
                <a16:creationId xmlns:a16="http://schemas.microsoft.com/office/drawing/2014/main" id="{33638255-A4DB-464C-AF34-30388061642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678" b="97987" l="3356" r="96868">
                        <a14:foregroundMark x1="8725" y1="13423" x2="21253" y2="13087"/>
                        <a14:foregroundMark x1="21253" y1="13087" x2="91723" y2="21477"/>
                        <a14:foregroundMark x1="55257" y1="5034" x2="71588" y2="17450"/>
                        <a14:foregroundMark x1="71588" y1="17450" x2="87025" y2="52013"/>
                        <a14:foregroundMark x1="87025" y1="52013" x2="81879" y2="76510"/>
                        <a14:foregroundMark x1="81879" y1="76510" x2="61298" y2="86577"/>
                        <a14:foregroundMark x1="61298" y1="86577" x2="38255" y2="76846"/>
                        <a14:foregroundMark x1="38255" y1="76846" x2="29306" y2="35235"/>
                        <a14:foregroundMark x1="29306" y1="35235" x2="49664" y2="19799"/>
                        <a14:foregroundMark x1="49664" y1="19799" x2="66219" y2="20470"/>
                        <a14:foregroundMark x1="66219" y1="20470" x2="69799" y2="8725"/>
                        <a14:foregroundMark x1="32662" y1="1342" x2="75839" y2="2349"/>
                        <a14:foregroundMark x1="75839" y1="2349" x2="94855" y2="20134"/>
                        <a14:foregroundMark x1="94855" y1="20134" x2="99105" y2="35570"/>
                        <a14:foregroundMark x1="99105" y1="35570" x2="84787" y2="92617"/>
                        <a14:foregroundMark x1="84787" y1="92617" x2="59508" y2="98993"/>
                        <a14:foregroundMark x1="59508" y1="98993" x2="17450" y2="89597"/>
                        <a14:foregroundMark x1="17450" y1="89597" x2="6935" y2="64765"/>
                        <a14:foregroundMark x1="6935" y1="64765" x2="11186" y2="22483"/>
                        <a14:foregroundMark x1="11186" y1="22483" x2="18792" y2="6040"/>
                        <a14:foregroundMark x1="18792" y1="6040" x2="31544" y2="2013"/>
                        <a14:foregroundMark x1="31544" y1="2013" x2="31544" y2="2013"/>
                        <a14:foregroundMark x1="26174" y1="12081" x2="22148" y2="33221"/>
                        <a14:foregroundMark x1="22148" y1="33221" x2="24609" y2="61074"/>
                        <a14:foregroundMark x1="24609" y1="61074" x2="34452" y2="24497"/>
                        <a14:foregroundMark x1="34452" y1="24497" x2="26174" y2="18456"/>
                        <a14:foregroundMark x1="11409" y1="10738" x2="4698" y2="39262"/>
                        <a14:foregroundMark x1="4698" y1="39262" x2="16779" y2="81879"/>
                        <a14:foregroundMark x1="16779" y1="81879" x2="42953" y2="97651"/>
                        <a14:foregroundMark x1="42953" y1="97651" x2="72260" y2="97651"/>
                        <a14:foregroundMark x1="72260" y1="97651" x2="19911" y2="72483"/>
                        <a14:foregroundMark x1="19911" y1="72483" x2="3356" y2="33557"/>
                        <a14:foregroundMark x1="3356" y1="33557" x2="18345" y2="62752"/>
                        <a14:foregroundMark x1="18345" y1="62752" x2="12752" y2="35235"/>
                        <a14:foregroundMark x1="12752" y1="35235" x2="13199" y2="3691"/>
                        <a14:foregroundMark x1="13199" y1="3691" x2="10291" y2="5369"/>
                        <a14:foregroundMark x1="97539" y1="2013" x2="97987" y2="82215"/>
                        <a14:foregroundMark x1="97987" y1="82215" x2="97539" y2="3356"/>
                        <a14:foregroundMark x1="97539" y1="3356" x2="97539" y2="91275"/>
                        <a14:foregroundMark x1="97539" y1="91275" x2="81208" y2="97651"/>
                        <a14:foregroundMark x1="81208" y1="97651" x2="93289" y2="89933"/>
                        <a14:foregroundMark x1="93289" y1="89933" x2="26174" y2="95638"/>
                        <a14:foregroundMark x1="26174" y1="95638" x2="44743" y2="98322"/>
                        <a14:foregroundMark x1="44743" y1="98322" x2="4251" y2="97651"/>
                        <a14:foregroundMark x1="4251" y1="97651" x2="74497" y2="98322"/>
                        <a14:foregroundMark x1="74497" y1="98322" x2="69799" y2="96644"/>
                        <a14:foregroundMark x1="21700" y1="23154" x2="21253" y2="43624"/>
                        <a14:foregroundMark x1="21253" y1="43624" x2="5593" y2="50671"/>
                        <a14:foregroundMark x1="5593" y1="50671" x2="8054" y2="23154"/>
                        <a14:foregroundMark x1="8054" y1="23154" x2="4922" y2="44295"/>
                        <a14:foregroundMark x1="4922" y1="44295" x2="15660" y2="72148"/>
                        <a14:foregroundMark x1="15660" y1="72148" x2="23490" y2="46644"/>
                        <a14:foregroundMark x1="23490" y1="46644" x2="30872" y2="33893"/>
                        <a14:foregroundMark x1="30872" y1="33893" x2="33781" y2="73154"/>
                        <a14:foregroundMark x1="33781" y1="73154" x2="36465" y2="53691"/>
                        <a14:foregroundMark x1="36465" y1="53691" x2="36465" y2="53691"/>
                        <a14:foregroundMark x1="21924" y1="11074" x2="11186" y2="26846"/>
                        <a14:foregroundMark x1="11186" y1="26846" x2="21924" y2="18792"/>
                        <a14:foregroundMark x1="21924" y1="18792" x2="23937" y2="27517"/>
                        <a14:foregroundMark x1="27517" y1="7047" x2="51007" y2="13758"/>
                        <a14:foregroundMark x1="51007" y1="13758" x2="61745" y2="10403"/>
                        <a14:foregroundMark x1="50783" y1="22819" x2="74497" y2="31879"/>
                        <a14:foregroundMark x1="74497" y1="31879" x2="83445" y2="40604"/>
                        <a14:foregroundMark x1="42282" y1="28859" x2="50559" y2="21477"/>
                        <a14:foregroundMark x1="68009" y1="32550" x2="78523" y2="84228"/>
                        <a14:foregroundMark x1="78523" y1="84228" x2="81879" y2="76510"/>
                        <a14:foregroundMark x1="75168" y1="27181" x2="79642" y2="56040"/>
                        <a14:foregroundMark x1="79642" y1="56040" x2="83221" y2="65772"/>
                        <a14:foregroundMark x1="85682" y1="336" x2="89709" y2="38591"/>
                        <a14:foregroundMark x1="89709" y1="38591" x2="97092" y2="13758"/>
                        <a14:foregroundMark x1="97092" y1="13758" x2="99105" y2="31208"/>
                        <a14:foregroundMark x1="99105" y1="31208" x2="99776" y2="7047"/>
                        <a14:foregroundMark x1="99776" y1="7047" x2="96421" y2="65772"/>
                        <a14:foregroundMark x1="96421" y1="65772" x2="96197" y2="48322"/>
                        <a14:foregroundMark x1="96197" y1="48322" x2="92841" y2="31879"/>
                        <a14:foregroundMark x1="92841" y1="31879" x2="94407" y2="12416"/>
                        <a14:foregroundMark x1="94407" y1="12416" x2="89485" y2="28188"/>
                        <a14:foregroundMark x1="89485" y1="28188" x2="96868" y2="50671"/>
                        <a14:foregroundMark x1="96868" y1="50671" x2="96644" y2="50671"/>
                        <a14:backgroundMark x1="47651" y1="41611" x2="60626" y2="43624"/>
                        <a14:backgroundMark x1="60626" y1="43624" x2="59732" y2="63758"/>
                        <a14:backgroundMark x1="59732" y1="63758" x2="45190" y2="57718"/>
                        <a14:backgroundMark x1="45190" y1="57718" x2="56152" y2="46980"/>
                        <a14:backgroundMark x1="56152" y1="46980" x2="53244" y2="64094"/>
                        <a14:backgroundMark x1="53244" y1="64094" x2="59955" y2="59396"/>
                      </a14:backgroundRemoval>
                    </a14:imgEffect>
                  </a14:imgLayer>
                </a14:imgProps>
              </a:ext>
            </a:extLst>
          </a:blip>
          <a:stretch>
            <a:fillRect/>
          </a:stretch>
        </p:blipFill>
        <p:spPr>
          <a:xfrm>
            <a:off x="1899916" y="954442"/>
            <a:ext cx="4851924" cy="3234616"/>
          </a:xfrm>
          <a:prstGeom prst="rect">
            <a:avLst/>
          </a:prstGeom>
        </p:spPr>
      </p:pic>
    </p:spTree>
    <p:extLst>
      <p:ext uri="{BB962C8B-B14F-4D97-AF65-F5344CB8AC3E}">
        <p14:creationId xmlns:p14="http://schemas.microsoft.com/office/powerpoint/2010/main" val="118559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642872" y="24035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 5 Games in Japan</a:t>
            </a:r>
            <a:endParaRPr dirty="0"/>
          </a:p>
        </p:txBody>
      </p:sp>
      <p:pic>
        <p:nvPicPr>
          <p:cNvPr id="3" name="Picture 2">
            <a:extLst>
              <a:ext uri="{FF2B5EF4-FFF2-40B4-BE49-F238E27FC236}">
                <a16:creationId xmlns:a16="http://schemas.microsoft.com/office/drawing/2014/main" id="{DEF1A16D-18CF-4477-AB76-12598A55C6FA}"/>
              </a:ext>
            </a:extLst>
          </p:cNvPr>
          <p:cNvPicPr>
            <a:picLocks noChangeAspect="1"/>
          </p:cNvPicPr>
          <p:nvPr/>
        </p:nvPicPr>
        <p:blipFill>
          <a:blip r:embed="rId3"/>
          <a:stretch>
            <a:fillRect/>
          </a:stretch>
        </p:blipFill>
        <p:spPr>
          <a:xfrm>
            <a:off x="2890680" y="834657"/>
            <a:ext cx="3082283" cy="38567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838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642872" y="24035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 5 Games in North America</a:t>
            </a:r>
            <a:endParaRPr dirty="0"/>
          </a:p>
        </p:txBody>
      </p:sp>
      <p:pic>
        <p:nvPicPr>
          <p:cNvPr id="4" name="Picture 3">
            <a:extLst>
              <a:ext uri="{FF2B5EF4-FFF2-40B4-BE49-F238E27FC236}">
                <a16:creationId xmlns:a16="http://schemas.microsoft.com/office/drawing/2014/main" id="{AF69EDEE-3771-4F3F-AA1B-640859C8468C}"/>
              </a:ext>
            </a:extLst>
          </p:cNvPr>
          <p:cNvPicPr>
            <a:picLocks noChangeAspect="1"/>
          </p:cNvPicPr>
          <p:nvPr/>
        </p:nvPicPr>
        <p:blipFill>
          <a:blip r:embed="rId3"/>
          <a:stretch>
            <a:fillRect/>
          </a:stretch>
        </p:blipFill>
        <p:spPr>
          <a:xfrm>
            <a:off x="2917221" y="1175657"/>
            <a:ext cx="3029202" cy="38317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50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642872" y="24035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 5 Games in Europe</a:t>
            </a:r>
            <a:endParaRPr dirty="0"/>
          </a:p>
        </p:txBody>
      </p:sp>
      <p:pic>
        <p:nvPicPr>
          <p:cNvPr id="3" name="Picture 2">
            <a:extLst>
              <a:ext uri="{FF2B5EF4-FFF2-40B4-BE49-F238E27FC236}">
                <a16:creationId xmlns:a16="http://schemas.microsoft.com/office/drawing/2014/main" id="{C5EAEEB5-0F45-460C-B2D2-C6B7CF5F9E5B}"/>
              </a:ext>
            </a:extLst>
          </p:cNvPr>
          <p:cNvPicPr>
            <a:picLocks noChangeAspect="1"/>
          </p:cNvPicPr>
          <p:nvPr/>
        </p:nvPicPr>
        <p:blipFill>
          <a:blip r:embed="rId3"/>
          <a:stretch>
            <a:fillRect/>
          </a:stretch>
        </p:blipFill>
        <p:spPr>
          <a:xfrm>
            <a:off x="2948155" y="834657"/>
            <a:ext cx="2967334" cy="39121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577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935292" y="1538550"/>
            <a:ext cx="5273416"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Video Games Sales Analysis Dashboard</a:t>
            </a:r>
            <a:endParaRPr sz="4700" dirty="0"/>
          </a:p>
        </p:txBody>
      </p:sp>
      <p:sp>
        <p:nvSpPr>
          <p:cNvPr id="2157" name="Google Shape;2157;p38"/>
          <p:cNvSpPr txBox="1">
            <a:spLocks noGrp="1"/>
          </p:cNvSpPr>
          <p:nvPr>
            <p:ph type="subTitle" idx="1"/>
          </p:nvPr>
        </p:nvSpPr>
        <p:spPr>
          <a:xfrm>
            <a:off x="2971800" y="2890375"/>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Using Tableau</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76015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pic>
        <p:nvPicPr>
          <p:cNvPr id="6" name="Picture 5">
            <a:extLst>
              <a:ext uri="{FF2B5EF4-FFF2-40B4-BE49-F238E27FC236}">
                <a16:creationId xmlns:a16="http://schemas.microsoft.com/office/drawing/2014/main" id="{E3C9114B-877F-4EF9-9963-45B2AADAC756}"/>
              </a:ext>
            </a:extLst>
          </p:cNvPr>
          <p:cNvPicPr>
            <a:picLocks noChangeAspect="1"/>
          </p:cNvPicPr>
          <p:nvPr/>
        </p:nvPicPr>
        <p:blipFill>
          <a:blip r:embed="rId3"/>
          <a:stretch>
            <a:fillRect/>
          </a:stretch>
        </p:blipFill>
        <p:spPr>
          <a:xfrm>
            <a:off x="1" y="0"/>
            <a:ext cx="9144000" cy="5143500"/>
          </a:xfrm>
          <a:prstGeom prst="rect">
            <a:avLst/>
          </a:prstGeom>
        </p:spPr>
      </p:pic>
    </p:spTree>
    <p:extLst>
      <p:ext uri="{BB962C8B-B14F-4D97-AF65-F5344CB8AC3E}">
        <p14:creationId xmlns:p14="http://schemas.microsoft.com/office/powerpoint/2010/main" val="40993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935292" y="1767150"/>
            <a:ext cx="5273416"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Interpretation</a:t>
            </a:r>
            <a:endParaRPr sz="4700" dirty="0"/>
          </a:p>
        </p:txBody>
      </p:sp>
    </p:spTree>
    <p:extLst>
      <p:ext uri="{BB962C8B-B14F-4D97-AF65-F5344CB8AC3E}">
        <p14:creationId xmlns:p14="http://schemas.microsoft.com/office/powerpoint/2010/main" val="2182946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3487295" y="189671"/>
            <a:ext cx="3397631"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Interpretation:</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3256201" y="656303"/>
            <a:ext cx="5788987" cy="3289847"/>
          </a:xfrm>
          <a:prstGeom prst="rect">
            <a:avLst/>
          </a:prstGeom>
        </p:spPr>
        <p:txBody>
          <a:bodyPr spcFirstLastPara="1" wrap="square" lIns="91425" tIns="91425" rIns="91425" bIns="91425" anchor="t" anchorCtr="0">
            <a:noAutofit/>
          </a:bodyPr>
          <a:lstStyle/>
          <a:p>
            <a:pPr marL="171450" indent="-171450">
              <a:buClr>
                <a:schemeClr val="accent1"/>
              </a:buClr>
              <a:buFont typeface="Arial" panose="020B0604020202020204" pitchFamily="34" charset="0"/>
              <a:buChar char="•"/>
            </a:pPr>
            <a:r>
              <a:rPr lang="en-US" sz="1400" dirty="0">
                <a:solidFill>
                  <a:srgbClr val="000000"/>
                </a:solidFill>
                <a:effectLst/>
                <a:latin typeface="Tableau Book"/>
              </a:rPr>
              <a:t>Top Performing Genres: Based on the analysis, it was found that action, sports, and shooter genres are the most popular and top-performing in terms of sales. Gamers seem to have a strong preference for these types of games, which might be due to their engaging gameplay, competitive nature, and immersive experiences.</a:t>
            </a:r>
            <a:endParaRPr lang="en-US" sz="1400" dirty="0">
              <a:effectLst/>
            </a:endParaRPr>
          </a:p>
          <a:p>
            <a:pPr marL="171450" indent="-171450">
              <a:buClr>
                <a:schemeClr val="accent1"/>
              </a:buClr>
              <a:buFont typeface="Arial" panose="020B0604020202020204" pitchFamily="34" charset="0"/>
              <a:buChar char="•"/>
            </a:pPr>
            <a:r>
              <a:rPr lang="en-US" sz="1400" dirty="0">
                <a:solidFill>
                  <a:srgbClr val="000000"/>
                </a:solidFill>
                <a:effectLst/>
                <a:latin typeface="Tableau Book"/>
              </a:rPr>
              <a:t>Global Sales Peak Years: The years 2008 and 2009 appear to be the most successful for the video game industry in terms of global sales. This could be attributed to various factors such as the release of highly anticipated games, advancements in gaming technology, or effective marketing strategies during those years.</a:t>
            </a:r>
            <a:endParaRPr lang="en-US" sz="1400" dirty="0">
              <a:effectLst/>
            </a:endParaRPr>
          </a:p>
          <a:p>
            <a:pPr marL="171450" indent="-171450">
              <a:buClr>
                <a:schemeClr val="accent1"/>
              </a:buClr>
              <a:buFont typeface="Arial" panose="020B0604020202020204" pitchFamily="34" charset="0"/>
              <a:buChar char="•"/>
            </a:pPr>
            <a:r>
              <a:rPr lang="en-US" sz="1400" dirty="0">
                <a:solidFill>
                  <a:srgbClr val="000000"/>
                </a:solidFill>
                <a:effectLst/>
                <a:latin typeface="Tableau Book"/>
              </a:rPr>
              <a:t>Regional Sales Peaks: The sales trends differ across regions. In Europe, the peak year for sales was 2009, indicating a delayed but substantial growth in the market compared to other regions. In Japan, the peak year was 2006, which suggests that gaming trends and preferences in Japan may have shifted earlier than in other parts of the world. Meanwhile, in North America (NA), the peak year was 2008, highlighting a slightly earlier surge in video game sales compared to Europe.</a:t>
            </a:r>
            <a:endParaRPr lang="en-US" sz="1400" dirty="0">
              <a:effectLst/>
            </a:endParaRPr>
          </a:p>
        </p:txBody>
      </p:sp>
      <p:grpSp>
        <p:nvGrpSpPr>
          <p:cNvPr id="3215" name="Google Shape;3215;p57"/>
          <p:cNvGrpSpPr/>
          <p:nvPr/>
        </p:nvGrpSpPr>
        <p:grpSpPr>
          <a:xfrm>
            <a:off x="-97458" y="1137399"/>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7"/>
            <p:cNvSpPr/>
            <p:nvPr/>
          </p:nvSpPr>
          <p:spPr>
            <a:xfrm>
              <a:off x="1180149"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572000" y="1336912"/>
            <a:ext cx="4225055" cy="3020063"/>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3" name="Subtitle 2">
            <a:extLst>
              <a:ext uri="{FF2B5EF4-FFF2-40B4-BE49-F238E27FC236}">
                <a16:creationId xmlns:a16="http://schemas.microsoft.com/office/drawing/2014/main" id="{B3960787-7864-4335-B1BF-4EC61A9DDDFA}"/>
              </a:ext>
            </a:extLst>
          </p:cNvPr>
          <p:cNvSpPr>
            <a:spLocks noGrp="1"/>
          </p:cNvSpPr>
          <p:nvPr>
            <p:ph type="subTitle" idx="2"/>
          </p:nvPr>
        </p:nvSpPr>
        <p:spPr>
          <a:xfrm>
            <a:off x="284485" y="885368"/>
            <a:ext cx="4340180" cy="952614"/>
          </a:xfrm>
        </p:spPr>
        <p:txBody>
          <a:bodyPr/>
          <a:lstStyle/>
          <a:p>
            <a:pPr algn="l" fontAlgn="base"/>
            <a:r>
              <a:rPr lang="en-US" sz="1400" b="0" i="0" dirty="0">
                <a:solidFill>
                  <a:srgbClr val="3C4043"/>
                </a:solidFill>
                <a:effectLst/>
                <a:latin typeface="Inter"/>
              </a:rPr>
              <a:t>This dataset contains a list of video games with sales greater than 100,000 copies.</a:t>
            </a:r>
          </a:p>
          <a:p>
            <a:pPr algn="l" fontAlgn="base"/>
            <a:r>
              <a:rPr lang="en-US" sz="1400" b="0" i="0" dirty="0">
                <a:solidFill>
                  <a:srgbClr val="3C4043"/>
                </a:solidFill>
                <a:effectLst/>
                <a:latin typeface="Inter"/>
              </a:rPr>
              <a:t> Fields include:</a:t>
            </a:r>
          </a:p>
          <a:p>
            <a:pPr algn="l" fontAlgn="base">
              <a:buFont typeface="Arial" panose="020B0604020202020204" pitchFamily="34" charset="0"/>
              <a:buChar char="•"/>
            </a:pPr>
            <a:r>
              <a:rPr lang="en-US" sz="1400" b="0" i="0" dirty="0">
                <a:solidFill>
                  <a:srgbClr val="3C4043"/>
                </a:solidFill>
                <a:effectLst/>
                <a:latin typeface="inherit"/>
              </a:rPr>
              <a:t>Rank - Ranking of overall sales</a:t>
            </a:r>
          </a:p>
          <a:p>
            <a:pPr algn="l" fontAlgn="base">
              <a:buFont typeface="Arial" panose="020B0604020202020204" pitchFamily="34" charset="0"/>
              <a:buChar char="•"/>
            </a:pPr>
            <a:r>
              <a:rPr lang="en-US" sz="1400" b="0" i="0" dirty="0">
                <a:solidFill>
                  <a:srgbClr val="3C4043"/>
                </a:solidFill>
                <a:effectLst/>
                <a:latin typeface="inherit"/>
              </a:rPr>
              <a:t>Name - The games name</a:t>
            </a:r>
          </a:p>
          <a:p>
            <a:pPr algn="l" fontAlgn="base">
              <a:buFont typeface="Arial" panose="020B0604020202020204" pitchFamily="34" charset="0"/>
              <a:buChar char="•"/>
            </a:pPr>
            <a:r>
              <a:rPr lang="en-US" sz="1400" b="0" i="0" dirty="0">
                <a:solidFill>
                  <a:srgbClr val="3C4043"/>
                </a:solidFill>
                <a:effectLst/>
                <a:latin typeface="inherit"/>
              </a:rPr>
              <a:t>Platform - Platform of the games release (i.e. PC,PS4, etc.)</a:t>
            </a:r>
          </a:p>
          <a:p>
            <a:pPr algn="l" fontAlgn="base">
              <a:buFont typeface="Arial" panose="020B0604020202020204" pitchFamily="34" charset="0"/>
              <a:buChar char="•"/>
            </a:pPr>
            <a:r>
              <a:rPr lang="en-US" sz="1400" b="0" i="0" dirty="0">
                <a:solidFill>
                  <a:srgbClr val="3C4043"/>
                </a:solidFill>
                <a:effectLst/>
                <a:latin typeface="inherit"/>
              </a:rPr>
              <a:t>Year - Year of the game's release</a:t>
            </a:r>
          </a:p>
          <a:p>
            <a:pPr algn="l" fontAlgn="base">
              <a:buFont typeface="Arial" panose="020B0604020202020204" pitchFamily="34" charset="0"/>
              <a:buChar char="•"/>
            </a:pPr>
            <a:r>
              <a:rPr lang="en-US" sz="1400" b="0" i="0" dirty="0">
                <a:solidFill>
                  <a:srgbClr val="3C4043"/>
                </a:solidFill>
                <a:effectLst/>
                <a:latin typeface="inherit"/>
              </a:rPr>
              <a:t>Genre - Genre of the game</a:t>
            </a:r>
          </a:p>
          <a:p>
            <a:pPr algn="l" fontAlgn="base">
              <a:buFont typeface="Arial" panose="020B0604020202020204" pitchFamily="34" charset="0"/>
              <a:buChar char="•"/>
            </a:pPr>
            <a:r>
              <a:rPr lang="en-US" sz="1400" b="0" i="0" dirty="0">
                <a:solidFill>
                  <a:srgbClr val="3C4043"/>
                </a:solidFill>
                <a:effectLst/>
                <a:latin typeface="inherit"/>
              </a:rPr>
              <a:t>Publisher - Publisher of the game</a:t>
            </a:r>
          </a:p>
          <a:p>
            <a:pPr algn="l" fontAlgn="base">
              <a:buFont typeface="Arial" panose="020B0604020202020204" pitchFamily="34" charset="0"/>
              <a:buChar char="•"/>
            </a:pPr>
            <a:r>
              <a:rPr lang="en-US" sz="1400" b="0" i="0" dirty="0" err="1">
                <a:solidFill>
                  <a:srgbClr val="3C4043"/>
                </a:solidFill>
                <a:effectLst/>
                <a:latin typeface="inherit"/>
              </a:rPr>
              <a:t>NA_Sales</a:t>
            </a:r>
            <a:r>
              <a:rPr lang="en-US" sz="1400" b="0" i="0" dirty="0">
                <a:solidFill>
                  <a:srgbClr val="3C4043"/>
                </a:solidFill>
                <a:effectLst/>
                <a:latin typeface="inherit"/>
              </a:rPr>
              <a:t> - Sales in North America (in millions)</a:t>
            </a:r>
          </a:p>
          <a:p>
            <a:pPr algn="l" fontAlgn="base">
              <a:buFont typeface="Arial" panose="020B0604020202020204" pitchFamily="34" charset="0"/>
              <a:buChar char="•"/>
            </a:pPr>
            <a:r>
              <a:rPr lang="en-US" sz="1400" b="0" i="0" dirty="0" err="1">
                <a:solidFill>
                  <a:srgbClr val="3C4043"/>
                </a:solidFill>
                <a:effectLst/>
                <a:latin typeface="inherit"/>
              </a:rPr>
              <a:t>EU_Sales</a:t>
            </a:r>
            <a:r>
              <a:rPr lang="en-US" sz="1400" b="0" i="0" dirty="0">
                <a:solidFill>
                  <a:srgbClr val="3C4043"/>
                </a:solidFill>
                <a:effectLst/>
                <a:latin typeface="inherit"/>
              </a:rPr>
              <a:t> - Sales in Europe (in millions)</a:t>
            </a:r>
          </a:p>
          <a:p>
            <a:pPr algn="l" fontAlgn="base">
              <a:buFont typeface="Arial" panose="020B0604020202020204" pitchFamily="34" charset="0"/>
              <a:buChar char="•"/>
            </a:pPr>
            <a:r>
              <a:rPr lang="en-US" sz="1400" b="0" i="0" dirty="0" err="1">
                <a:solidFill>
                  <a:srgbClr val="3C4043"/>
                </a:solidFill>
                <a:effectLst/>
                <a:latin typeface="inherit"/>
              </a:rPr>
              <a:t>JP_Sales</a:t>
            </a:r>
            <a:r>
              <a:rPr lang="en-US" sz="1400" b="0" i="0" dirty="0">
                <a:solidFill>
                  <a:srgbClr val="3C4043"/>
                </a:solidFill>
                <a:effectLst/>
                <a:latin typeface="inherit"/>
              </a:rPr>
              <a:t> - Sales in Japan (in millions)</a:t>
            </a:r>
          </a:p>
          <a:p>
            <a:pPr algn="l" fontAlgn="base">
              <a:buFont typeface="Arial" panose="020B0604020202020204" pitchFamily="34" charset="0"/>
              <a:buChar char="•"/>
            </a:pPr>
            <a:r>
              <a:rPr lang="en-US" sz="1400" b="0" i="0" dirty="0" err="1">
                <a:solidFill>
                  <a:srgbClr val="3C4043"/>
                </a:solidFill>
                <a:effectLst/>
                <a:latin typeface="inherit"/>
              </a:rPr>
              <a:t>Other_Sales</a:t>
            </a:r>
            <a:r>
              <a:rPr lang="en-US" sz="1400" b="0" i="0" dirty="0">
                <a:solidFill>
                  <a:srgbClr val="3C4043"/>
                </a:solidFill>
                <a:effectLst/>
                <a:latin typeface="inherit"/>
              </a:rPr>
              <a:t> - Sales in the rest of the world (in millions)</a:t>
            </a:r>
          </a:p>
          <a:p>
            <a:pPr algn="l" fontAlgn="base">
              <a:buFont typeface="Arial" panose="020B0604020202020204" pitchFamily="34" charset="0"/>
              <a:buChar char="•"/>
            </a:pPr>
            <a:r>
              <a:rPr lang="en-US" sz="1400" b="0" i="0" dirty="0" err="1">
                <a:solidFill>
                  <a:srgbClr val="3C4043"/>
                </a:solidFill>
                <a:effectLst/>
                <a:latin typeface="inherit"/>
              </a:rPr>
              <a:t>Global_Sales</a:t>
            </a:r>
            <a:r>
              <a:rPr lang="en-US" sz="1400" b="0" i="0" dirty="0">
                <a:solidFill>
                  <a:srgbClr val="3C4043"/>
                </a:solidFill>
                <a:effectLst/>
                <a:latin typeface="inherit"/>
              </a:rPr>
              <a:t> - Total worldwide sales.</a:t>
            </a:r>
          </a:p>
          <a:p>
            <a:endParaRPr lang="en-IN" sz="1400" dirty="0"/>
          </a:p>
        </p:txBody>
      </p:sp>
      <p:sp>
        <p:nvSpPr>
          <p:cNvPr id="5" name="Subtitle 4">
            <a:extLst>
              <a:ext uri="{FF2B5EF4-FFF2-40B4-BE49-F238E27FC236}">
                <a16:creationId xmlns:a16="http://schemas.microsoft.com/office/drawing/2014/main" id="{C2D20054-9126-40DA-B411-2CEADB9363C6}"/>
              </a:ext>
            </a:extLst>
          </p:cNvPr>
          <p:cNvSpPr>
            <a:spLocks noGrp="1"/>
          </p:cNvSpPr>
          <p:nvPr>
            <p:ph type="subTitle" idx="1"/>
          </p:nvPr>
        </p:nvSpPr>
        <p:spPr>
          <a:xfrm>
            <a:off x="314379" y="548616"/>
            <a:ext cx="2615100" cy="384000"/>
          </a:xfrm>
        </p:spPr>
        <p:txBody>
          <a:bodyPr/>
          <a:lstStyle/>
          <a:p>
            <a:r>
              <a:rPr lang="en-US" dirty="0"/>
              <a:t>About Dataset: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3470931" y="405510"/>
            <a:ext cx="3397631"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Interpretation:</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3470931" y="1129759"/>
            <a:ext cx="5421277" cy="3334761"/>
          </a:xfrm>
          <a:prstGeom prst="rect">
            <a:avLst/>
          </a:prstGeom>
        </p:spPr>
        <p:txBody>
          <a:bodyPr spcFirstLastPara="1" wrap="square" lIns="91425" tIns="91425" rIns="91425" bIns="91425" anchor="t" anchorCtr="0">
            <a:noAutofit/>
          </a:bodyPr>
          <a:lstStyle/>
          <a:p>
            <a:pPr marL="171450" indent="-171450">
              <a:buClr>
                <a:schemeClr val="accent1"/>
              </a:buClr>
              <a:buFont typeface="Arial" panose="020B0604020202020204" pitchFamily="34" charset="0"/>
              <a:buChar char="•"/>
            </a:pPr>
            <a:r>
              <a:rPr lang="en-US" sz="1400" dirty="0">
                <a:solidFill>
                  <a:srgbClr val="000000"/>
                </a:solidFill>
                <a:effectLst/>
                <a:latin typeface="Tableau Book"/>
              </a:rPr>
              <a:t>Top-selling Platforms: The analysis identifies the PS2, Xbox 360 (x360), PS3, Wii, DS, and PS (PlayStation) as the platforms with games that achieved the highest global sales. These platforms were likely favored by gamers due to their impressive game libraries, hardware capabilities, and popularity among consumers during the period analyzed.</a:t>
            </a:r>
            <a:endParaRPr lang="en-US" sz="1400" dirty="0">
              <a:effectLst/>
            </a:endParaRPr>
          </a:p>
          <a:p>
            <a:pPr marL="171450" indent="-171450">
              <a:buClr>
                <a:schemeClr val="accent1"/>
              </a:buClr>
              <a:buFont typeface="Arial" panose="020B0604020202020204" pitchFamily="34" charset="0"/>
              <a:buChar char="•"/>
            </a:pPr>
            <a:r>
              <a:rPr lang="en-US" sz="1400" dirty="0">
                <a:solidFill>
                  <a:srgbClr val="000000"/>
                </a:solidFill>
                <a:effectLst/>
                <a:latin typeface="Tableau Book"/>
              </a:rPr>
              <a:t>In conclusion, the analysis shows that action, sports, and shooter genres were the most successful in terms of sales. The global video game industry experienced its peak sales in 2008 and 2009, with specific regional variations in sales peaks. The PS2, x360, PS3, Wii, DS, and PS emerged as the platforms driving the highest global game sales.</a:t>
            </a:r>
            <a:endParaRPr lang="en-US" sz="1400" dirty="0">
              <a:latin typeface="Barlow Semi Condensed"/>
              <a:ea typeface="Barlow Semi Condensed"/>
              <a:cs typeface="Barlow Semi Condensed"/>
              <a:sym typeface="Barlow Semi Condensed"/>
            </a:endParaRPr>
          </a:p>
        </p:txBody>
      </p:sp>
      <p:grpSp>
        <p:nvGrpSpPr>
          <p:cNvPr id="3215" name="Google Shape;3215;p57"/>
          <p:cNvGrpSpPr/>
          <p:nvPr/>
        </p:nvGrpSpPr>
        <p:grpSpPr>
          <a:xfrm>
            <a:off x="-4261" y="1164378"/>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7"/>
            <p:cNvSpPr/>
            <p:nvPr/>
          </p:nvSpPr>
          <p:spPr>
            <a:xfrm>
              <a:off x="1180149"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24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br>
              <a:rPr lang="en" dirty="0"/>
            </a:br>
            <a:r>
              <a:rPr lang="en" dirty="0"/>
              <a:t>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935292" y="1571207"/>
            <a:ext cx="5273416"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Data Cleaning and Preprocessing</a:t>
            </a:r>
            <a:endParaRPr sz="4700" dirty="0"/>
          </a:p>
        </p:txBody>
      </p:sp>
      <p:sp>
        <p:nvSpPr>
          <p:cNvPr id="2157" name="Google Shape;2157;p38"/>
          <p:cNvSpPr txBox="1">
            <a:spLocks noGrp="1"/>
          </p:cNvSpPr>
          <p:nvPr>
            <p:ph type="subTitle" idx="1"/>
          </p:nvPr>
        </p:nvSpPr>
        <p:spPr>
          <a:xfrm>
            <a:off x="2971800" y="2890375"/>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Using Python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621356" y="147609"/>
            <a:ext cx="5779444" cy="4402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Looking at the data and performing missing value imputation:</a:t>
            </a:r>
            <a:endParaRPr dirty="0">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02FD5832-27FD-4FD0-A3F2-9303AD26993B}"/>
              </a:ext>
            </a:extLst>
          </p:cNvPr>
          <p:cNvPicPr>
            <a:picLocks noChangeAspect="1"/>
          </p:cNvPicPr>
          <p:nvPr/>
        </p:nvPicPr>
        <p:blipFill>
          <a:blip r:embed="rId3"/>
          <a:stretch>
            <a:fillRect/>
          </a:stretch>
        </p:blipFill>
        <p:spPr>
          <a:xfrm>
            <a:off x="1067670" y="897170"/>
            <a:ext cx="6759159" cy="267334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621356" y="147609"/>
            <a:ext cx="5779444" cy="4402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Looking at the data and performing missing value imputation:</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79EC26CA-A113-4C28-9EE9-D28D4FAC687E}"/>
              </a:ext>
            </a:extLst>
          </p:cNvPr>
          <p:cNvPicPr>
            <a:picLocks noChangeAspect="1"/>
          </p:cNvPicPr>
          <p:nvPr/>
        </p:nvPicPr>
        <p:blipFill>
          <a:blip r:embed="rId3"/>
          <a:stretch>
            <a:fillRect/>
          </a:stretch>
        </p:blipFill>
        <p:spPr>
          <a:xfrm>
            <a:off x="944810" y="833246"/>
            <a:ext cx="2995818" cy="322712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82030F88-BFEC-4333-B1D3-DBE366D681E0}"/>
              </a:ext>
            </a:extLst>
          </p:cNvPr>
          <p:cNvPicPr>
            <a:picLocks noChangeAspect="1"/>
          </p:cNvPicPr>
          <p:nvPr/>
        </p:nvPicPr>
        <p:blipFill>
          <a:blip r:embed="rId4"/>
          <a:stretch>
            <a:fillRect/>
          </a:stretch>
        </p:blipFill>
        <p:spPr>
          <a:xfrm>
            <a:off x="4969270" y="833246"/>
            <a:ext cx="1614136" cy="44021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8ADF9DB-A299-4D76-938B-3C42AB264D59}"/>
              </a:ext>
            </a:extLst>
          </p:cNvPr>
          <p:cNvPicPr>
            <a:picLocks noChangeAspect="1"/>
          </p:cNvPicPr>
          <p:nvPr/>
        </p:nvPicPr>
        <p:blipFill>
          <a:blip r:embed="rId5"/>
          <a:stretch>
            <a:fillRect/>
          </a:stretch>
        </p:blipFill>
        <p:spPr>
          <a:xfrm>
            <a:off x="4100623" y="1845787"/>
            <a:ext cx="4183405" cy="17131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016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621356" y="147609"/>
            <a:ext cx="5779444" cy="4402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Looking at the data and performing missing value imputation:</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D870476D-1791-4820-8C5A-1A536161AB80}"/>
              </a:ext>
            </a:extLst>
          </p:cNvPr>
          <p:cNvPicPr>
            <a:picLocks noChangeAspect="1"/>
          </p:cNvPicPr>
          <p:nvPr/>
        </p:nvPicPr>
        <p:blipFill>
          <a:blip r:embed="rId3"/>
          <a:stretch>
            <a:fillRect/>
          </a:stretch>
        </p:blipFill>
        <p:spPr>
          <a:xfrm>
            <a:off x="1476956" y="1196341"/>
            <a:ext cx="2011791" cy="275081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8359C69-3DB0-49E2-B6A9-9600886F5061}"/>
              </a:ext>
            </a:extLst>
          </p:cNvPr>
          <p:cNvPicPr>
            <a:picLocks noChangeAspect="1"/>
          </p:cNvPicPr>
          <p:nvPr/>
        </p:nvPicPr>
        <p:blipFill>
          <a:blip r:embed="rId4"/>
          <a:stretch>
            <a:fillRect/>
          </a:stretch>
        </p:blipFill>
        <p:spPr>
          <a:xfrm>
            <a:off x="5394904" y="1196341"/>
            <a:ext cx="2011792" cy="2750817"/>
          </a:xfrm>
          <a:prstGeom prst="rect">
            <a:avLst/>
          </a:prstGeom>
          <a:ln>
            <a:noFill/>
          </a:ln>
          <a:effectLst>
            <a:outerShdw blurRad="292100" dist="139700" dir="2700000" algn="tl" rotWithShape="0">
              <a:srgbClr val="333333">
                <a:alpha val="65000"/>
              </a:srgbClr>
            </a:outerShdw>
          </a:effectLst>
        </p:spPr>
      </p:pic>
      <p:sp>
        <p:nvSpPr>
          <p:cNvPr id="7" name="Arrow: Striped Right 6">
            <a:extLst>
              <a:ext uri="{FF2B5EF4-FFF2-40B4-BE49-F238E27FC236}">
                <a16:creationId xmlns:a16="http://schemas.microsoft.com/office/drawing/2014/main" id="{D65A9D22-57A7-46CE-9B6C-B6C05AC6F8A2}"/>
              </a:ext>
            </a:extLst>
          </p:cNvPr>
          <p:cNvSpPr/>
          <p:nvPr/>
        </p:nvSpPr>
        <p:spPr>
          <a:xfrm>
            <a:off x="3881211" y="2231571"/>
            <a:ext cx="1121228" cy="718458"/>
          </a:xfrm>
          <a:prstGeom prst="strip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8025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935292" y="1767150"/>
            <a:ext cx="5273416"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Visualizing the </a:t>
            </a:r>
            <a:br>
              <a:rPr lang="en" sz="4700" dirty="0"/>
            </a:br>
            <a:r>
              <a:rPr lang="en" sz="4700" dirty="0"/>
              <a:t>Data</a:t>
            </a:r>
            <a:endParaRPr sz="4700" dirty="0"/>
          </a:p>
        </p:txBody>
      </p:sp>
      <p:sp>
        <p:nvSpPr>
          <p:cNvPr id="2157" name="Google Shape;2157;p38"/>
          <p:cNvSpPr txBox="1">
            <a:spLocks noGrp="1"/>
          </p:cNvSpPr>
          <p:nvPr>
            <p:ph type="subTitle" idx="1"/>
          </p:nvPr>
        </p:nvSpPr>
        <p:spPr>
          <a:xfrm>
            <a:off x="2971800" y="2890375"/>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Using Tableau</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21249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88443" y="175043"/>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Genre wise Global Sales</a:t>
            </a:r>
            <a:endParaRPr dirty="0"/>
          </a:p>
        </p:txBody>
      </p:sp>
      <p:pic>
        <p:nvPicPr>
          <p:cNvPr id="15" name="Picture 14">
            <a:extLst>
              <a:ext uri="{FF2B5EF4-FFF2-40B4-BE49-F238E27FC236}">
                <a16:creationId xmlns:a16="http://schemas.microsoft.com/office/drawing/2014/main" id="{73B66A07-673B-400D-B413-2EAC5C6D619C}"/>
              </a:ext>
            </a:extLst>
          </p:cNvPr>
          <p:cNvPicPr>
            <a:picLocks noChangeAspect="1"/>
          </p:cNvPicPr>
          <p:nvPr/>
        </p:nvPicPr>
        <p:blipFill>
          <a:blip r:embed="rId3"/>
          <a:stretch>
            <a:fillRect/>
          </a:stretch>
        </p:blipFill>
        <p:spPr>
          <a:xfrm>
            <a:off x="1164771" y="939050"/>
            <a:ext cx="6814457" cy="35266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588443" y="175043"/>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Year wise Global Sales</a:t>
            </a:r>
            <a:endParaRPr dirty="0"/>
          </a:p>
        </p:txBody>
      </p:sp>
      <p:pic>
        <p:nvPicPr>
          <p:cNvPr id="3" name="Picture 2">
            <a:extLst>
              <a:ext uri="{FF2B5EF4-FFF2-40B4-BE49-F238E27FC236}">
                <a16:creationId xmlns:a16="http://schemas.microsoft.com/office/drawing/2014/main" id="{B182D296-A128-4A9B-B411-56CE6D220A18}"/>
              </a:ext>
            </a:extLst>
          </p:cNvPr>
          <p:cNvPicPr>
            <a:picLocks noChangeAspect="1"/>
          </p:cNvPicPr>
          <p:nvPr/>
        </p:nvPicPr>
        <p:blipFill>
          <a:blip r:embed="rId3"/>
          <a:stretch>
            <a:fillRect/>
          </a:stretch>
        </p:blipFill>
        <p:spPr>
          <a:xfrm>
            <a:off x="1273628" y="1040616"/>
            <a:ext cx="6420529" cy="32799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273485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575</Words>
  <Application>Microsoft Office PowerPoint</Application>
  <PresentationFormat>On-screen Show (16:9)</PresentationFormat>
  <Paragraphs>43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Barlow Semi Condensed</vt:lpstr>
      <vt:lpstr>Barlow Semi Condensed Medium</vt:lpstr>
      <vt:lpstr>Fjalla One</vt:lpstr>
      <vt:lpstr>inherit</vt:lpstr>
      <vt:lpstr>Inter</vt:lpstr>
      <vt:lpstr>Tableau Book</vt:lpstr>
      <vt:lpstr>Technology Consulting by Slidesgo</vt:lpstr>
      <vt:lpstr>Video Games Sales Analysis</vt:lpstr>
      <vt:lpstr>Table of Contents</vt:lpstr>
      <vt:lpstr>Data Cleaning and Preprocessing</vt:lpstr>
      <vt:lpstr>PowerPoint Presentation</vt:lpstr>
      <vt:lpstr>PowerPoint Presentation</vt:lpstr>
      <vt:lpstr>PowerPoint Presentation</vt:lpstr>
      <vt:lpstr>Visualizing the  Data</vt:lpstr>
      <vt:lpstr>Genre wise Global Sales</vt:lpstr>
      <vt:lpstr>Year wise Global Sales</vt:lpstr>
      <vt:lpstr>Region wise Sales Trend over the Years</vt:lpstr>
      <vt:lpstr>Platform wise Global Sales</vt:lpstr>
      <vt:lpstr>Top 5 Game Publishers</vt:lpstr>
      <vt:lpstr>Top 5 Games in Japan</vt:lpstr>
      <vt:lpstr>Top 5 Games in North America</vt:lpstr>
      <vt:lpstr>Top 5 Games in Europe</vt:lpstr>
      <vt:lpstr>Video Games Sales Analysis Dashboard</vt:lpstr>
      <vt:lpstr>PowerPoint Presentation</vt:lpstr>
      <vt:lpstr>Interpretation</vt:lpstr>
      <vt:lpstr>Interpretation: </vt:lpstr>
      <vt:lpstr>Interpretation: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Games Sales Analysis</dc:title>
  <dc:creator>Taanu Singh</dc:creator>
  <cp:lastModifiedBy>Taanu Singh</cp:lastModifiedBy>
  <cp:revision>9</cp:revision>
  <dcterms:modified xsi:type="dcterms:W3CDTF">2023-07-27T06:12:26Z</dcterms:modified>
</cp:coreProperties>
</file>