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80" r:id="rId2"/>
    <p:sldId id="366" r:id="rId3"/>
    <p:sldId id="380" r:id="rId4"/>
    <p:sldId id="383" r:id="rId5"/>
    <p:sldId id="385" r:id="rId6"/>
    <p:sldId id="386" r:id="rId7"/>
    <p:sldId id="387" r:id="rId8"/>
    <p:sldId id="388" r:id="rId9"/>
    <p:sldId id="389" r:id="rId10"/>
    <p:sldId id="390" r:id="rId11"/>
    <p:sldId id="401" r:id="rId12"/>
    <p:sldId id="402" r:id="rId13"/>
    <p:sldId id="391" r:id="rId14"/>
    <p:sldId id="409" r:id="rId15"/>
    <p:sldId id="410" r:id="rId16"/>
    <p:sldId id="411" r:id="rId17"/>
    <p:sldId id="404" r:id="rId18"/>
    <p:sldId id="412" r:id="rId19"/>
    <p:sldId id="413" r:id="rId20"/>
    <p:sldId id="403" r:id="rId21"/>
    <p:sldId id="408" r:id="rId22"/>
    <p:sldId id="407" r:id="rId23"/>
    <p:sldId id="400" r:id="rId24"/>
    <p:sldId id="393" r:id="rId25"/>
    <p:sldId id="394" r:id="rId26"/>
    <p:sldId id="395" r:id="rId27"/>
    <p:sldId id="397" r:id="rId28"/>
    <p:sldId id="399" r:id="rId29"/>
    <p:sldId id="28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84CFE2-B23E-4C88-85F7-839FBB376535}">
          <p14:sldIdLst>
            <p14:sldId id="280"/>
            <p14:sldId id="366"/>
            <p14:sldId id="380"/>
            <p14:sldId id="383"/>
            <p14:sldId id="385"/>
            <p14:sldId id="386"/>
            <p14:sldId id="387"/>
            <p14:sldId id="388"/>
            <p14:sldId id="389"/>
            <p14:sldId id="390"/>
            <p14:sldId id="401"/>
            <p14:sldId id="402"/>
            <p14:sldId id="391"/>
            <p14:sldId id="409"/>
            <p14:sldId id="410"/>
            <p14:sldId id="411"/>
            <p14:sldId id="404"/>
            <p14:sldId id="412"/>
            <p14:sldId id="413"/>
          </p14:sldIdLst>
        </p14:section>
        <p14:section name="Untitled Section" id="{B221FCF8-B97D-4C3D-913A-3F75D4BBFFC9}">
          <p14:sldIdLst>
            <p14:sldId id="403"/>
            <p14:sldId id="408"/>
            <p14:sldId id="407"/>
            <p14:sldId id="400"/>
            <p14:sldId id="393"/>
            <p14:sldId id="394"/>
            <p14:sldId id="395"/>
            <p14:sldId id="397"/>
            <p14:sldId id="399"/>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6AAFD5-D600-4C0A-AFF3-B8151D08F1CA}" v="4" dt="2024-11-21T15:30:52.4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364" autoAdjust="0"/>
  </p:normalViewPr>
  <p:slideViewPr>
    <p:cSldViewPr>
      <p:cViewPr varScale="1">
        <p:scale>
          <a:sx n="90" d="100"/>
          <a:sy n="90" d="100"/>
        </p:scale>
        <p:origin x="126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25</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26</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27</a:t>
            </a:fld>
            <a:endParaRPr lang="en-US" dirty="0"/>
          </a:p>
        </p:txBody>
      </p:sp>
    </p:spTree>
    <p:extLst>
      <p:ext uri="{BB962C8B-B14F-4D97-AF65-F5344CB8AC3E}">
        <p14:creationId xmlns:p14="http://schemas.microsoft.com/office/powerpoint/2010/main" val="2717402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28</a:t>
            </a:fld>
            <a:endParaRPr lang="en-US" dirty="0"/>
          </a:p>
        </p:txBody>
      </p:sp>
    </p:spTree>
    <p:extLst>
      <p:ext uri="{BB962C8B-B14F-4D97-AF65-F5344CB8AC3E}">
        <p14:creationId xmlns:p14="http://schemas.microsoft.com/office/powerpoint/2010/main" val="3207674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29</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1789443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2763641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hyperlink" Target="https://academy.uipath.com/" TargetMode="External"/><Relationship Id="rId4" Type="http://schemas.openxmlformats.org/officeDocument/2006/relationships/hyperlink" Target="https://academy.uipath.com/courses/pdf-automation-in-studio-v202010"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456757"/>
            <a:chOff x="-14748" y="986564"/>
            <a:chExt cx="9158748" cy="5456757"/>
          </a:xfrm>
        </p:grpSpPr>
        <p:sp>
          <p:nvSpPr>
            <p:cNvPr id="22" name="TextBox 21"/>
            <p:cNvSpPr txBox="1"/>
            <p:nvPr/>
          </p:nvSpPr>
          <p:spPr>
            <a:xfrm>
              <a:off x="177781" y="4812105"/>
              <a:ext cx="4322209" cy="1631216"/>
            </a:xfrm>
            <a:prstGeom prst="rect">
              <a:avLst/>
            </a:prstGeom>
            <a:noFill/>
          </p:spPr>
          <p:txBody>
            <a:bodyPr wrap="square" rtlCol="0">
              <a:spAutoFit/>
            </a:bodyPr>
            <a:lstStyle/>
            <a:p>
              <a:r>
                <a:rPr lang="en-US" sz="2000" b="1" dirty="0"/>
                <a:t>2116220701040</a:t>
              </a:r>
            </a:p>
            <a:p>
              <a:r>
                <a:rPr lang="en-US" sz="2000" b="1" dirty="0"/>
                <a:t>BHANU PRIYA S</a:t>
              </a:r>
            </a:p>
            <a:p>
              <a:r>
                <a:rPr lang="en-US" sz="2000" b="1" dirty="0"/>
                <a:t>Mrs. J. JINU SOPHIA, </a:t>
              </a:r>
            </a:p>
            <a:p>
              <a:r>
                <a:rPr lang="en-US" sz="2000" b="1" dirty="0"/>
                <a:t>ASSISSTANT PROFESSOR(SG)</a:t>
              </a:r>
            </a:p>
            <a:p>
              <a:r>
                <a:rPr lang="en-US" sz="2000" b="1" dirty="0"/>
                <a:t>COMPUTER SCIENCE OF ENGINEERING</a:t>
              </a: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t>AUTOMATED STUDENT COURSE REGISTRATION AND DOCUMENTATION BOT</a:t>
                </a:r>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sp>
        <p:nvSpPr>
          <p:cNvPr id="3" name="Content Placeholder 2"/>
          <p:cNvSpPr>
            <a:spLocks noGrp="1"/>
          </p:cNvSpPr>
          <p:nvPr>
            <p:ph idx="1"/>
          </p:nvPr>
        </p:nvSpPr>
        <p:spPr/>
        <p:txBody>
          <a:bodyPr/>
          <a:lstStyle/>
          <a:p>
            <a:r>
              <a:rPr lang="en-US" dirty="0"/>
              <a:t>Main Process</a:t>
            </a:r>
          </a:p>
          <a:p>
            <a:pPr>
              <a:buFont typeface="+mj-lt"/>
              <a:buAutoNum type="arabicPeriod"/>
            </a:pPr>
            <a:r>
              <a:rPr lang="en-US" b="1" dirty="0"/>
              <a:t>Input Collection</a:t>
            </a:r>
            <a:r>
              <a:rPr lang="en-US" dirty="0"/>
              <a:t>: Gather student information (either from manual input or an Excel file).</a:t>
            </a:r>
          </a:p>
          <a:p>
            <a:pPr>
              <a:buFont typeface="+mj-lt"/>
              <a:buAutoNum type="arabicPeriod"/>
            </a:pPr>
            <a:r>
              <a:rPr lang="en-US" b="1" dirty="0"/>
              <a:t>Data Validation</a:t>
            </a:r>
            <a:r>
              <a:rPr lang="en-US" dirty="0"/>
              <a:t>: Make sure the input data is correct and complete.</a:t>
            </a:r>
          </a:p>
          <a:p>
            <a:pPr>
              <a:buFont typeface="+mj-lt"/>
              <a:buAutoNum type="arabicPeriod"/>
            </a:pPr>
            <a:r>
              <a:rPr lang="en-US" b="1" dirty="0"/>
              <a:t>PDF Generation</a:t>
            </a:r>
            <a:r>
              <a:rPr lang="en-US" dirty="0"/>
              <a:t>: Create the PDF document with the student’s details.</a:t>
            </a:r>
          </a:p>
          <a:p>
            <a:pPr>
              <a:buFont typeface="+mj-lt"/>
              <a:buAutoNum type="arabicPeriod"/>
            </a:pPr>
            <a:r>
              <a:rPr lang="en-US" b="1" dirty="0"/>
              <a:t>Email Creation</a:t>
            </a:r>
            <a:r>
              <a:rPr lang="en-US" dirty="0"/>
              <a:t>: Write an email with the PDF attached.</a:t>
            </a:r>
          </a:p>
          <a:p>
            <a:pPr>
              <a:buFont typeface="+mj-lt"/>
              <a:buAutoNum type="arabicPeriod"/>
            </a:pPr>
            <a:r>
              <a:rPr lang="en-US" b="1" dirty="0"/>
              <a:t>Email Sending</a:t>
            </a:r>
            <a:r>
              <a:rPr lang="en-US" dirty="0"/>
              <a:t>: Send the email to the student with the attached PDF.</a:t>
            </a:r>
          </a:p>
          <a:p>
            <a:pPr marL="0" indent="0">
              <a:buNone/>
            </a:pPr>
            <a:endParaRPr lang="en-US" dirty="0"/>
          </a:p>
        </p:txBody>
      </p:sp>
    </p:spTree>
    <p:custDataLst>
      <p:tags r:id="rId1"/>
    </p:custDataLst>
    <p:extLst>
      <p:ext uri="{BB962C8B-B14F-4D97-AF65-F5344CB8AC3E}">
        <p14:creationId xmlns:p14="http://schemas.microsoft.com/office/powerpoint/2010/main" val="302342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A98C8-BDB4-31E5-2D9E-550DE1FCEDE3}"/>
              </a:ext>
            </a:extLst>
          </p:cNvPr>
          <p:cNvSpPr>
            <a:spLocks noGrp="1"/>
          </p:cNvSpPr>
          <p:nvPr>
            <p:ph type="title"/>
          </p:nvPr>
        </p:nvSpPr>
        <p:spPr/>
        <p:txBody>
          <a:bodyPr/>
          <a:lstStyle/>
          <a:p>
            <a:r>
              <a:rPr lang="en-US" dirty="0"/>
              <a:t>Process Design</a:t>
            </a:r>
            <a:endParaRPr lang="en-IN" dirty="0"/>
          </a:p>
        </p:txBody>
      </p:sp>
      <p:sp>
        <p:nvSpPr>
          <p:cNvPr id="5" name="Content Placeholder 4">
            <a:extLst>
              <a:ext uri="{FF2B5EF4-FFF2-40B4-BE49-F238E27FC236}">
                <a16:creationId xmlns:a16="http://schemas.microsoft.com/office/drawing/2014/main" id="{654BD5E8-2C94-4872-6DA4-0C7343F1C642}"/>
              </a:ext>
            </a:extLst>
          </p:cNvPr>
          <p:cNvSpPr>
            <a:spLocks noGrp="1"/>
          </p:cNvSpPr>
          <p:nvPr>
            <p:ph idx="1"/>
          </p:nvPr>
        </p:nvSpPr>
        <p:spPr/>
        <p:txBody>
          <a:bodyPr>
            <a:normAutofit fontScale="92500"/>
          </a:bodyPr>
          <a:lstStyle/>
          <a:p>
            <a:pPr algn="just"/>
            <a:r>
              <a:rPr lang="en-US" sz="2600" dirty="0"/>
              <a:t>Sub Process</a:t>
            </a:r>
          </a:p>
          <a:p>
            <a:pPr marL="0" indent="0" algn="just">
              <a:buNone/>
            </a:pPr>
            <a:r>
              <a:rPr lang="en-US" b="1" dirty="0"/>
              <a:t>1.Input Collection</a:t>
            </a:r>
            <a:r>
              <a:rPr lang="en-US" dirty="0"/>
              <a:t>:</a:t>
            </a:r>
          </a:p>
          <a:p>
            <a:pPr marL="0" indent="0" algn="just">
              <a:buNone/>
            </a:pPr>
            <a:r>
              <a:rPr lang="en-US" b="1" dirty="0"/>
              <a:t>Manual Input</a:t>
            </a:r>
            <a:r>
              <a:rPr lang="en-US" dirty="0"/>
              <a:t>: User enters student details (e.g., name, email).</a:t>
            </a:r>
          </a:p>
          <a:p>
            <a:pPr marL="0" indent="0" algn="just">
              <a:buNone/>
            </a:pPr>
            <a:r>
              <a:rPr lang="en-US" b="1" dirty="0"/>
              <a:t>Excel Input</a:t>
            </a:r>
            <a:r>
              <a:rPr lang="en-US" dirty="0"/>
              <a:t>: User uploads an Excel file, and the system extracts student data.</a:t>
            </a:r>
          </a:p>
          <a:p>
            <a:pPr marL="0" indent="0" algn="just">
              <a:buNone/>
            </a:pPr>
            <a:r>
              <a:rPr lang="en-US" b="1" dirty="0"/>
              <a:t>2.Data Validation</a:t>
            </a:r>
            <a:r>
              <a:rPr lang="en-US" dirty="0"/>
              <a:t>:</a:t>
            </a:r>
          </a:p>
          <a:p>
            <a:pPr marL="0" indent="0" algn="just">
              <a:buNone/>
            </a:pPr>
            <a:r>
              <a:rPr lang="en-US" b="1" dirty="0"/>
              <a:t>Check for Empty Fields</a:t>
            </a:r>
            <a:r>
              <a:rPr lang="en-US" dirty="0"/>
              <a:t>: Ensure that required fields are filled (e.g., name, email).</a:t>
            </a:r>
          </a:p>
          <a:p>
            <a:pPr marL="0" indent="0" algn="just">
              <a:buNone/>
            </a:pPr>
            <a:r>
              <a:rPr lang="en-US" b="1" dirty="0"/>
              <a:t>3.PDF Generation</a:t>
            </a:r>
            <a:r>
              <a:rPr lang="en-US" dirty="0"/>
              <a:t>:</a:t>
            </a:r>
          </a:p>
          <a:p>
            <a:pPr marL="0" indent="0" algn="just">
              <a:buNone/>
            </a:pPr>
            <a:r>
              <a:rPr lang="en-US" b="1" dirty="0"/>
              <a:t>Create Template</a:t>
            </a:r>
            <a:r>
              <a:rPr lang="en-US" dirty="0"/>
              <a:t>: Choose or design a template for the student’s details.</a:t>
            </a:r>
          </a:p>
          <a:p>
            <a:pPr marL="0" indent="0" algn="just">
              <a:buNone/>
            </a:pPr>
            <a:r>
              <a:rPr lang="en-US" b="1" dirty="0"/>
              <a:t>Fill Data</a:t>
            </a:r>
            <a:r>
              <a:rPr lang="en-US" dirty="0"/>
              <a:t>: Populate the template with student information.</a:t>
            </a:r>
          </a:p>
          <a:p>
            <a:pPr marL="0" indent="0" algn="just">
              <a:buNone/>
            </a:pPr>
            <a:r>
              <a:rPr lang="en-US" b="1" dirty="0"/>
              <a:t>Generate PDF</a:t>
            </a:r>
            <a:r>
              <a:rPr lang="en-US" dirty="0"/>
              <a:t>: Create the final PDF.</a:t>
            </a:r>
          </a:p>
          <a:p>
            <a:pPr marL="0" indent="0" algn="just">
              <a:buNone/>
            </a:pPr>
            <a:endParaRPr lang="en-US" dirty="0"/>
          </a:p>
          <a:p>
            <a:pPr marL="0" indent="0" algn="just">
              <a:buNone/>
            </a:pPr>
            <a:endParaRPr lang="en-US" dirty="0"/>
          </a:p>
          <a:p>
            <a:pPr algn="just"/>
            <a:endParaRPr lang="en-IN" dirty="0"/>
          </a:p>
        </p:txBody>
      </p:sp>
    </p:spTree>
    <p:extLst>
      <p:ext uri="{BB962C8B-B14F-4D97-AF65-F5344CB8AC3E}">
        <p14:creationId xmlns:p14="http://schemas.microsoft.com/office/powerpoint/2010/main" val="1085878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C7F7-015D-E324-EDBD-9530651E3705}"/>
              </a:ext>
            </a:extLst>
          </p:cNvPr>
          <p:cNvSpPr>
            <a:spLocks noGrp="1"/>
          </p:cNvSpPr>
          <p:nvPr>
            <p:ph type="title"/>
          </p:nvPr>
        </p:nvSpPr>
        <p:spPr/>
        <p:txBody>
          <a:bodyPr/>
          <a:lstStyle/>
          <a:p>
            <a:r>
              <a:rPr lang="en-US" dirty="0"/>
              <a:t>Process Design</a:t>
            </a:r>
            <a:endParaRPr lang="en-IN" dirty="0"/>
          </a:p>
        </p:txBody>
      </p:sp>
      <p:sp>
        <p:nvSpPr>
          <p:cNvPr id="3" name="Content Placeholder 2">
            <a:extLst>
              <a:ext uri="{FF2B5EF4-FFF2-40B4-BE49-F238E27FC236}">
                <a16:creationId xmlns:a16="http://schemas.microsoft.com/office/drawing/2014/main" id="{60E3D960-9349-7996-825C-107C19BDAD96}"/>
              </a:ext>
            </a:extLst>
          </p:cNvPr>
          <p:cNvSpPr>
            <a:spLocks noGrp="1"/>
          </p:cNvSpPr>
          <p:nvPr>
            <p:ph idx="1"/>
          </p:nvPr>
        </p:nvSpPr>
        <p:spPr/>
        <p:txBody>
          <a:bodyPr/>
          <a:lstStyle/>
          <a:p>
            <a:pPr marL="0" indent="0">
              <a:buNone/>
            </a:pPr>
            <a:r>
              <a:rPr lang="en-US" b="1" dirty="0"/>
              <a:t>4.Email Creation</a:t>
            </a:r>
            <a:r>
              <a:rPr lang="en-US" dirty="0"/>
              <a:t>:</a:t>
            </a:r>
          </a:p>
          <a:p>
            <a:pPr marL="0" indent="0">
              <a:buNone/>
            </a:pPr>
            <a:r>
              <a:rPr lang="en-US" b="1" dirty="0"/>
              <a:t>Compose Email</a:t>
            </a:r>
            <a:r>
              <a:rPr lang="en-US" dirty="0"/>
              <a:t>: Write the subject and message.</a:t>
            </a:r>
          </a:p>
          <a:p>
            <a:pPr marL="0" indent="0">
              <a:buNone/>
            </a:pPr>
            <a:r>
              <a:rPr lang="en-US" b="1" dirty="0"/>
              <a:t>Attach PDF</a:t>
            </a:r>
            <a:r>
              <a:rPr lang="en-US" dirty="0"/>
              <a:t>: Attach the generated PDF to the email.</a:t>
            </a:r>
          </a:p>
          <a:p>
            <a:pPr marL="0" indent="0">
              <a:buNone/>
            </a:pPr>
            <a:r>
              <a:rPr lang="en-US" b="1" dirty="0"/>
              <a:t>5.Email Sending</a:t>
            </a:r>
            <a:r>
              <a:rPr lang="en-US" dirty="0"/>
              <a:t>:</a:t>
            </a:r>
          </a:p>
          <a:p>
            <a:pPr marL="0" indent="0">
              <a:buNone/>
            </a:pPr>
            <a:r>
              <a:rPr lang="en-US" b="1" dirty="0"/>
              <a:t>Send Email</a:t>
            </a:r>
            <a:r>
              <a:rPr lang="en-US" dirty="0"/>
              <a:t>: Use an email system to send the composed email with the attached PDF to the student.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51589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p:cNvSpPr>
            <a:spLocks noGrp="1"/>
          </p:cNvSpPr>
          <p:nvPr>
            <p:ph idx="1"/>
          </p:nvPr>
        </p:nvSpPr>
        <p:spPr/>
        <p:txBody>
          <a:bodyPr/>
          <a:lstStyle/>
          <a:p>
            <a:pPr algn="just"/>
            <a:r>
              <a:rPr lang="en-US" dirty="0"/>
              <a:t>Implementation of Module 1</a:t>
            </a:r>
          </a:p>
          <a:p>
            <a:pPr marL="0" indent="0" algn="just">
              <a:buNone/>
            </a:pPr>
            <a:r>
              <a:rPr lang="en-US" dirty="0"/>
              <a:t>Module 1 focuses on gathering student details, which can be done by manual input.</a:t>
            </a:r>
          </a:p>
          <a:p>
            <a:pPr marL="0" indent="0" algn="just">
              <a:buNone/>
            </a:pPr>
            <a:r>
              <a:rPr lang="en-US" dirty="0"/>
              <a:t>In this part of the module, the system allows the user to manually enter details of the student, such as:</a:t>
            </a:r>
          </a:p>
          <a:p>
            <a:pPr algn="just">
              <a:buFont typeface="Arial" panose="020B0604020202020204" pitchFamily="34" charset="0"/>
              <a:buChar char="•"/>
            </a:pPr>
            <a:r>
              <a:rPr lang="en-US" dirty="0"/>
              <a:t>Full Name</a:t>
            </a:r>
          </a:p>
          <a:p>
            <a:pPr algn="just">
              <a:buFont typeface="Arial" panose="020B0604020202020204" pitchFamily="34" charset="0"/>
              <a:buChar char="•"/>
            </a:pPr>
            <a:r>
              <a:rPr lang="en-US" dirty="0"/>
              <a:t>DOB</a:t>
            </a:r>
          </a:p>
          <a:p>
            <a:pPr algn="just">
              <a:buFont typeface="Arial" panose="020B0604020202020204" pitchFamily="34" charset="0"/>
              <a:buChar char="•"/>
            </a:pPr>
            <a:r>
              <a:rPr lang="en-US" dirty="0"/>
              <a:t>Gender</a:t>
            </a:r>
          </a:p>
          <a:p>
            <a:pPr algn="just">
              <a:buFont typeface="Arial" panose="020B0604020202020204" pitchFamily="34" charset="0"/>
              <a:buChar char="•"/>
            </a:pPr>
            <a:r>
              <a:rPr lang="en-US" dirty="0"/>
              <a:t>Email ID</a:t>
            </a:r>
          </a:p>
          <a:p>
            <a:pPr algn="just">
              <a:buFont typeface="Arial" panose="020B0604020202020204" pitchFamily="34" charset="0"/>
              <a:buChar char="•"/>
            </a:pPr>
            <a:r>
              <a:rPr lang="en-US" dirty="0"/>
              <a:t>Phone Number</a:t>
            </a:r>
          </a:p>
          <a:p>
            <a:pPr algn="just">
              <a:buFont typeface="Arial" panose="020B0604020202020204" pitchFamily="34" charset="0"/>
              <a:buChar char="•"/>
            </a:pPr>
            <a:r>
              <a:rPr lang="en-US" dirty="0"/>
              <a:t>Other personal details</a:t>
            </a:r>
          </a:p>
          <a:p>
            <a:pPr marL="0" indent="0" algn="just">
              <a:buNone/>
            </a:pPr>
            <a:endParaRPr lang="en-US" dirty="0"/>
          </a:p>
        </p:txBody>
      </p:sp>
    </p:spTree>
    <p:custDataLst>
      <p:tags r:id="rId1"/>
    </p:custDataLst>
    <p:extLst>
      <p:ext uri="{BB962C8B-B14F-4D97-AF65-F5344CB8AC3E}">
        <p14:creationId xmlns:p14="http://schemas.microsoft.com/office/powerpoint/2010/main" val="176947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94E4-2843-8E2D-551B-4A7D0597A7AC}"/>
              </a:ext>
            </a:extLst>
          </p:cNvPr>
          <p:cNvSpPr>
            <a:spLocks noGrp="1"/>
          </p:cNvSpPr>
          <p:nvPr>
            <p:ph type="title"/>
          </p:nvPr>
        </p:nvSpPr>
        <p:spPr/>
        <p:txBody>
          <a:bodyPr/>
          <a:lstStyle/>
          <a:p>
            <a:r>
              <a:rPr lang="en-IN" dirty="0"/>
              <a:t>Implementation Screenshots</a:t>
            </a:r>
          </a:p>
        </p:txBody>
      </p:sp>
      <p:pic>
        <p:nvPicPr>
          <p:cNvPr id="5" name="Content Placeholder 4">
            <a:extLst>
              <a:ext uri="{FF2B5EF4-FFF2-40B4-BE49-F238E27FC236}">
                <a16:creationId xmlns:a16="http://schemas.microsoft.com/office/drawing/2014/main" id="{9CBA6700-32D6-BB5B-A6D2-50D4434EBB9B}"/>
              </a:ext>
            </a:extLst>
          </p:cNvPr>
          <p:cNvPicPr>
            <a:picLocks noGrp="1" noChangeAspect="1"/>
          </p:cNvPicPr>
          <p:nvPr>
            <p:ph idx="1"/>
          </p:nvPr>
        </p:nvPicPr>
        <p:blipFill>
          <a:blip r:embed="rId2"/>
          <a:stretch>
            <a:fillRect/>
          </a:stretch>
        </p:blipFill>
        <p:spPr>
          <a:xfrm>
            <a:off x="2934601" y="990600"/>
            <a:ext cx="3274797" cy="5334000"/>
          </a:xfrm>
        </p:spPr>
      </p:pic>
    </p:spTree>
    <p:extLst>
      <p:ext uri="{BB962C8B-B14F-4D97-AF65-F5344CB8AC3E}">
        <p14:creationId xmlns:p14="http://schemas.microsoft.com/office/powerpoint/2010/main" val="1158126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B08CA6-08AE-6E2D-746C-B2FADDC4E1F1}"/>
              </a:ext>
            </a:extLst>
          </p:cNvPr>
          <p:cNvPicPr>
            <a:picLocks noGrp="1" noChangeAspect="1"/>
          </p:cNvPicPr>
          <p:nvPr>
            <p:ph idx="1"/>
          </p:nvPr>
        </p:nvPicPr>
        <p:blipFill>
          <a:blip r:embed="rId2"/>
          <a:stretch>
            <a:fillRect/>
          </a:stretch>
        </p:blipFill>
        <p:spPr>
          <a:xfrm>
            <a:off x="215516" y="706406"/>
            <a:ext cx="2991590" cy="5609928"/>
          </a:xfrm>
        </p:spPr>
      </p:pic>
      <p:pic>
        <p:nvPicPr>
          <p:cNvPr id="7" name="Picture 6">
            <a:extLst>
              <a:ext uri="{FF2B5EF4-FFF2-40B4-BE49-F238E27FC236}">
                <a16:creationId xmlns:a16="http://schemas.microsoft.com/office/drawing/2014/main" id="{BC7D89B0-055B-A748-B6F5-5E9DFB7BD37C}"/>
              </a:ext>
            </a:extLst>
          </p:cNvPr>
          <p:cNvPicPr>
            <a:picLocks noChangeAspect="1"/>
          </p:cNvPicPr>
          <p:nvPr/>
        </p:nvPicPr>
        <p:blipFill>
          <a:blip r:embed="rId3"/>
          <a:stretch>
            <a:fillRect/>
          </a:stretch>
        </p:blipFill>
        <p:spPr>
          <a:xfrm>
            <a:off x="2967851" y="706406"/>
            <a:ext cx="3208298" cy="5774668"/>
          </a:xfrm>
          <a:prstGeom prst="rect">
            <a:avLst/>
          </a:prstGeom>
        </p:spPr>
      </p:pic>
      <p:pic>
        <p:nvPicPr>
          <p:cNvPr id="9" name="Picture 8">
            <a:extLst>
              <a:ext uri="{FF2B5EF4-FFF2-40B4-BE49-F238E27FC236}">
                <a16:creationId xmlns:a16="http://schemas.microsoft.com/office/drawing/2014/main" id="{9352B08E-26EF-5EED-664E-43FFD590FD7C}"/>
              </a:ext>
            </a:extLst>
          </p:cNvPr>
          <p:cNvPicPr>
            <a:picLocks noChangeAspect="1"/>
          </p:cNvPicPr>
          <p:nvPr/>
        </p:nvPicPr>
        <p:blipFill>
          <a:blip r:embed="rId4"/>
          <a:stretch>
            <a:fillRect/>
          </a:stretch>
        </p:blipFill>
        <p:spPr>
          <a:xfrm>
            <a:off x="5973649" y="706406"/>
            <a:ext cx="2954836" cy="5710926"/>
          </a:xfrm>
          <a:prstGeom prst="rect">
            <a:avLst/>
          </a:prstGeom>
        </p:spPr>
      </p:pic>
    </p:spTree>
    <p:extLst>
      <p:ext uri="{BB962C8B-B14F-4D97-AF65-F5344CB8AC3E}">
        <p14:creationId xmlns:p14="http://schemas.microsoft.com/office/powerpoint/2010/main" val="3818693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C4DFF2-AFB9-8556-DE80-02282DCDD42F}"/>
              </a:ext>
            </a:extLst>
          </p:cNvPr>
          <p:cNvPicPr>
            <a:picLocks noChangeAspect="1"/>
          </p:cNvPicPr>
          <p:nvPr/>
        </p:nvPicPr>
        <p:blipFill>
          <a:blip r:embed="rId2"/>
          <a:stretch>
            <a:fillRect/>
          </a:stretch>
        </p:blipFill>
        <p:spPr>
          <a:xfrm>
            <a:off x="0" y="728700"/>
            <a:ext cx="4290432" cy="5568834"/>
          </a:xfrm>
          <a:prstGeom prst="rect">
            <a:avLst/>
          </a:prstGeom>
        </p:spPr>
      </p:pic>
      <p:pic>
        <p:nvPicPr>
          <p:cNvPr id="9" name="Picture 8">
            <a:extLst>
              <a:ext uri="{FF2B5EF4-FFF2-40B4-BE49-F238E27FC236}">
                <a16:creationId xmlns:a16="http://schemas.microsoft.com/office/drawing/2014/main" id="{91F0DB26-E5FD-917A-6732-AF7CCA6ADBB8}"/>
              </a:ext>
            </a:extLst>
          </p:cNvPr>
          <p:cNvPicPr>
            <a:picLocks noChangeAspect="1"/>
          </p:cNvPicPr>
          <p:nvPr/>
        </p:nvPicPr>
        <p:blipFill>
          <a:blip r:embed="rId3"/>
          <a:stretch>
            <a:fillRect/>
          </a:stretch>
        </p:blipFill>
        <p:spPr>
          <a:xfrm>
            <a:off x="4175956" y="728700"/>
            <a:ext cx="4465707" cy="5779336"/>
          </a:xfrm>
          <a:prstGeom prst="rect">
            <a:avLst/>
          </a:prstGeom>
        </p:spPr>
      </p:pic>
    </p:spTree>
    <p:extLst>
      <p:ext uri="{BB962C8B-B14F-4D97-AF65-F5344CB8AC3E}">
        <p14:creationId xmlns:p14="http://schemas.microsoft.com/office/powerpoint/2010/main" val="267196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8632-ECE8-D428-4931-C4E42F0DF093}"/>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AD24EE4D-6E51-C97B-6633-B2456D1935CF}"/>
              </a:ext>
            </a:extLst>
          </p:cNvPr>
          <p:cNvSpPr>
            <a:spLocks noGrp="1"/>
          </p:cNvSpPr>
          <p:nvPr>
            <p:ph idx="1"/>
          </p:nvPr>
        </p:nvSpPr>
        <p:spPr/>
        <p:txBody>
          <a:bodyPr/>
          <a:lstStyle/>
          <a:p>
            <a:pPr algn="just"/>
            <a:r>
              <a:rPr lang="en-US" dirty="0"/>
              <a:t>Implementation of Module 2</a:t>
            </a:r>
          </a:p>
          <a:p>
            <a:pPr marL="0" indent="0" algn="just">
              <a:buNone/>
            </a:pPr>
            <a:r>
              <a:rPr lang="en-US" dirty="0"/>
              <a:t>In this part, the system allows the user to upload an Excel file containing student data. The system will then extract this data and use it to generate the student PDF.</a:t>
            </a:r>
          </a:p>
          <a:p>
            <a:pPr marL="0" indent="0" algn="just">
              <a:buNone/>
            </a:pPr>
            <a:endParaRPr lang="en-IN" dirty="0"/>
          </a:p>
        </p:txBody>
      </p:sp>
    </p:spTree>
    <p:extLst>
      <p:ext uri="{BB962C8B-B14F-4D97-AF65-F5344CB8AC3E}">
        <p14:creationId xmlns:p14="http://schemas.microsoft.com/office/powerpoint/2010/main" val="4037990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64BC-7997-F777-64BB-FDCFC17FF7A2}"/>
              </a:ext>
            </a:extLst>
          </p:cNvPr>
          <p:cNvSpPr>
            <a:spLocks noGrp="1"/>
          </p:cNvSpPr>
          <p:nvPr>
            <p:ph type="title"/>
          </p:nvPr>
        </p:nvSpPr>
        <p:spPr/>
        <p:txBody>
          <a:bodyPr/>
          <a:lstStyle/>
          <a:p>
            <a:r>
              <a:rPr lang="en-IN" dirty="0"/>
              <a:t>Implementation Screenshots</a:t>
            </a:r>
          </a:p>
        </p:txBody>
      </p:sp>
      <p:pic>
        <p:nvPicPr>
          <p:cNvPr id="5" name="Content Placeholder 4">
            <a:extLst>
              <a:ext uri="{FF2B5EF4-FFF2-40B4-BE49-F238E27FC236}">
                <a16:creationId xmlns:a16="http://schemas.microsoft.com/office/drawing/2014/main" id="{DCEC2277-2288-21CC-D83C-933AC1C0A96B}"/>
              </a:ext>
            </a:extLst>
          </p:cNvPr>
          <p:cNvPicPr>
            <a:picLocks noGrp="1" noChangeAspect="1"/>
          </p:cNvPicPr>
          <p:nvPr>
            <p:ph idx="1"/>
          </p:nvPr>
        </p:nvPicPr>
        <p:blipFill>
          <a:blip r:embed="rId2"/>
          <a:stretch>
            <a:fillRect/>
          </a:stretch>
        </p:blipFill>
        <p:spPr>
          <a:xfrm>
            <a:off x="36216" y="929480"/>
            <a:ext cx="4543281" cy="5334000"/>
          </a:xfrm>
        </p:spPr>
      </p:pic>
      <p:pic>
        <p:nvPicPr>
          <p:cNvPr id="7" name="Picture 6">
            <a:extLst>
              <a:ext uri="{FF2B5EF4-FFF2-40B4-BE49-F238E27FC236}">
                <a16:creationId xmlns:a16="http://schemas.microsoft.com/office/drawing/2014/main" id="{14CDD06C-8451-CE90-684F-4B03A1F45B11}"/>
              </a:ext>
            </a:extLst>
          </p:cNvPr>
          <p:cNvPicPr>
            <a:picLocks noChangeAspect="1"/>
          </p:cNvPicPr>
          <p:nvPr/>
        </p:nvPicPr>
        <p:blipFill>
          <a:blip r:embed="rId3"/>
          <a:stretch>
            <a:fillRect/>
          </a:stretch>
        </p:blipFill>
        <p:spPr>
          <a:xfrm>
            <a:off x="4283969" y="1160748"/>
            <a:ext cx="4801500" cy="5215868"/>
          </a:xfrm>
          <a:prstGeom prst="rect">
            <a:avLst/>
          </a:prstGeom>
        </p:spPr>
      </p:pic>
    </p:spTree>
    <p:extLst>
      <p:ext uri="{BB962C8B-B14F-4D97-AF65-F5344CB8AC3E}">
        <p14:creationId xmlns:p14="http://schemas.microsoft.com/office/powerpoint/2010/main" val="69081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EACC3B-95FF-880D-ED7A-A783FC08E03B}"/>
              </a:ext>
            </a:extLst>
          </p:cNvPr>
          <p:cNvPicPr>
            <a:picLocks noChangeAspect="1"/>
          </p:cNvPicPr>
          <p:nvPr/>
        </p:nvPicPr>
        <p:blipFill>
          <a:blip r:embed="rId2"/>
          <a:stretch>
            <a:fillRect/>
          </a:stretch>
        </p:blipFill>
        <p:spPr>
          <a:xfrm>
            <a:off x="0" y="764703"/>
            <a:ext cx="4778154" cy="5720181"/>
          </a:xfrm>
          <a:prstGeom prst="rect">
            <a:avLst/>
          </a:prstGeom>
        </p:spPr>
      </p:pic>
      <p:pic>
        <p:nvPicPr>
          <p:cNvPr id="8" name="Picture 7">
            <a:extLst>
              <a:ext uri="{FF2B5EF4-FFF2-40B4-BE49-F238E27FC236}">
                <a16:creationId xmlns:a16="http://schemas.microsoft.com/office/drawing/2014/main" id="{DFF95A18-F8F2-3200-DED9-79DEC7C73732}"/>
              </a:ext>
            </a:extLst>
          </p:cNvPr>
          <p:cNvPicPr>
            <a:picLocks noChangeAspect="1"/>
          </p:cNvPicPr>
          <p:nvPr/>
        </p:nvPicPr>
        <p:blipFill>
          <a:blip r:embed="rId3"/>
          <a:stretch>
            <a:fillRect/>
          </a:stretch>
        </p:blipFill>
        <p:spPr>
          <a:xfrm>
            <a:off x="4391980" y="764703"/>
            <a:ext cx="4676719" cy="5720181"/>
          </a:xfrm>
          <a:prstGeom prst="rect">
            <a:avLst/>
          </a:prstGeom>
        </p:spPr>
      </p:pic>
    </p:spTree>
    <p:extLst>
      <p:ext uri="{BB962C8B-B14F-4D97-AF65-F5344CB8AC3E}">
        <p14:creationId xmlns:p14="http://schemas.microsoft.com/office/powerpoint/2010/main" val="1352078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5" name="Content Placeholder 4">
            <a:extLst>
              <a:ext uri="{FF2B5EF4-FFF2-40B4-BE49-F238E27FC236}">
                <a16:creationId xmlns:a16="http://schemas.microsoft.com/office/drawing/2014/main" id="{C27B4591-C2E9-774D-8027-00370016C86A}"/>
              </a:ext>
            </a:extLst>
          </p:cNvPr>
          <p:cNvSpPr>
            <a:spLocks noGrp="1"/>
          </p:cNvSpPr>
          <p:nvPr>
            <p:ph idx="1"/>
          </p:nvPr>
        </p:nvSpPr>
        <p:spPr/>
        <p:txBody>
          <a:bodyPr/>
          <a:lstStyle/>
          <a:p>
            <a:pPr marL="0" indent="0" algn="just">
              <a:buNone/>
            </a:pPr>
            <a:r>
              <a:rPr lang="en-US" dirty="0"/>
              <a:t>The Student Course Registration and Documentation Bot is a project that creates personalized PDF files for students using either manual input or data from an excel file. It collects student details, fills a Word template </a:t>
            </a:r>
            <a:r>
              <a:rPr lang="en-IN" dirty="0"/>
              <a:t>with the information, </a:t>
            </a:r>
            <a:r>
              <a:rPr lang="en-US" dirty="0"/>
              <a:t>and converts it into a PDF. These PDFs are then organized and sent to the students' email addresses. The project uses UiPath to handle tasks like taking input, reading Excel files, editing Word documents, and sending emails, making the process fast and efficient.</a:t>
            </a:r>
            <a:endParaRPr lang="en-IN" dirty="0"/>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FDEC-1DB3-BA51-DC58-48BF628D1277}"/>
              </a:ext>
            </a:extLst>
          </p:cNvPr>
          <p:cNvSpPr>
            <a:spLocks noGrp="1"/>
          </p:cNvSpPr>
          <p:nvPr>
            <p:ph type="title"/>
          </p:nvPr>
        </p:nvSpPr>
        <p:spPr/>
        <p:txBody>
          <a:bodyPr/>
          <a:lstStyle/>
          <a:p>
            <a:r>
              <a:rPr lang="en-US" dirty="0"/>
              <a:t>Testing</a:t>
            </a:r>
            <a:endParaRPr lang="en-IN" dirty="0"/>
          </a:p>
        </p:txBody>
      </p:sp>
      <p:sp>
        <p:nvSpPr>
          <p:cNvPr id="4" name="TextBox 3">
            <a:extLst>
              <a:ext uri="{FF2B5EF4-FFF2-40B4-BE49-F238E27FC236}">
                <a16:creationId xmlns:a16="http://schemas.microsoft.com/office/drawing/2014/main" id="{0F7195E2-8B8B-C3EF-E0A7-A39256FC1B8C}"/>
              </a:ext>
            </a:extLst>
          </p:cNvPr>
          <p:cNvSpPr txBox="1"/>
          <p:nvPr/>
        </p:nvSpPr>
        <p:spPr>
          <a:xfrm>
            <a:off x="190500" y="1052738"/>
            <a:ext cx="8593968" cy="2308324"/>
          </a:xfrm>
          <a:prstGeom prst="rect">
            <a:avLst/>
          </a:prstGeom>
          <a:noFill/>
        </p:spPr>
        <p:txBody>
          <a:bodyPr wrap="square">
            <a:spAutoFit/>
          </a:bodyPr>
          <a:lstStyle/>
          <a:p>
            <a:r>
              <a:rPr lang="en-US" sz="2400" b="1" dirty="0"/>
              <a:t>Module 1: Manual Input and Validation</a:t>
            </a:r>
          </a:p>
          <a:p>
            <a:r>
              <a:rPr lang="en-US" sz="2400" b="1" dirty="0"/>
              <a:t>Tests</a:t>
            </a:r>
            <a:r>
              <a:rPr lang="en-US" sz="2400" dirty="0"/>
              <a:t>: Enter valid inputs for all required fields (e.g., name, email, </a:t>
            </a:r>
            <a:r>
              <a:rPr lang="en-US" sz="2400" dirty="0" err="1"/>
              <a:t>course,gender,etc</a:t>
            </a:r>
            <a:r>
              <a:rPr lang="en-US" sz="2400" dirty="0"/>
              <a:t>).</a:t>
            </a:r>
          </a:p>
          <a:p>
            <a:r>
              <a:rPr lang="en-US" sz="2400" b="1" dirty="0"/>
              <a:t> Expected Results</a:t>
            </a:r>
            <a:r>
              <a:rPr lang="en-US" sz="2400" dirty="0"/>
              <a:t>: The system accepts the data without errors and proceeds to the next step.</a:t>
            </a:r>
          </a:p>
          <a:p>
            <a:endParaRPr lang="en-US" sz="2400" dirty="0"/>
          </a:p>
        </p:txBody>
      </p:sp>
      <p:pic>
        <p:nvPicPr>
          <p:cNvPr id="14" name="Picture 13">
            <a:extLst>
              <a:ext uri="{FF2B5EF4-FFF2-40B4-BE49-F238E27FC236}">
                <a16:creationId xmlns:a16="http://schemas.microsoft.com/office/drawing/2014/main" id="{F0C4C769-573D-B6D8-2956-76236513D727}"/>
              </a:ext>
            </a:extLst>
          </p:cNvPr>
          <p:cNvPicPr>
            <a:picLocks noChangeAspect="1"/>
          </p:cNvPicPr>
          <p:nvPr/>
        </p:nvPicPr>
        <p:blipFill>
          <a:blip r:embed="rId2"/>
          <a:stretch>
            <a:fillRect/>
          </a:stretch>
        </p:blipFill>
        <p:spPr>
          <a:xfrm>
            <a:off x="467544" y="3248980"/>
            <a:ext cx="3931699" cy="2124236"/>
          </a:xfrm>
          <a:prstGeom prst="rect">
            <a:avLst/>
          </a:prstGeom>
        </p:spPr>
      </p:pic>
      <p:pic>
        <p:nvPicPr>
          <p:cNvPr id="16" name="Picture 15">
            <a:extLst>
              <a:ext uri="{FF2B5EF4-FFF2-40B4-BE49-F238E27FC236}">
                <a16:creationId xmlns:a16="http://schemas.microsoft.com/office/drawing/2014/main" id="{BFE0356B-7913-D665-0B60-93B595C87D29}"/>
              </a:ext>
            </a:extLst>
          </p:cNvPr>
          <p:cNvPicPr>
            <a:picLocks noChangeAspect="1"/>
          </p:cNvPicPr>
          <p:nvPr/>
        </p:nvPicPr>
        <p:blipFill>
          <a:blip r:embed="rId3"/>
          <a:stretch>
            <a:fillRect/>
          </a:stretch>
        </p:blipFill>
        <p:spPr>
          <a:xfrm>
            <a:off x="4676287" y="3234734"/>
            <a:ext cx="3604125" cy="2138482"/>
          </a:xfrm>
          <a:prstGeom prst="rect">
            <a:avLst/>
          </a:prstGeom>
        </p:spPr>
      </p:pic>
    </p:spTree>
    <p:extLst>
      <p:ext uri="{BB962C8B-B14F-4D97-AF65-F5344CB8AC3E}">
        <p14:creationId xmlns:p14="http://schemas.microsoft.com/office/powerpoint/2010/main" val="521993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7FF3-1FFD-1BCD-4917-D8701ADA953B}"/>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246898E1-8DB4-3448-462E-D805E7EEB189}"/>
              </a:ext>
            </a:extLst>
          </p:cNvPr>
          <p:cNvPicPr>
            <a:picLocks noGrp="1" noChangeAspect="1"/>
          </p:cNvPicPr>
          <p:nvPr>
            <p:ph idx="1"/>
          </p:nvPr>
        </p:nvPicPr>
        <p:blipFill>
          <a:blip r:embed="rId2"/>
          <a:stretch>
            <a:fillRect/>
          </a:stretch>
        </p:blipFill>
        <p:spPr>
          <a:xfrm>
            <a:off x="2686511" y="990600"/>
            <a:ext cx="3770978" cy="5334000"/>
          </a:xfrm>
        </p:spPr>
      </p:pic>
    </p:spTree>
    <p:extLst>
      <p:ext uri="{BB962C8B-B14F-4D97-AF65-F5344CB8AC3E}">
        <p14:creationId xmlns:p14="http://schemas.microsoft.com/office/powerpoint/2010/main" val="1202547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3CA2-F5D3-606F-4990-7EFC9E8FAF92}"/>
              </a:ext>
            </a:extLst>
          </p:cNvPr>
          <p:cNvSpPr>
            <a:spLocks noGrp="1"/>
          </p:cNvSpPr>
          <p:nvPr>
            <p:ph type="title"/>
          </p:nvPr>
        </p:nvSpPr>
        <p:spPr/>
        <p:txBody>
          <a:bodyPr/>
          <a:lstStyle/>
          <a:p>
            <a:r>
              <a:rPr lang="en-IN" dirty="0"/>
              <a:t>Testing</a:t>
            </a:r>
          </a:p>
        </p:txBody>
      </p:sp>
      <p:sp>
        <p:nvSpPr>
          <p:cNvPr id="3" name="Content Placeholder 2">
            <a:extLst>
              <a:ext uri="{FF2B5EF4-FFF2-40B4-BE49-F238E27FC236}">
                <a16:creationId xmlns:a16="http://schemas.microsoft.com/office/drawing/2014/main" id="{155A38CD-1EBF-B3B8-9F93-2D176AD087C2}"/>
              </a:ext>
            </a:extLst>
          </p:cNvPr>
          <p:cNvSpPr>
            <a:spLocks noGrp="1"/>
          </p:cNvSpPr>
          <p:nvPr>
            <p:ph idx="1"/>
          </p:nvPr>
        </p:nvSpPr>
        <p:spPr/>
        <p:txBody>
          <a:bodyPr/>
          <a:lstStyle/>
          <a:p>
            <a:pPr marL="0" indent="0">
              <a:buNone/>
            </a:pPr>
            <a:r>
              <a:rPr lang="en-US" b="1" dirty="0"/>
              <a:t>Module 2: Excel File Upload and Processing</a:t>
            </a:r>
          </a:p>
          <a:p>
            <a:pPr marL="0" indent="0">
              <a:buNone/>
            </a:pPr>
            <a:r>
              <a:rPr lang="en-US" b="1" dirty="0"/>
              <a:t>Tests</a:t>
            </a:r>
            <a:r>
              <a:rPr lang="en-US" dirty="0"/>
              <a:t>: Upload an Excel file with all required fields filled correctly (e.g., name, email, roll number).</a:t>
            </a:r>
          </a:p>
          <a:p>
            <a:pPr marL="0" indent="0">
              <a:buNone/>
            </a:pPr>
            <a:r>
              <a:rPr lang="en-US" b="1" dirty="0"/>
              <a:t>Expected Results</a:t>
            </a:r>
            <a:r>
              <a:rPr lang="en-US" dirty="0"/>
              <a:t>: The system successfully reads and processes the data from the file without showing any errors, confirming that the data is valid.</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CD063F00-DA11-C10E-858A-EC4223AC31CF}"/>
              </a:ext>
            </a:extLst>
          </p:cNvPr>
          <p:cNvPicPr>
            <a:picLocks noChangeAspect="1"/>
          </p:cNvPicPr>
          <p:nvPr/>
        </p:nvPicPr>
        <p:blipFill>
          <a:blip r:embed="rId2"/>
          <a:stretch>
            <a:fillRect/>
          </a:stretch>
        </p:blipFill>
        <p:spPr>
          <a:xfrm>
            <a:off x="190500" y="3933056"/>
            <a:ext cx="3805436" cy="1813717"/>
          </a:xfrm>
          <a:prstGeom prst="rect">
            <a:avLst/>
          </a:prstGeom>
        </p:spPr>
      </p:pic>
      <p:pic>
        <p:nvPicPr>
          <p:cNvPr id="7" name="Picture 6">
            <a:extLst>
              <a:ext uri="{FF2B5EF4-FFF2-40B4-BE49-F238E27FC236}">
                <a16:creationId xmlns:a16="http://schemas.microsoft.com/office/drawing/2014/main" id="{CEF4FE2E-B70E-2596-C0CD-83E7BC1D0465}"/>
              </a:ext>
            </a:extLst>
          </p:cNvPr>
          <p:cNvPicPr>
            <a:picLocks noChangeAspect="1"/>
          </p:cNvPicPr>
          <p:nvPr/>
        </p:nvPicPr>
        <p:blipFill>
          <a:blip r:embed="rId3"/>
          <a:stretch>
            <a:fillRect/>
          </a:stretch>
        </p:blipFill>
        <p:spPr>
          <a:xfrm>
            <a:off x="4572000" y="3902573"/>
            <a:ext cx="3492388" cy="1844200"/>
          </a:xfrm>
          <a:prstGeom prst="rect">
            <a:avLst/>
          </a:prstGeom>
        </p:spPr>
      </p:pic>
    </p:spTree>
    <p:extLst>
      <p:ext uri="{BB962C8B-B14F-4D97-AF65-F5344CB8AC3E}">
        <p14:creationId xmlns:p14="http://schemas.microsoft.com/office/powerpoint/2010/main" val="1563267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7182-8F7C-6727-D480-026D87EA4154}"/>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5C5E23A5-BB24-04FF-C5ED-785C6C00103A}"/>
              </a:ext>
            </a:extLst>
          </p:cNvPr>
          <p:cNvPicPr>
            <a:picLocks noGrp="1" noChangeAspect="1"/>
          </p:cNvPicPr>
          <p:nvPr>
            <p:ph idx="1"/>
          </p:nvPr>
        </p:nvPicPr>
        <p:blipFill>
          <a:blip r:embed="rId2"/>
          <a:stretch>
            <a:fillRect/>
          </a:stretch>
        </p:blipFill>
        <p:spPr>
          <a:xfrm>
            <a:off x="2670215" y="990600"/>
            <a:ext cx="3803569" cy="5334000"/>
          </a:xfrm>
        </p:spPr>
      </p:pic>
    </p:spTree>
    <p:extLst>
      <p:ext uri="{BB962C8B-B14F-4D97-AF65-F5344CB8AC3E}">
        <p14:creationId xmlns:p14="http://schemas.microsoft.com/office/powerpoint/2010/main" val="1110379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p:txBody>
          <a:bodyPr/>
          <a:lstStyle/>
          <a:p>
            <a:pPr marL="0" indent="0" algn="just">
              <a:buNone/>
            </a:pPr>
            <a:r>
              <a:rPr lang="en-US" dirty="0"/>
              <a:t>The </a:t>
            </a:r>
            <a:r>
              <a:rPr lang="en-US" b="1" dirty="0"/>
              <a:t>Student PDF Generator</a:t>
            </a:r>
            <a:r>
              <a:rPr lang="en-US" dirty="0"/>
              <a:t> project successfully automates the process of collecting student details, processes it , generates personalized PDFs, and sending them via email. This system simplifies what was once a manual and time-consuming task, making it faster, more efficient. By offering both manual input and Excel upload options, it ensures flexibility for users to handle data in their preferred way. The automated PDF creation ensures uniformity in document formatting, while email integration adds convenience by delivering the results directly to the recipients.</a:t>
            </a:r>
          </a:p>
          <a:p>
            <a:pPr algn="just"/>
            <a:endParaRPr lang="en-US" dirty="0"/>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3" name="Content Placeholder 2"/>
          <p:cNvSpPr>
            <a:spLocks noGrp="1"/>
          </p:cNvSpPr>
          <p:nvPr>
            <p:ph idx="1"/>
          </p:nvPr>
        </p:nvSpPr>
        <p:spPr/>
        <p:txBody>
          <a:bodyPr/>
          <a:lstStyle/>
          <a:p>
            <a:r>
              <a:rPr lang="en-IN" b="1" dirty="0"/>
              <a:t>Cloud Storage Integration</a:t>
            </a:r>
            <a:endParaRPr lang="en-US" b="1" dirty="0"/>
          </a:p>
          <a:p>
            <a:pPr marL="0" indent="0">
              <a:buNone/>
            </a:pPr>
            <a:r>
              <a:rPr lang="en-US" dirty="0"/>
              <a:t>The system can be improved to save the generated PDFs directly to cloud storage like Google Drive or OneDrive. This makes it easy to access, share, and keep documents safe as a backup.</a:t>
            </a:r>
          </a:p>
          <a:p>
            <a:r>
              <a:rPr lang="en-US" b="1" dirty="0"/>
              <a:t>Support for Multiple Languages</a:t>
            </a:r>
            <a:endParaRPr lang="en-US" dirty="0"/>
          </a:p>
          <a:p>
            <a:pPr marL="0" indent="0">
              <a:buNone/>
            </a:pPr>
            <a:r>
              <a:rPr lang="en-US" dirty="0"/>
              <a:t>In the future, the system can create PDFs and send emails in different languages. This will help students from various regions and make the system more user-friendly for everyone.</a:t>
            </a:r>
          </a:p>
          <a:p>
            <a:pPr marL="0" indent="0">
              <a:buNone/>
            </a:pPr>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3" name="Content Placeholder 2"/>
          <p:cNvSpPr>
            <a:spLocks noGrp="1"/>
          </p:cNvSpPr>
          <p:nvPr>
            <p:ph idx="1"/>
          </p:nvPr>
        </p:nvSpPr>
        <p:spPr/>
        <p:txBody>
          <a:bodyPr/>
          <a:lstStyle/>
          <a:p>
            <a:pPr marL="457200" indent="-457200">
              <a:buAutoNum type="arabicPeriod"/>
            </a:pPr>
            <a:r>
              <a:rPr lang="en-US" dirty="0">
                <a:hlinkClick r:id="rId4"/>
              </a:rPr>
              <a:t>https://academy.uipath.com/courses/pdf-automation-in-studio-v202010</a:t>
            </a:r>
            <a:endParaRPr lang="en-US" dirty="0"/>
          </a:p>
          <a:p>
            <a:pPr marL="457200" indent="-457200">
              <a:buAutoNum type="arabicPeriod"/>
            </a:pPr>
            <a:r>
              <a:rPr lang="en-US" dirty="0">
                <a:hlinkClick r:id="rId5"/>
              </a:rPr>
              <a:t>https://academy.uipath.com/</a:t>
            </a:r>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p>
        </p:txBody>
      </p:sp>
    </p:spTree>
    <p:extLst>
      <p:ext uri="{BB962C8B-B14F-4D97-AF65-F5344CB8AC3E}">
        <p14:creationId xmlns:p14="http://schemas.microsoft.com/office/powerpoint/2010/main" val="2191802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606368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normAutofit/>
          </a:bodyPr>
          <a:lstStyle/>
          <a:p>
            <a:pPr marL="457200" indent="-457200">
              <a:buAutoNum type="arabicPeriod"/>
            </a:pPr>
            <a:r>
              <a:rPr lang="en-US" b="1" dirty="0"/>
              <a:t>Automation of Tasks</a:t>
            </a:r>
            <a:r>
              <a:rPr lang="en-US" dirty="0"/>
              <a:t>: Manual creation and distribution of student documents is slow and inefficient. The system automates these tasks to save time and effort.</a:t>
            </a:r>
          </a:p>
          <a:p>
            <a:pPr marL="457200" indent="-457200">
              <a:buAutoNum type="arabicPeriod"/>
            </a:pPr>
            <a:r>
              <a:rPr lang="en-US" b="1" dirty="0"/>
              <a:t>Ease of Distribution</a:t>
            </a:r>
            <a:r>
              <a:rPr lang="en-US" dirty="0"/>
              <a:t>: Automates the process of sending documents via email, reducing the need for manual follow-ups.</a:t>
            </a:r>
          </a:p>
          <a:p>
            <a:pPr marL="457200" indent="-457200">
              <a:buAutoNum type="arabicPeriod"/>
            </a:pPr>
            <a:r>
              <a:rPr lang="en-US" b="1" dirty="0"/>
              <a:t>Error Reduction</a:t>
            </a:r>
            <a:r>
              <a:rPr lang="en-US" dirty="0"/>
              <a:t>: Manual data entry can lead to errors, while automation ensures accuracy in document generation.</a:t>
            </a:r>
          </a:p>
          <a:p>
            <a:pPr marL="457200" indent="-457200">
              <a:buAutoNum type="arabicPeriod"/>
            </a:pPr>
            <a:r>
              <a:rPr lang="en-US" b="1" dirty="0"/>
              <a:t>Improved Productivity</a:t>
            </a:r>
            <a:r>
              <a:rPr lang="en-US" dirty="0"/>
              <a:t>: Frees up staff time for more critical tasks by eliminating repetitive work.</a:t>
            </a:r>
          </a:p>
          <a:p>
            <a:pPr marL="457200" indent="-457200">
              <a:buAutoNum type="arabicPeriod"/>
            </a:pPr>
            <a:r>
              <a:rPr lang="en-US" b="1" dirty="0"/>
              <a:t>Cost Efficiency</a:t>
            </a:r>
            <a:r>
              <a:rPr lang="en-US" dirty="0"/>
              <a:t>: Saves resources by reducing paper usage and minimizing manual work.</a:t>
            </a: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3" name="Content Placeholder 2">
            <a:extLst>
              <a:ext uri="{FF2B5EF4-FFF2-40B4-BE49-F238E27FC236}">
                <a16:creationId xmlns:a16="http://schemas.microsoft.com/office/drawing/2014/main" id="{E8CCFF55-EE97-1142-3BE4-A78F594688B8}"/>
              </a:ext>
            </a:extLst>
          </p:cNvPr>
          <p:cNvSpPr>
            <a:spLocks noGrp="1"/>
          </p:cNvSpPr>
          <p:nvPr>
            <p:ph idx="1"/>
          </p:nvPr>
        </p:nvSpPr>
        <p:spPr/>
        <p:txBody>
          <a:bodyPr/>
          <a:lstStyle/>
          <a:p>
            <a:r>
              <a:rPr lang="en-US" dirty="0"/>
              <a:t>1. </a:t>
            </a:r>
            <a:r>
              <a:rPr lang="en-US" b="1" dirty="0"/>
              <a:t>Time-Saving</a:t>
            </a:r>
            <a:r>
              <a:rPr lang="en-US" dirty="0"/>
              <a:t>: Automates tasks like document creation and email sending, reducing the time spent on manual work.</a:t>
            </a:r>
          </a:p>
          <a:p>
            <a:r>
              <a:rPr lang="en-IN" dirty="0"/>
              <a:t>2. </a:t>
            </a:r>
            <a:r>
              <a:rPr lang="en-US" b="1" dirty="0"/>
              <a:t>Efficiency</a:t>
            </a:r>
            <a:r>
              <a:rPr lang="en-US" dirty="0"/>
              <a:t>: Handles large volumes of student data quickly and consistently.</a:t>
            </a:r>
          </a:p>
          <a:p>
            <a:r>
              <a:rPr lang="en-US" dirty="0"/>
              <a:t>3. </a:t>
            </a:r>
            <a:r>
              <a:rPr lang="en-US" b="1" dirty="0"/>
              <a:t>Consistency</a:t>
            </a:r>
            <a:r>
              <a:rPr lang="en-US" dirty="0"/>
              <a:t>: Produces documents in a uniform format, maintaining a professional standard.</a:t>
            </a:r>
          </a:p>
          <a:p>
            <a:r>
              <a:rPr lang="en-US" dirty="0"/>
              <a:t>4. </a:t>
            </a:r>
            <a:r>
              <a:rPr lang="en-US" b="1" dirty="0"/>
              <a:t>Cost-Efficient</a:t>
            </a:r>
            <a:r>
              <a:rPr lang="en-US" dirty="0"/>
              <a:t>: Reduces dependency on paper-based processes and manual labor, saving resources.</a:t>
            </a:r>
            <a:endParaRPr lang="en-IN" dirty="0"/>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lstStyle/>
          <a:p>
            <a:pPr marL="0" indent="0" algn="just">
              <a:buNone/>
            </a:pPr>
            <a:r>
              <a:rPr lang="en-US" dirty="0"/>
              <a:t>The </a:t>
            </a:r>
            <a:r>
              <a:rPr lang="en-US" b="1" dirty="0"/>
              <a:t>main objective</a:t>
            </a:r>
            <a:r>
              <a:rPr lang="en-US" dirty="0"/>
              <a:t> of this project is to automate the process of generating and distributing personalized student documents efficiently and accurately. By using input from manual entry or Excel files, the system creates professional PDF documents, organizes them systematically, and sends them directly to students' email addresses. This reduces manual effort, ensures consistency, minimizes errors, and enhances productivity in managing student records and communication.</a:t>
            </a: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pic>
        <p:nvPicPr>
          <p:cNvPr id="3" name="Picture 2">
            <a:extLst>
              <a:ext uri="{FF2B5EF4-FFF2-40B4-BE49-F238E27FC236}">
                <a16:creationId xmlns:a16="http://schemas.microsoft.com/office/drawing/2014/main" id="{247C866E-B525-884C-F1C8-3316B899760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0325" y="1009650"/>
            <a:ext cx="6483350" cy="4838700"/>
          </a:xfrm>
          <a:prstGeom prst="rect">
            <a:avLst/>
          </a:prstGeom>
          <a:noFill/>
          <a:ln>
            <a:noFill/>
          </a:ln>
        </p:spPr>
      </p:pic>
    </p:spTree>
    <p:custDataLst>
      <p:tags r:id="rId1"/>
    </p:custDataLst>
    <p:extLst>
      <p:ext uri="{BB962C8B-B14F-4D97-AF65-F5344CB8AC3E}">
        <p14:creationId xmlns:p14="http://schemas.microsoft.com/office/powerpoint/2010/main" val="376223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normAutofit/>
          </a:bodyPr>
          <a:lstStyle/>
          <a:p>
            <a:r>
              <a:rPr lang="en-US" sz="2800" dirty="0"/>
              <a:t>Software: </a:t>
            </a:r>
          </a:p>
          <a:p>
            <a:pPr lvl="1"/>
            <a:r>
              <a:rPr lang="en-US" sz="2400" dirty="0"/>
              <a:t>UiPath Studio (Version 24.10.5 or above) </a:t>
            </a:r>
          </a:p>
          <a:p>
            <a:pPr lvl="1"/>
            <a:r>
              <a:rPr lang="en-US" sz="2400" dirty="0"/>
              <a:t>Microsoft Office: Word, Excel</a:t>
            </a:r>
          </a:p>
          <a:p>
            <a:pPr lvl="1"/>
            <a:r>
              <a:rPr lang="en-US" sz="2400" dirty="0"/>
              <a:t>PDF Reader</a:t>
            </a:r>
          </a:p>
          <a:p>
            <a:pPr lvl="1"/>
            <a:r>
              <a:rPr lang="en-US" sz="2400" dirty="0"/>
              <a:t>SMTP Configuration</a:t>
            </a:r>
          </a:p>
          <a:p>
            <a:pPr lvl="1"/>
            <a:r>
              <a:rPr lang="en-US" sz="2400" dirty="0"/>
              <a:t>Operating System : Windows 10 or above</a:t>
            </a:r>
          </a:p>
          <a:p>
            <a:r>
              <a:rPr lang="en-US" sz="2800" dirty="0"/>
              <a:t>Hardware: </a:t>
            </a:r>
          </a:p>
          <a:p>
            <a:pPr lvl="1"/>
            <a:r>
              <a:rPr lang="en-US" sz="2400" dirty="0"/>
              <a:t>Processor: Intel i3 or above </a:t>
            </a:r>
          </a:p>
          <a:p>
            <a:pPr lvl="1"/>
            <a:r>
              <a:rPr lang="en-US" sz="2400" dirty="0"/>
              <a:t>RAM: 4 GB minimum </a:t>
            </a:r>
          </a:p>
          <a:p>
            <a:pPr lvl="1"/>
            <a:r>
              <a:rPr lang="en-US" sz="2400" dirty="0"/>
              <a:t>Internet Connection</a:t>
            </a:r>
          </a:p>
        </p:txBody>
      </p:sp>
    </p:spTree>
    <p:custDataLst>
      <p:tags r:id="rId1"/>
    </p:custDataLst>
    <p:extLst>
      <p:ext uri="{BB962C8B-B14F-4D97-AF65-F5344CB8AC3E}">
        <p14:creationId xmlns:p14="http://schemas.microsoft.com/office/powerpoint/2010/main" val="122522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lstStyle/>
          <a:p>
            <a:pPr algn="just"/>
            <a:r>
              <a:rPr lang="en-US" b="1" dirty="0"/>
              <a:t>Module 1: Manual Input</a:t>
            </a:r>
          </a:p>
          <a:p>
            <a:pPr marL="0" indent="0" algn="just">
              <a:buNone/>
            </a:pPr>
            <a:r>
              <a:rPr lang="en-US" dirty="0"/>
              <a:t>This module allows users to manually enter student details through input dialogs in UiPath. The collected information is used to populate a predefined Word template, which is then converted into a personalized PDF file. The generated PDF is saved in a specified folder for further use or distribution.</a:t>
            </a:r>
          </a:p>
          <a:p>
            <a:pPr algn="just"/>
            <a:r>
              <a:rPr lang="en-US" b="1" dirty="0"/>
              <a:t>Module 2: Excel Input</a:t>
            </a:r>
          </a:p>
          <a:p>
            <a:pPr marL="0" indent="0" algn="just">
              <a:buNone/>
            </a:pPr>
            <a:r>
              <a:rPr lang="en-US" dirty="0"/>
              <a:t>This module processes student details from an Excel file. Each row of the file is read and used to dynamically fill the Word template. A personalized PDF is generated for each student and saved in an organized folder structure, ready for distribution.</a:t>
            </a:r>
          </a:p>
          <a:p>
            <a:pPr algn="just"/>
            <a:endParaRPr lang="en-US" dirty="0"/>
          </a:p>
        </p:txBody>
      </p:sp>
    </p:spTree>
    <p:custDataLst>
      <p:tags r:id="rId1"/>
    </p:custDataLst>
    <p:extLst>
      <p:ext uri="{BB962C8B-B14F-4D97-AF65-F5344CB8AC3E}">
        <p14:creationId xmlns:p14="http://schemas.microsoft.com/office/powerpoint/2010/main" val="78450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Design</a:t>
            </a:r>
            <a:endParaRPr lang="en-IN" dirty="0">
              <a:latin typeface="+mj-lt"/>
            </a:endParaRPr>
          </a:p>
        </p:txBody>
      </p:sp>
      <p:sp>
        <p:nvSpPr>
          <p:cNvPr id="3" name="Content Placeholder 2"/>
          <p:cNvSpPr>
            <a:spLocks noGrp="1"/>
          </p:cNvSpPr>
          <p:nvPr>
            <p:ph idx="1"/>
          </p:nvPr>
        </p:nvSpPr>
        <p:spPr/>
        <p:txBody>
          <a:bodyPr/>
          <a:lstStyle/>
          <a:p>
            <a:r>
              <a:rPr lang="en-US" dirty="0"/>
              <a:t>ERD</a:t>
            </a:r>
          </a:p>
        </p:txBody>
      </p:sp>
      <p:pic>
        <p:nvPicPr>
          <p:cNvPr id="1026" name="Picture 2">
            <a:extLst>
              <a:ext uri="{FF2B5EF4-FFF2-40B4-BE49-F238E27FC236}">
                <a16:creationId xmlns:a16="http://schemas.microsoft.com/office/drawing/2014/main" id="{E2819CD0-AC8C-0326-BB38-BAF0915D53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9850" y="914400"/>
            <a:ext cx="6464300" cy="5410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6391693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9363</TotalTime>
  <Words>1177</Words>
  <Application>Microsoft Office PowerPoint</Application>
  <PresentationFormat>On-screen Show (4:3)</PresentationFormat>
  <Paragraphs>122</Paragraphs>
  <Slides>29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Open Sans Extrabold</vt:lpstr>
      <vt:lpstr>Open Sans Light</vt:lpstr>
      <vt:lpstr>Wingdings</vt:lpstr>
      <vt:lpstr>Office Theme</vt:lpstr>
      <vt:lpstr>PowerPoint Presentation</vt:lpstr>
      <vt:lpstr>Abstract</vt:lpstr>
      <vt:lpstr>Need for the Proposed System</vt:lpstr>
      <vt:lpstr>Advantages of the Proposed System</vt:lpstr>
      <vt:lpstr>Main Objective</vt:lpstr>
      <vt:lpstr>Architecture</vt:lpstr>
      <vt:lpstr>System Requirements</vt:lpstr>
      <vt:lpstr>Functional Description</vt:lpstr>
      <vt:lpstr>Table Design</vt:lpstr>
      <vt:lpstr>Process Design</vt:lpstr>
      <vt:lpstr>Process Design</vt:lpstr>
      <vt:lpstr>Process Design</vt:lpstr>
      <vt:lpstr>Implementation</vt:lpstr>
      <vt:lpstr>Implementation Screenshots</vt:lpstr>
      <vt:lpstr>PowerPoint Presentation</vt:lpstr>
      <vt:lpstr>PowerPoint Presentation</vt:lpstr>
      <vt:lpstr>Implementation</vt:lpstr>
      <vt:lpstr>Implementation Screenshots</vt:lpstr>
      <vt:lpstr>PowerPoint Presentation</vt:lpstr>
      <vt:lpstr>Testing</vt:lpstr>
      <vt:lpstr>Output</vt:lpstr>
      <vt:lpstr>Testing</vt:lpstr>
      <vt:lpstr>Output</vt:lpstr>
      <vt:lpstr>Conclusions</vt:lpstr>
      <vt:lpstr>Future Enhancement</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BHANU PRIYA</dc:creator>
  <cp:lastModifiedBy>BHANU PRIYA</cp:lastModifiedBy>
  <cp:revision>1746</cp:revision>
  <dcterms:created xsi:type="dcterms:W3CDTF">2013-05-17T03:00:03Z</dcterms:created>
  <dcterms:modified xsi:type="dcterms:W3CDTF">2024-11-22T04:14:59Z</dcterms:modified>
</cp:coreProperties>
</file>