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2" r:id="rId3"/>
    <p:sldId id="257" r:id="rId4"/>
    <p:sldId id="258" r:id="rId5"/>
    <p:sldId id="304" r:id="rId6"/>
    <p:sldId id="305" r:id="rId7"/>
    <p:sldId id="306" r:id="rId8"/>
    <p:sldId id="278" r:id="rId9"/>
    <p:sldId id="285" r:id="rId10"/>
    <p:sldId id="279" r:id="rId11"/>
    <p:sldId id="261" r:id="rId12"/>
    <p:sldId id="265" r:id="rId13"/>
    <p:sldId id="267" r:id="rId14"/>
    <p:sldId id="268" r:id="rId15"/>
    <p:sldId id="269" r:id="rId16"/>
    <p:sldId id="277" r:id="rId17"/>
    <p:sldId id="280" r:id="rId18"/>
    <p:sldId id="307" r:id="rId19"/>
    <p:sldId id="309" r:id="rId20"/>
    <p:sldId id="310" r:id="rId21"/>
    <p:sldId id="311" r:id="rId22"/>
    <p:sldId id="312" r:id="rId23"/>
    <p:sldId id="313" r:id="rId24"/>
    <p:sldId id="314" r:id="rId25"/>
    <p:sldId id="315" r:id="rId26"/>
    <p:sldId id="316" r:id="rId27"/>
    <p:sldId id="317" r:id="rId28"/>
    <p:sldId id="318" r:id="rId29"/>
    <p:sldId id="301"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29" autoAdjust="0"/>
    <p:restoredTop sz="94660"/>
  </p:normalViewPr>
  <p:slideViewPr>
    <p:cSldViewPr>
      <p:cViewPr varScale="1">
        <p:scale>
          <a:sx n="69" d="100"/>
          <a:sy n="69" d="100"/>
        </p:scale>
        <p:origin x="-1470"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0AAADAA-85D6-403C-AB07-C930D3AAD65B}" type="datetimeFigureOut">
              <a:rPr lang="en-US" smtClean="0"/>
              <a:pPr/>
              <a:t>7/17/2016</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3B71F5E-3698-45BF-9941-1EF947E10A48}" type="slidenum">
              <a:rPr lang="en-IN" smtClean="0"/>
              <a:pPr/>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0AAADAA-85D6-403C-AB07-C930D3AAD65B}" type="datetimeFigureOut">
              <a:rPr lang="en-US" smtClean="0"/>
              <a:pPr/>
              <a:t>7/17/2016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B71F5E-3698-45BF-9941-1EF947E10A48}"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3B71F5E-3698-45BF-9941-1EF947E10A48}" type="slidenum">
              <a:rPr lang="en-IN" smtClean="0"/>
              <a:pPr/>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0AAADAA-85D6-403C-AB07-C930D3AAD65B}" type="datetimeFigureOut">
              <a:rPr lang="en-US" smtClean="0"/>
              <a:pPr/>
              <a:t>7/17/2016</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0AAADAA-85D6-403C-AB07-C930D3AAD65B}" type="datetimeFigureOut">
              <a:rPr lang="en-US" smtClean="0"/>
              <a:pPr/>
              <a:t>7/17/2016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23B71F5E-3698-45BF-9941-1EF947E10A48}" type="slidenum">
              <a:rPr lang="en-IN" smtClean="0"/>
              <a:pPr/>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C0AAADAA-85D6-403C-AB07-C930D3AAD65B}" type="datetimeFigureOut">
              <a:rPr lang="en-US" smtClean="0"/>
              <a:pPr/>
              <a:t>7/17/2016</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3B71F5E-3698-45BF-9941-1EF947E10A48}" type="slidenum">
              <a:rPr lang="en-IN" smtClean="0"/>
              <a:pPr/>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C0AAADAA-85D6-403C-AB07-C930D3AAD65B}" type="datetimeFigureOut">
              <a:rPr lang="en-US" smtClean="0"/>
              <a:pPr/>
              <a:t>7/17/2016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B71F5E-3698-45BF-9941-1EF947E10A48}" type="slidenum">
              <a:rPr lang="en-IN" smtClean="0"/>
              <a:pPr/>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0AAADAA-85D6-403C-AB07-C930D3AAD65B}" type="datetimeFigureOut">
              <a:rPr lang="en-US" smtClean="0"/>
              <a:pPr/>
              <a:t>7/17/2016</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23B71F5E-3698-45BF-9941-1EF947E10A48}" type="slidenum">
              <a:rPr lang="en-IN" smtClean="0"/>
              <a:pPr/>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0AAADAA-85D6-403C-AB07-C930D3AAD65B}" type="datetimeFigureOut">
              <a:rPr lang="en-US" smtClean="0"/>
              <a:pPr/>
              <a:t>7/17/2016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23B71F5E-3698-45BF-9941-1EF947E10A4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C0AAADAA-85D6-403C-AB07-C930D3AAD65B}" type="datetimeFigureOut">
              <a:rPr lang="en-US" smtClean="0"/>
              <a:pPr/>
              <a:t>7/17/2016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3B71F5E-3698-45BF-9941-1EF947E10A4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3B71F5E-3698-45BF-9941-1EF947E10A48}" type="slidenum">
              <a:rPr lang="en-IN" smtClean="0"/>
              <a:pPr/>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C0AAADAA-85D6-403C-AB07-C930D3AAD65B}" type="datetimeFigureOut">
              <a:rPr lang="en-US" smtClean="0"/>
              <a:pPr/>
              <a:t>7/17/2016</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3B71F5E-3698-45BF-9941-1EF947E10A48}" type="slidenum">
              <a:rPr lang="en-IN" smtClean="0"/>
              <a:pPr/>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C0AAADAA-85D6-403C-AB07-C930D3AAD65B}" type="datetimeFigureOut">
              <a:rPr lang="en-US" smtClean="0"/>
              <a:pPr/>
              <a:t>7/17/2016</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C0AAADAA-85D6-403C-AB07-C930D3AAD65B}" type="datetimeFigureOut">
              <a:rPr lang="en-US" smtClean="0"/>
              <a:pPr/>
              <a:t>7/17/2016</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23B71F5E-3698-45BF-9941-1EF947E10A48}" type="slidenum">
              <a:rPr lang="en-IN" smtClean="0"/>
              <a:pPr/>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like.allmyfaves.com/like/site/name/dayzipping.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cssoftsolutions.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php.ne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072066" y="3857628"/>
            <a:ext cx="3500462" cy="2286016"/>
          </a:xfrm>
        </p:spPr>
        <p:txBody>
          <a:bodyPr>
            <a:normAutofit/>
          </a:bodyPr>
          <a:lstStyle/>
          <a:p>
            <a:pPr algn="l"/>
            <a:r>
              <a:rPr lang="en-IN" sz="2400" dirty="0" smtClean="0">
                <a:latin typeface="Times New Roman" pitchFamily="18" charset="0"/>
                <a:cs typeface="Times New Roman" pitchFamily="18" charset="0"/>
              </a:rPr>
              <a:t>Presented By:</a:t>
            </a:r>
          </a:p>
          <a:p>
            <a:pPr algn="l"/>
            <a:r>
              <a:rPr lang="en-IN" sz="2400" dirty="0" smtClean="0">
                <a:latin typeface="Times New Roman" pitchFamily="18" charset="0"/>
                <a:cs typeface="Times New Roman" pitchFamily="18" charset="0"/>
              </a:rPr>
              <a:t>Naveen </a:t>
            </a:r>
            <a:r>
              <a:rPr lang="en-IN" sz="2400" dirty="0" err="1" smtClean="0">
                <a:latin typeface="Times New Roman" pitchFamily="18" charset="0"/>
                <a:cs typeface="Times New Roman" pitchFamily="18" charset="0"/>
              </a:rPr>
              <a:t>Rana</a:t>
            </a:r>
            <a:endParaRPr lang="en-IN" sz="2400" dirty="0" smtClean="0">
              <a:latin typeface="Times New Roman" pitchFamily="18" charset="0"/>
              <a:cs typeface="Times New Roman" pitchFamily="18" charset="0"/>
            </a:endParaRPr>
          </a:p>
          <a:p>
            <a:pPr algn="l"/>
            <a:r>
              <a:rPr lang="en-IN" sz="2400" dirty="0" smtClean="0">
                <a:latin typeface="Times New Roman" pitchFamily="18" charset="0"/>
                <a:cs typeface="Times New Roman" pitchFamily="18" charset="0"/>
              </a:rPr>
              <a:t>(1178434)</a:t>
            </a:r>
          </a:p>
          <a:p>
            <a:pPr algn="l"/>
            <a:r>
              <a:rPr lang="en-IN" sz="2400" dirty="0" smtClean="0">
                <a:latin typeface="Times New Roman" pitchFamily="18" charset="0"/>
                <a:cs typeface="Times New Roman" pitchFamily="18" charset="0"/>
              </a:rPr>
              <a:t>Sunaiya</a:t>
            </a:r>
          </a:p>
          <a:p>
            <a:pPr algn="l"/>
            <a:r>
              <a:rPr lang="en-IN" sz="2400" dirty="0" smtClean="0">
                <a:latin typeface="Times New Roman" pitchFamily="18" charset="0"/>
                <a:cs typeface="Times New Roman" pitchFamily="18" charset="0"/>
              </a:rPr>
              <a:t>(1178466)</a:t>
            </a:r>
            <a:endParaRPr lang="en-IN" sz="2400" dirty="0">
              <a:latin typeface="Times New Roman" pitchFamily="18" charset="0"/>
              <a:cs typeface="Times New Roman" pitchFamily="18" charset="0"/>
            </a:endParaRPr>
          </a:p>
        </p:txBody>
      </p:sp>
      <p:sp>
        <p:nvSpPr>
          <p:cNvPr id="2" name="Title 1"/>
          <p:cNvSpPr>
            <a:spLocks noGrp="1"/>
          </p:cNvSpPr>
          <p:nvPr>
            <p:ph type="ctrTitle"/>
          </p:nvPr>
        </p:nvSpPr>
        <p:spPr/>
        <p:txBody>
          <a:bodyPr>
            <a:normAutofit fontScale="90000"/>
          </a:bodyPr>
          <a:lstStyle/>
          <a:p>
            <a:pPr>
              <a:lnSpc>
                <a:spcPct val="150000"/>
              </a:lnSpc>
            </a:pPr>
            <a:r>
              <a:rPr lang="en-IN" sz="9600" b="1" dirty="0" smtClean="0">
                <a:latin typeface="Times New Roman" pitchFamily="18" charset="0"/>
                <a:cs typeface="Times New Roman" pitchFamily="18" charset="0"/>
              </a:rPr>
              <a:t>Day Trips</a:t>
            </a:r>
            <a:endParaRPr lang="en-IN" sz="9600" b="1" dirty="0">
              <a:latin typeface="Times New Roman" pitchFamily="18" charset="0"/>
              <a:cs typeface="Times New Roman" pitchFamily="18" charset="0"/>
            </a:endParaRPr>
          </a:p>
        </p:txBody>
      </p:sp>
      <p:pic>
        <p:nvPicPr>
          <p:cNvPr id="1027" name="Picture 3" descr="E:\project six week june 2016\daytrip123\image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1484784"/>
            <a:ext cx="3429000" cy="1266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nSpc>
                <a:spcPct val="150000"/>
              </a:lnSpc>
            </a:pPr>
            <a:r>
              <a:rPr lang="en-US" b="1" dirty="0" smtClean="0">
                <a:latin typeface="Times New Roman" pitchFamily="18" charset="0"/>
                <a:cs typeface="Times New Roman" pitchFamily="18" charset="0"/>
              </a:rPr>
              <a:t>Benefits</a:t>
            </a:r>
            <a:endParaRPr lang="en-IN"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nSpc>
                <a:spcPct val="150000"/>
              </a:lnSpc>
            </a:pPr>
            <a:r>
              <a:rPr lang="en-US" sz="2000" dirty="0" smtClean="0">
                <a:latin typeface="Times New Roman" pitchFamily="18" charset="0"/>
                <a:cs typeface="Times New Roman" pitchFamily="18" charset="0"/>
              </a:rPr>
              <a:t>Improves performance and scalability.</a:t>
            </a:r>
          </a:p>
          <a:p>
            <a:pPr>
              <a:lnSpc>
                <a:spcPct val="150000"/>
              </a:lnSpc>
            </a:pPr>
            <a:r>
              <a:rPr lang="en-US" sz="2000" dirty="0" smtClean="0">
                <a:latin typeface="Times New Roman" pitchFamily="18" charset="0"/>
                <a:cs typeface="Times New Roman" pitchFamily="18" charset="0"/>
              </a:rPr>
              <a:t>If web page needs an update or redesign, all of this may be handled by altering the CSS and HTML, without affecting the business or data logic.</a:t>
            </a:r>
          </a:p>
          <a:p>
            <a:pPr>
              <a:lnSpc>
                <a:spcPct val="150000"/>
              </a:lnSpc>
            </a:pPr>
            <a:r>
              <a:rPr lang="en-US" sz="2000" dirty="0" smtClean="0">
                <a:latin typeface="Times New Roman" pitchFamily="18" charset="0"/>
                <a:cs typeface="Times New Roman" pitchFamily="18" charset="0"/>
              </a:rPr>
              <a:t> Any of the three tiers may be Replaced or upgraded individually without affecting the other tiers.</a:t>
            </a:r>
          </a:p>
          <a:p>
            <a:pPr>
              <a:lnSpc>
                <a:spcPct val="150000"/>
              </a:lnSpc>
            </a:pPr>
            <a:r>
              <a:rPr lang="en-US" sz="2000" dirty="0" smtClean="0">
                <a:latin typeface="Times New Roman" pitchFamily="18" charset="0"/>
                <a:cs typeface="Times New Roman" pitchFamily="18" charset="0"/>
              </a:rPr>
              <a:t> For instance, if you change the database on the back end, it wouldn't affect the presentation or business logic tiers, other than changing the database connection.</a:t>
            </a:r>
            <a:r>
              <a:rPr lang="en-US" sz="2000" b="1" dirty="0" smtClean="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a:p>
            <a:pPr>
              <a:lnSpc>
                <a:spcPct val="150000"/>
              </a:lnSpc>
            </a:pPr>
            <a:endParaRPr lang="en-IN" sz="2000" dirty="0" smtClean="0">
              <a:latin typeface="Times New Roman" pitchFamily="18" charset="0"/>
              <a:cs typeface="Times New Roman" pitchFamily="18" charset="0"/>
            </a:endParaRPr>
          </a:p>
          <a:p>
            <a:pPr>
              <a:lnSpc>
                <a:spcPct val="150000"/>
              </a:lnSpc>
              <a:buNone/>
            </a:pPr>
            <a:endParaRPr lang="en-IN"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714356"/>
            <a:ext cx="8534400" cy="1143008"/>
          </a:xfrm>
        </p:spPr>
        <p:txBody>
          <a:bodyPr>
            <a:noAutofit/>
          </a:bodyPr>
          <a:lstStyle/>
          <a:p>
            <a:pPr>
              <a:lnSpc>
                <a:spcPct val="150000"/>
              </a:lnSpc>
            </a:pP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Introduction about the Project (Day Trips)</a:t>
            </a:r>
            <a:r>
              <a:rPr lang="en-IN" b="1" dirty="0" smtClean="0">
                <a:latin typeface="Times New Roman" pitchFamily="18" charset="0"/>
                <a:cs typeface="Times New Roman" pitchFamily="18" charset="0"/>
              </a:rPr>
              <a:t/>
            </a:r>
            <a:br>
              <a:rPr lang="en-IN" b="1" dirty="0" smtClean="0">
                <a:latin typeface="Times New Roman" pitchFamily="18" charset="0"/>
                <a:cs typeface="Times New Roman" pitchFamily="18" charset="0"/>
              </a:rPr>
            </a:br>
            <a:endParaRPr lang="en-IN"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Autofit/>
          </a:bodyPr>
          <a:lstStyle/>
          <a:p>
            <a:pPr>
              <a:lnSpc>
                <a:spcPct val="150000"/>
              </a:lnSpc>
              <a:buNone/>
            </a:pPr>
            <a:r>
              <a:rPr lang="en-IN" sz="2000" dirty="0" smtClean="0"/>
              <a:t>     </a:t>
            </a:r>
            <a:r>
              <a:rPr lang="en-IN" sz="2000" dirty="0" err="1" smtClean="0"/>
              <a:t>DayTrips</a:t>
            </a:r>
            <a:r>
              <a:rPr lang="en-IN" sz="2000" dirty="0" smtClean="0"/>
              <a:t> </a:t>
            </a:r>
            <a:r>
              <a:rPr lang="en-IN" sz="2000" dirty="0"/>
              <a:t>is a site that lets you find and share the best day trips in most interesting cities around the </a:t>
            </a:r>
            <a:r>
              <a:rPr lang="en-IN" sz="2000" dirty="0" err="1"/>
              <a:t>world.“Frightened</a:t>
            </a:r>
            <a:r>
              <a:rPr lang="en-IN" sz="2000" dirty="0"/>
              <a:t> by the thought of exhaustive week-long </a:t>
            </a:r>
            <a:r>
              <a:rPr lang="en-IN" sz="2000" dirty="0" err="1"/>
              <a:t>itineraries”DayTrips</a:t>
            </a:r>
            <a:r>
              <a:rPr lang="en-IN" sz="2000" dirty="0"/>
              <a:t> is a way to provide an easy way to take vacations one day at a time. The aim of the site is double: on the one hand, turning your own city exploration into a more exciting experience; on the other, providing access to an “ever-expanding library of trips in places that life may take you.“  Once you choose your destination, you will find all the information necessary to get away for a day! Then check out </a:t>
            </a:r>
            <a:r>
              <a:rPr lang="en-IN" sz="2000" dirty="0" err="1">
                <a:hlinkClick r:id="rId2"/>
              </a:rPr>
              <a:t>DayTrips</a:t>
            </a:r>
            <a:r>
              <a:rPr lang="en-IN" sz="2000" dirty="0"/>
              <a:t> to find and share the day trips you never knew you could take in cities just like this</a:t>
            </a:r>
            <a:endParaRPr lang="en-IN"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71508"/>
          </a:xfrm>
        </p:spPr>
        <p:txBody>
          <a:bodyPr>
            <a:normAutofit fontScale="90000"/>
          </a:bodyPr>
          <a:lstStyle/>
          <a:p>
            <a:pPr>
              <a:lnSpc>
                <a:spcPct val="150000"/>
              </a:lnSpc>
            </a:pPr>
            <a:r>
              <a:rPr lang="en-IN" b="1" dirty="0" smtClean="0">
                <a:latin typeface="Times New Roman" pitchFamily="18" charset="0"/>
                <a:cs typeface="Times New Roman" pitchFamily="18" charset="0"/>
              </a:rPr>
              <a:t>Objectives</a:t>
            </a:r>
            <a:endParaRPr lang="en-IN"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301752" y="1412776"/>
            <a:ext cx="8503920" cy="4572000"/>
          </a:xfrm>
        </p:spPr>
        <p:txBody>
          <a:bodyPr>
            <a:noAutofit/>
          </a:bodyPr>
          <a:lstStyle/>
          <a:p>
            <a:pPr lvl="0">
              <a:lnSpc>
                <a:spcPct val="150000"/>
              </a:lnSpc>
            </a:pPr>
            <a:r>
              <a:rPr lang="en-US" sz="2000" dirty="0" smtClean="0">
                <a:latin typeface="Times New Roman" pitchFamily="18" charset="0"/>
                <a:cs typeface="Times New Roman" pitchFamily="18" charset="0"/>
              </a:rPr>
              <a:t>Providing user friendly interface.</a:t>
            </a:r>
            <a:endParaRPr lang="en-IN" sz="2000" dirty="0" smtClean="0">
              <a:latin typeface="Times New Roman" pitchFamily="18" charset="0"/>
              <a:cs typeface="Times New Roman" pitchFamily="18" charset="0"/>
            </a:endParaRPr>
          </a:p>
          <a:p>
            <a:pPr lvl="0">
              <a:lnSpc>
                <a:spcPct val="150000"/>
              </a:lnSpc>
            </a:pPr>
            <a:r>
              <a:rPr lang="en-US" sz="2000" dirty="0" smtClean="0">
                <a:latin typeface="Times New Roman" pitchFamily="18" charset="0"/>
                <a:cs typeface="Times New Roman" pitchFamily="18" charset="0"/>
              </a:rPr>
              <a:t>Easy access of data.</a:t>
            </a:r>
            <a:endParaRPr lang="en-IN" sz="2000" dirty="0" smtClean="0">
              <a:latin typeface="Times New Roman" pitchFamily="18" charset="0"/>
              <a:cs typeface="Times New Roman" pitchFamily="18" charset="0"/>
            </a:endParaRPr>
          </a:p>
          <a:p>
            <a:pPr lvl="0">
              <a:lnSpc>
                <a:spcPct val="150000"/>
              </a:lnSpc>
            </a:pPr>
            <a:r>
              <a:rPr lang="en-US" sz="2000" dirty="0" smtClean="0">
                <a:latin typeface="Times New Roman" pitchFamily="18" charset="0"/>
                <a:cs typeface="Times New Roman" pitchFamily="18" charset="0"/>
              </a:rPr>
              <a:t>Easy maintenance.</a:t>
            </a:r>
            <a:endParaRPr lang="en-IN" sz="2000" dirty="0" smtClean="0">
              <a:latin typeface="Times New Roman" pitchFamily="18" charset="0"/>
              <a:cs typeface="Times New Roman" pitchFamily="18" charset="0"/>
            </a:endParaRPr>
          </a:p>
          <a:p>
            <a:pPr lvl="0">
              <a:lnSpc>
                <a:spcPct val="150000"/>
              </a:lnSpc>
            </a:pPr>
            <a:r>
              <a:rPr lang="en-US" sz="2000" dirty="0" smtClean="0">
                <a:latin typeface="Times New Roman" pitchFamily="18" charset="0"/>
                <a:cs typeface="Times New Roman" pitchFamily="18" charset="0"/>
              </a:rPr>
              <a:t>Maintaining data consistency.</a:t>
            </a:r>
            <a:endParaRPr lang="en-IN" sz="2000" dirty="0" smtClean="0">
              <a:latin typeface="Times New Roman" pitchFamily="18" charset="0"/>
              <a:cs typeface="Times New Roman" pitchFamily="18" charset="0"/>
            </a:endParaRPr>
          </a:p>
          <a:p>
            <a:pPr lvl="0">
              <a:lnSpc>
                <a:spcPct val="150000"/>
              </a:lnSpc>
            </a:pPr>
            <a:r>
              <a:rPr lang="en-US" sz="2000" dirty="0" smtClean="0">
                <a:latin typeface="Times New Roman" pitchFamily="18" charset="0"/>
                <a:cs typeface="Times New Roman" pitchFamily="18" charset="0"/>
              </a:rPr>
              <a:t>Providing better performance.</a:t>
            </a:r>
            <a:endParaRPr lang="en-IN" sz="2000" dirty="0" smtClean="0">
              <a:latin typeface="Times New Roman" pitchFamily="18" charset="0"/>
              <a:cs typeface="Times New Roman" pitchFamily="18" charset="0"/>
            </a:endParaRPr>
          </a:p>
          <a:p>
            <a:pPr lvl="0">
              <a:lnSpc>
                <a:spcPct val="150000"/>
              </a:lnSpc>
            </a:pPr>
            <a:r>
              <a:rPr lang="en-US" sz="2000" dirty="0" smtClean="0">
                <a:latin typeface="Times New Roman" pitchFamily="18" charset="0"/>
                <a:cs typeface="Times New Roman" pitchFamily="18" charset="0"/>
              </a:rPr>
              <a:t>Increasing the Efficiency through automation.</a:t>
            </a:r>
            <a:endParaRPr lang="en-IN" sz="2000" dirty="0" smtClean="0">
              <a:latin typeface="Times New Roman" pitchFamily="18" charset="0"/>
              <a:cs typeface="Times New Roman" pitchFamily="18" charset="0"/>
            </a:endParaRPr>
          </a:p>
          <a:p>
            <a:pPr lvl="0">
              <a:lnSpc>
                <a:spcPct val="150000"/>
              </a:lnSpc>
            </a:pPr>
            <a:r>
              <a:rPr lang="en-US" sz="2000" dirty="0" smtClean="0">
                <a:latin typeface="Times New Roman" pitchFamily="18" charset="0"/>
                <a:cs typeface="Times New Roman" pitchFamily="18" charset="0"/>
              </a:rPr>
              <a:t>Security of data..</a:t>
            </a:r>
            <a:endParaRPr lang="en-IN" sz="2000" dirty="0" smtClean="0">
              <a:latin typeface="Times New Roman" pitchFamily="18" charset="0"/>
              <a:cs typeface="Times New Roman" pitchFamily="18" charset="0"/>
            </a:endParaRPr>
          </a:p>
          <a:p>
            <a:pPr lvl="0">
              <a:lnSpc>
                <a:spcPct val="150000"/>
              </a:lnSpc>
            </a:pPr>
            <a:r>
              <a:rPr lang="en-US" sz="2000" dirty="0" smtClean="0">
                <a:latin typeface="Times New Roman" pitchFamily="18" charset="0"/>
                <a:cs typeface="Times New Roman" pitchFamily="18" charset="0"/>
              </a:rPr>
              <a:t>User can access his/her documents from anywhere.</a:t>
            </a:r>
            <a:endParaRPr lang="en-IN" sz="2000" dirty="0" smtClean="0">
              <a:latin typeface="Times New Roman" pitchFamily="18" charset="0"/>
              <a:cs typeface="Times New Roman" pitchFamily="18" charset="0"/>
            </a:endParaRPr>
          </a:p>
          <a:p>
            <a:pPr lvl="0">
              <a:lnSpc>
                <a:spcPct val="150000"/>
              </a:lnSpc>
            </a:pPr>
            <a:r>
              <a:rPr lang="en-US" sz="2000" dirty="0" smtClean="0">
                <a:latin typeface="Times New Roman" pitchFamily="18" charset="0"/>
                <a:cs typeface="Times New Roman" pitchFamily="18" charset="0"/>
              </a:rPr>
              <a:t>Adequate validation checks for data entry</a:t>
            </a:r>
            <a:endParaRPr lang="en-IN" sz="2000" dirty="0" smtClean="0">
              <a:latin typeface="Times New Roman" pitchFamily="18" charset="0"/>
              <a:cs typeface="Times New Roman" pitchFamily="18" charset="0"/>
            </a:endParaRPr>
          </a:p>
          <a:p>
            <a:pPr>
              <a:lnSpc>
                <a:spcPct val="150000"/>
              </a:lnSpc>
            </a:pPr>
            <a:endParaRPr lang="en-IN"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842946"/>
          </a:xfrm>
        </p:spPr>
        <p:txBody>
          <a:bodyPr>
            <a:noAutofit/>
          </a:bodyPr>
          <a:lstStyle/>
          <a:p>
            <a:pPr>
              <a:lnSpc>
                <a:spcPct val="150000"/>
              </a:lnSpc>
            </a:pPr>
            <a:r>
              <a:rPr lang="en-US" b="1" dirty="0" smtClean="0">
                <a:latin typeface="Times New Roman" pitchFamily="18" charset="0"/>
                <a:cs typeface="Times New Roman" pitchFamily="18" charset="0"/>
              </a:rPr>
              <a:t>Modules</a:t>
            </a:r>
            <a:endParaRPr lang="en-IN"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nSpc>
                <a:spcPct val="150000"/>
              </a:lnSpc>
              <a:buNone/>
            </a:pPr>
            <a:r>
              <a:rPr lang="en-US" sz="2000" dirty="0" smtClean="0">
                <a:latin typeface="Times New Roman" pitchFamily="18" charset="0"/>
                <a:cs typeface="Times New Roman" pitchFamily="18" charset="0"/>
              </a:rPr>
              <a:t>    The modules for project are: </a:t>
            </a:r>
            <a:endParaRPr lang="en-IN" sz="2000" b="1" dirty="0" smtClean="0">
              <a:latin typeface="Times New Roman" pitchFamily="18" charset="0"/>
              <a:cs typeface="Times New Roman" pitchFamily="18" charset="0"/>
            </a:endParaRPr>
          </a:p>
          <a:p>
            <a:pPr lvl="0">
              <a:lnSpc>
                <a:spcPct val="150000"/>
              </a:lnSpc>
            </a:pPr>
            <a:r>
              <a:rPr lang="en-US" sz="2000" dirty="0" smtClean="0">
                <a:latin typeface="Times New Roman" pitchFamily="18" charset="0"/>
                <a:cs typeface="Times New Roman" pitchFamily="18" charset="0"/>
              </a:rPr>
              <a:t>User Account Maintenance</a:t>
            </a:r>
            <a:endParaRPr lang="en-IN" sz="2000" b="1" dirty="0" smtClean="0">
              <a:latin typeface="Times New Roman" pitchFamily="18" charset="0"/>
              <a:cs typeface="Times New Roman" pitchFamily="18" charset="0"/>
            </a:endParaRPr>
          </a:p>
          <a:p>
            <a:pPr lvl="0">
              <a:lnSpc>
                <a:spcPct val="150000"/>
              </a:lnSpc>
              <a:buFont typeface="Wingdings" pitchFamily="2" charset="2"/>
              <a:buChar char="Ø"/>
            </a:pPr>
            <a:r>
              <a:rPr lang="en-US" sz="2000" dirty="0" smtClean="0">
                <a:latin typeface="Times New Roman" pitchFamily="18" charset="0"/>
                <a:cs typeface="Times New Roman" pitchFamily="18" charset="0"/>
              </a:rPr>
              <a:t>Admin</a:t>
            </a:r>
            <a:endParaRPr lang="en-IN" sz="2000" dirty="0" smtClean="0">
              <a:latin typeface="Times New Roman" pitchFamily="18" charset="0"/>
              <a:cs typeface="Times New Roman" pitchFamily="18" charset="0"/>
            </a:endParaRPr>
          </a:p>
          <a:p>
            <a:pPr lvl="0">
              <a:lnSpc>
                <a:spcPct val="150000"/>
              </a:lnSpc>
              <a:buFont typeface="Wingdings" pitchFamily="2" charset="2"/>
              <a:buChar char="Ø"/>
            </a:pPr>
            <a:r>
              <a:rPr lang="en-US" sz="2000" dirty="0" smtClean="0">
                <a:latin typeface="Times New Roman" pitchFamily="18" charset="0"/>
                <a:cs typeface="Times New Roman" pitchFamily="18" charset="0"/>
              </a:rPr>
              <a:t>User</a:t>
            </a:r>
            <a:endParaRPr lang="en-IN" sz="2000" dirty="0" smtClean="0">
              <a:latin typeface="Times New Roman" pitchFamily="18" charset="0"/>
              <a:cs typeface="Times New Roman" pitchFamily="18" charset="0"/>
            </a:endParaRPr>
          </a:p>
          <a:p>
            <a:pPr>
              <a:lnSpc>
                <a:spcPct val="150000"/>
              </a:lnSpc>
              <a:buNone/>
            </a:pPr>
            <a:r>
              <a:rPr lang="en-IN" sz="2000" dirty="0" smtClean="0">
                <a:latin typeface="Times New Roman" pitchFamily="18" charset="0"/>
                <a:cs typeface="Times New Roman" pitchFamily="18" charset="0"/>
              </a:rPr>
              <a:t>\</a:t>
            </a:r>
          </a:p>
          <a:p>
            <a:pPr>
              <a:lnSpc>
                <a:spcPct val="150000"/>
              </a:lnSpc>
            </a:pPr>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71508"/>
          </a:xfrm>
        </p:spPr>
        <p:txBody>
          <a:bodyPr>
            <a:noAutofit/>
          </a:bodyPr>
          <a:lstStyle/>
          <a:p>
            <a:pPr>
              <a:lnSpc>
                <a:spcPct val="150000"/>
              </a:lnSpc>
            </a:pP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Importance of the Day Trips</a:t>
            </a:r>
            <a:endParaRPr lang="en-IN"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301752" y="1643050"/>
            <a:ext cx="8503920" cy="4929222"/>
          </a:xfrm>
        </p:spPr>
        <p:txBody>
          <a:bodyPr>
            <a:noAutofit/>
          </a:bodyPr>
          <a:lstStyle/>
          <a:p>
            <a:pPr>
              <a:lnSpc>
                <a:spcPct val="150000"/>
              </a:lnSpc>
              <a:buNone/>
            </a:pPr>
            <a:r>
              <a:rPr lang="en-US" sz="2000" dirty="0" smtClean="0">
                <a:latin typeface="Times New Roman" pitchFamily="18" charset="0"/>
                <a:cs typeface="Times New Roman" pitchFamily="18" charset="0"/>
              </a:rPr>
              <a:t>    The Project Day Trips will be beneficial in the following way:</a:t>
            </a:r>
            <a:endParaRPr lang="en-IN" sz="2000" dirty="0" smtClean="0">
              <a:latin typeface="Times New Roman" pitchFamily="18" charset="0"/>
              <a:cs typeface="Times New Roman" pitchFamily="18" charset="0"/>
            </a:endParaRPr>
          </a:p>
          <a:p>
            <a:pPr lvl="0">
              <a:lnSpc>
                <a:spcPct val="150000"/>
              </a:lnSpc>
              <a:buNone/>
            </a:pPr>
            <a:r>
              <a:rPr lang="en-US" sz="2000" dirty="0" smtClean="0">
                <a:latin typeface="Times New Roman" pitchFamily="18" charset="0"/>
                <a:cs typeface="Times New Roman" pitchFamily="18" charset="0"/>
              </a:rPr>
              <a:t>     From User’s Point of view:</a:t>
            </a:r>
            <a:r>
              <a:rPr lang="en-IN" sz="2000" dirty="0" smtClean="0">
                <a:latin typeface="Times New Roman" pitchFamily="18" charset="0"/>
                <a:cs typeface="Times New Roman" pitchFamily="18" charset="0"/>
              </a:rPr>
              <a:t> </a:t>
            </a:r>
          </a:p>
          <a:p>
            <a:pPr lvl="0">
              <a:lnSpc>
                <a:spcPct val="150000"/>
              </a:lnSpc>
            </a:pPr>
            <a:r>
              <a:rPr lang="en-US" sz="2000" dirty="0" smtClean="0">
                <a:latin typeface="Times New Roman" pitchFamily="18" charset="0"/>
                <a:cs typeface="Times New Roman" pitchFamily="18" charset="0"/>
              </a:rPr>
              <a:t>Easy to Use</a:t>
            </a:r>
            <a:endParaRPr lang="en-IN" sz="2000" dirty="0" smtClean="0">
              <a:latin typeface="Times New Roman" pitchFamily="18" charset="0"/>
              <a:cs typeface="Times New Roman" pitchFamily="18" charset="0"/>
            </a:endParaRPr>
          </a:p>
          <a:p>
            <a:pPr lvl="0">
              <a:lnSpc>
                <a:spcPct val="150000"/>
              </a:lnSpc>
            </a:pPr>
            <a:r>
              <a:rPr lang="en-US" sz="2000" dirty="0" smtClean="0">
                <a:latin typeface="Times New Roman" pitchFamily="18" charset="0"/>
                <a:cs typeface="Times New Roman" pitchFamily="18" charset="0"/>
              </a:rPr>
              <a:t>Easily available anywhere using internet</a:t>
            </a:r>
            <a:endParaRPr lang="en-IN" sz="2000" dirty="0" smtClean="0">
              <a:latin typeface="Times New Roman" pitchFamily="18" charset="0"/>
              <a:cs typeface="Times New Roman" pitchFamily="18" charset="0"/>
            </a:endParaRPr>
          </a:p>
          <a:p>
            <a:pPr lvl="0">
              <a:lnSpc>
                <a:spcPct val="150000"/>
              </a:lnSpc>
            </a:pPr>
            <a:r>
              <a:rPr lang="en-US" sz="2000" dirty="0" smtClean="0">
                <a:latin typeface="Times New Roman" pitchFamily="18" charset="0"/>
                <a:cs typeface="Times New Roman" pitchFamily="18" charset="0"/>
              </a:rPr>
              <a:t>Saves time and money</a:t>
            </a:r>
            <a:endParaRPr lang="en-IN" sz="2000" dirty="0" smtClean="0">
              <a:latin typeface="Times New Roman" pitchFamily="18" charset="0"/>
              <a:cs typeface="Times New Roman" pitchFamily="18" charset="0"/>
            </a:endParaRPr>
          </a:p>
          <a:p>
            <a:pPr lvl="0">
              <a:lnSpc>
                <a:spcPct val="150000"/>
              </a:lnSpc>
            </a:pPr>
            <a:r>
              <a:rPr lang="en-US" sz="2000" dirty="0" smtClean="0">
                <a:latin typeface="Times New Roman" pitchFamily="18" charset="0"/>
                <a:cs typeface="Times New Roman" pitchFamily="18" charset="0"/>
              </a:rPr>
              <a:t>Accurate and efficiently available information</a:t>
            </a:r>
            <a:endParaRPr lang="en-IN" sz="2000" dirty="0" smtClean="0">
              <a:latin typeface="Times New Roman" pitchFamily="18" charset="0"/>
              <a:cs typeface="Times New Roman" pitchFamily="18" charset="0"/>
            </a:endParaRPr>
          </a:p>
          <a:p>
            <a:pPr lvl="0">
              <a:lnSpc>
                <a:spcPct val="150000"/>
              </a:lnSpc>
            </a:pPr>
            <a:r>
              <a:rPr lang="en-US" sz="2000" dirty="0" smtClean="0">
                <a:latin typeface="Times New Roman" pitchFamily="18" charset="0"/>
                <a:cs typeface="Times New Roman" pitchFamily="18" charset="0"/>
              </a:rPr>
              <a:t>Less efforts</a:t>
            </a:r>
            <a:endParaRPr lang="en-IN"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nSpc>
                <a:spcPct val="150000"/>
              </a:lnSpc>
            </a:pPr>
            <a:r>
              <a:rPr lang="en-US" b="1" dirty="0" smtClean="0">
                <a:latin typeface="Times New Roman" pitchFamily="18" charset="0"/>
                <a:cs typeface="Times New Roman" pitchFamily="18" charset="0"/>
              </a:rPr>
              <a:t>Introduction about Technology used</a:t>
            </a:r>
            <a:endParaRPr lang="en-IN"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nSpc>
                <a:spcPct val="150000"/>
              </a:lnSpc>
            </a:pPr>
            <a:r>
              <a:rPr lang="en-US" sz="2000" b="1" dirty="0" smtClean="0">
                <a:latin typeface="Times New Roman" pitchFamily="18" charset="0"/>
                <a:cs typeface="Times New Roman" pitchFamily="18" charset="0"/>
              </a:rPr>
              <a:t>PHP</a:t>
            </a:r>
            <a:r>
              <a:rPr lang="en-US" sz="2000" dirty="0" smtClean="0">
                <a:latin typeface="Times New Roman" pitchFamily="18" charset="0"/>
                <a:cs typeface="Times New Roman" pitchFamily="18" charset="0"/>
              </a:rPr>
              <a:t> is a server-side scripting language designed for web development but also used as a general-purpose programming language. </a:t>
            </a:r>
          </a:p>
          <a:p>
            <a:pPr>
              <a:lnSpc>
                <a:spcPct val="150000"/>
              </a:lnSpc>
            </a:pPr>
            <a:r>
              <a:rPr lang="en-US" sz="2000" dirty="0" smtClean="0">
                <a:latin typeface="Times New Roman" pitchFamily="18" charset="0"/>
                <a:cs typeface="Times New Roman" pitchFamily="18" charset="0"/>
              </a:rPr>
              <a:t>Originally created by Rasmus Lerdorf in 1995, the reference implementation of PHP is now produced by The PHP Group. </a:t>
            </a:r>
          </a:p>
          <a:p>
            <a:pPr>
              <a:lnSpc>
                <a:spcPct val="150000"/>
              </a:lnSpc>
            </a:pPr>
            <a:r>
              <a:rPr lang="en-US" sz="2000" dirty="0" smtClean="0">
                <a:latin typeface="Times New Roman" pitchFamily="18" charset="0"/>
                <a:cs typeface="Times New Roman" pitchFamily="18" charset="0"/>
              </a:rPr>
              <a:t>PHP commands can be embedded directly into an HTML source document rather than calling an external file to process data. </a:t>
            </a:r>
            <a:endParaRPr lang="en-IN" sz="2000" dirty="0" smtClean="0">
              <a:latin typeface="Times New Roman" pitchFamily="18" charset="0"/>
              <a:cs typeface="Times New Roman" pitchFamily="18" charset="0"/>
            </a:endParaRPr>
          </a:p>
          <a:p>
            <a:pPr>
              <a:lnSpc>
                <a:spcPct val="150000"/>
              </a:lnSpc>
            </a:pPr>
            <a:r>
              <a:rPr lang="en-US" sz="2000" dirty="0" smtClean="0">
                <a:latin typeface="Times New Roman" pitchFamily="18" charset="0"/>
                <a:cs typeface="Times New Roman" pitchFamily="18" charset="0"/>
              </a:rPr>
              <a:t>PHP is free software released under the PHP License, which is incompatible with the GNU General Public License (GPL) due to restrictions on the usage of the term PHP.</a:t>
            </a:r>
            <a:endParaRPr lang="en-IN" sz="2000" dirty="0" smtClean="0">
              <a:latin typeface="Times New Roman" pitchFamily="18" charset="0"/>
              <a:cs typeface="Times New Roman" pitchFamily="18" charset="0"/>
            </a:endParaRPr>
          </a:p>
          <a:p>
            <a:pPr>
              <a:lnSpc>
                <a:spcPct val="150000"/>
              </a:lnSpc>
            </a:pPr>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150000"/>
              </a:lnSpc>
            </a:pPr>
            <a:r>
              <a:rPr lang="en-IN" b="1" dirty="0" smtClean="0">
                <a:latin typeface="Times New Roman" pitchFamily="18" charset="0"/>
                <a:cs typeface="Times New Roman" pitchFamily="18" charset="0"/>
              </a:rPr>
              <a:t>Cont..</a:t>
            </a:r>
            <a:endParaRPr lang="en-IN"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nSpc>
                <a:spcPct val="150000"/>
              </a:lnSpc>
            </a:pPr>
            <a:r>
              <a:rPr lang="en-US" sz="2000" dirty="0" smtClean="0">
                <a:latin typeface="Times New Roman" pitchFamily="18" charset="0"/>
                <a:cs typeface="Times New Roman" pitchFamily="18" charset="0"/>
              </a:rPr>
              <a:t>To save time and money powering their high-volume Web sites, critical business systems, and packaged software — including industry leaders such as Yahoo!, Alcatel-Lucent, Google, Nokia, YouTube, Wikipedia, and Booking.com.</a:t>
            </a:r>
          </a:p>
          <a:p>
            <a:pPr>
              <a:lnSpc>
                <a:spcPct val="150000"/>
              </a:lnSpc>
            </a:pPr>
            <a:r>
              <a:rPr lang="en-US" sz="2000" dirty="0" smtClean="0">
                <a:latin typeface="Times New Roman" pitchFamily="18" charset="0"/>
                <a:cs typeface="Times New Roman" pitchFamily="18" charset="0"/>
              </a:rPr>
              <a:t>MySQL is a key part of LAMP (Linux, Apache, MySQL, PHP / Perl / Python).</a:t>
            </a:r>
            <a:endParaRPr lang="en-IN" sz="2000" dirty="0" smtClean="0">
              <a:latin typeface="Times New Roman" pitchFamily="18" charset="0"/>
              <a:cs typeface="Times New Roman" pitchFamily="18" charset="0"/>
            </a:endParaRPr>
          </a:p>
          <a:p>
            <a:pPr>
              <a:lnSpc>
                <a:spcPct val="150000"/>
              </a:lnSpc>
            </a:pPr>
            <a:endParaRPr lang="en-IN" sz="2000" dirty="0" smtClean="0">
              <a:latin typeface="Times New Roman" pitchFamily="18" charset="0"/>
              <a:cs typeface="Times New Roman" pitchFamily="18" charset="0"/>
            </a:endParaRPr>
          </a:p>
          <a:p>
            <a:pPr>
              <a:lnSpc>
                <a:spcPct val="150000"/>
              </a:lnSpc>
            </a:pPr>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DFD of Day Trips</a:t>
            </a:r>
            <a:endParaRPr lang="en-IN" dirty="0"/>
          </a:p>
        </p:txBody>
      </p:sp>
      <p:sp>
        <p:nvSpPr>
          <p:cNvPr id="3" name="Content Placeholder 2"/>
          <p:cNvSpPr>
            <a:spLocks noGrp="1"/>
          </p:cNvSpPr>
          <p:nvPr>
            <p:ph sz="quarter" idx="1"/>
          </p:nvPr>
        </p:nvSpPr>
        <p:spPr/>
        <p:txBody>
          <a:bodyPr/>
          <a:lstStyle/>
          <a:p>
            <a:endParaRPr lang="en-US"/>
          </a:p>
        </p:txBody>
      </p:sp>
      <p:pic>
        <p:nvPicPr>
          <p:cNvPr id="6" name="Picture 5" descr="C:\Users\administartor\Desktop\DFD 4WEEKS\DFD\daytrips.PNG"/>
          <p:cNvPicPr/>
          <p:nvPr/>
        </p:nvPicPr>
        <p:blipFill>
          <a:blip r:embed="rId2"/>
          <a:srcRect/>
          <a:stretch>
            <a:fillRect/>
          </a:stretch>
        </p:blipFill>
        <p:spPr bwMode="auto">
          <a:xfrm>
            <a:off x="323528" y="1484784"/>
            <a:ext cx="8424936" cy="45365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1026" name="Picture 2" descr="C:\Users\csgroup\Desktop\daytrp\inde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575" y="51766"/>
            <a:ext cx="13011150" cy="6905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9197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2051" name="Picture 3" descr="C:\Users\csgroup\Desktop\daytrp\frmlo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575" y="614363"/>
            <a:ext cx="13011150" cy="562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4234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150000"/>
              </a:lnSpc>
            </a:pPr>
            <a:r>
              <a:rPr lang="en-IN" b="1" dirty="0" smtClean="0">
                <a:latin typeface="Times New Roman" pitchFamily="18" charset="0"/>
                <a:cs typeface="Times New Roman" pitchFamily="18" charset="0"/>
              </a:rPr>
              <a:t>Contents</a:t>
            </a:r>
            <a:endParaRPr lang="en-IN"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IN" dirty="0" smtClean="0"/>
              <a:t>Company Profile</a:t>
            </a:r>
          </a:p>
          <a:p>
            <a:r>
              <a:rPr lang="en-IN" dirty="0" smtClean="0"/>
              <a:t>Introduction about Project</a:t>
            </a:r>
          </a:p>
          <a:p>
            <a:r>
              <a:rPr lang="en-IN" dirty="0" smtClean="0"/>
              <a:t>Statement about Problem</a:t>
            </a:r>
          </a:p>
          <a:p>
            <a:r>
              <a:rPr lang="en-IN" dirty="0" smtClean="0"/>
              <a:t>Objectives</a:t>
            </a:r>
          </a:p>
          <a:p>
            <a:r>
              <a:rPr lang="en-IN" dirty="0" smtClean="0"/>
              <a:t>Scope of the Project</a:t>
            </a:r>
          </a:p>
          <a:p>
            <a:r>
              <a:rPr lang="en-IN" dirty="0" smtClean="0"/>
              <a:t>Importance of Project</a:t>
            </a:r>
          </a:p>
          <a:p>
            <a:r>
              <a:rPr lang="en-IN" dirty="0" smtClean="0"/>
              <a:t>Why PHP?</a:t>
            </a:r>
          </a:p>
          <a:p>
            <a:r>
              <a:rPr lang="en-IN" dirty="0" smtClean="0"/>
              <a:t>Why MySQL</a:t>
            </a:r>
          </a:p>
          <a:p>
            <a:endParaRPr lang="en-IN" dirty="0" smtClean="0"/>
          </a:p>
          <a:p>
            <a:endParaRPr lang="en-IN" dirty="0" smtClean="0"/>
          </a:p>
          <a:p>
            <a:endParaRPr lang="en-IN" dirty="0" smtClean="0"/>
          </a:p>
          <a:p>
            <a:endParaRPr lang="en-IN" dirty="0"/>
          </a:p>
        </p:txBody>
      </p:sp>
      <p:pic>
        <p:nvPicPr>
          <p:cNvPr id="4" name="Picture 3"/>
          <p:cNvPicPr>
            <a:picLocks noChangeAspect="1" noChangeArrowheads="1"/>
          </p:cNvPicPr>
          <p:nvPr/>
        </p:nvPicPr>
        <p:blipFill>
          <a:blip r:embed="rId2"/>
          <a:srcRect/>
          <a:stretch>
            <a:fillRect/>
          </a:stretch>
        </p:blipFill>
        <p:spPr bwMode="auto">
          <a:xfrm>
            <a:off x="571472" y="214290"/>
            <a:ext cx="1790700" cy="10001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3074" name="Picture 2" descr="C:\Users\csgroup\Desktop\daytrp\frmre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5950" y="842963"/>
            <a:ext cx="12915900" cy="517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4898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4098" name="Picture 2" descr="C:\Users\csgroup\Desktop\daytrp\frmct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575" y="942975"/>
            <a:ext cx="13011150" cy="497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5949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5122" name="Picture 2" descr="C:\Users\csgroup\Desktop\daytrp\frmlo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771525"/>
            <a:ext cx="12982576" cy="5314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8976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6146" name="Picture 2" descr="C:\Users\csgroup\Desktop\daytrp\frmmytr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2138" y="700088"/>
            <a:ext cx="12868276" cy="545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351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7170" name="Picture 2" descr="C:\Users\csgroup\Desktop\daytrp\frmpi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5950" y="614363"/>
            <a:ext cx="12915900" cy="562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8237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8194" name="Picture 2" descr="C:\Users\csgroup\Desktop\daytrp\frmsertr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713" y="185738"/>
            <a:ext cx="12925426" cy="648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3202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9218" name="Picture 2" descr="C:\Users\csgroup\Desktop\daytrp\frmsertrplo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050" y="180975"/>
            <a:ext cx="12992100" cy="649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2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10242" name="Picture 2" descr="C:\Users\csgroup\Desktop\daytrp\frmtr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5950" y="528638"/>
            <a:ext cx="12915900" cy="580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9795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11266" name="Picture 2" descr="C:\Users\csgroup\Desktop\daytrp\frmuplpi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9763" y="804863"/>
            <a:ext cx="12963526" cy="524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0928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357298"/>
            <a:ext cx="8534400" cy="3643338"/>
          </a:xfrm>
        </p:spPr>
        <p:txBody>
          <a:bodyPr>
            <a:normAutofit/>
          </a:bodyPr>
          <a:lstStyle/>
          <a:p>
            <a:pPr>
              <a:lnSpc>
                <a:spcPct val="150000"/>
              </a:lnSpc>
            </a:pPr>
            <a:r>
              <a:rPr lang="en-IN" sz="9600" b="1" dirty="0" smtClean="0">
                <a:latin typeface="Times New Roman" pitchFamily="18" charset="0"/>
                <a:cs typeface="Times New Roman" pitchFamily="18" charset="0"/>
              </a:rPr>
              <a:t>THANKS</a:t>
            </a:r>
            <a:endParaRPr lang="en-IN" sz="9600" b="1"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150000"/>
              </a:lnSpc>
            </a:pPr>
            <a:r>
              <a:rPr lang="en-IN" b="1" dirty="0" smtClean="0">
                <a:latin typeface="Times New Roman" pitchFamily="18" charset="0"/>
                <a:cs typeface="Times New Roman" pitchFamily="18" charset="0"/>
              </a:rPr>
              <a:t>Introduction about Company</a:t>
            </a:r>
            <a:endParaRPr lang="en-IN"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301752" y="1527048"/>
            <a:ext cx="5841884" cy="4572000"/>
          </a:xfrm>
        </p:spPr>
        <p:txBody>
          <a:bodyPr>
            <a:normAutofit/>
          </a:bodyPr>
          <a:lstStyle/>
          <a:p>
            <a:pPr>
              <a:lnSpc>
                <a:spcPct val="150000"/>
              </a:lnSpc>
            </a:pPr>
            <a:r>
              <a:rPr lang="en-US" sz="2000" dirty="0" smtClean="0">
                <a:latin typeface="Times New Roman" pitchFamily="18" charset="0"/>
                <a:cs typeface="Times New Roman" pitchFamily="18" charset="0"/>
              </a:rPr>
              <a:t>CS Group founded by Mr. Chhotu Sharma who is an amalgam of CS Infotech and CS Soft Solutions Pvt. Ltd. </a:t>
            </a:r>
          </a:p>
          <a:p>
            <a:pPr>
              <a:lnSpc>
                <a:spcPct val="150000"/>
              </a:lnSpc>
            </a:pPr>
            <a:r>
              <a:rPr lang="en-US" sz="1800" dirty="0" smtClean="0"/>
              <a:t>He is recognized as “The Guru of Microsoft Technologies”. </a:t>
            </a:r>
          </a:p>
          <a:p>
            <a:pPr>
              <a:lnSpc>
                <a:spcPct val="150000"/>
              </a:lnSpc>
            </a:pPr>
            <a:r>
              <a:rPr lang="en-US" sz="1800" b="1" dirty="0" smtClean="0"/>
              <a:t>Mrs. Shalini Sharma</a:t>
            </a:r>
            <a:r>
              <a:rPr lang="en-US" sz="1800" dirty="0" smtClean="0"/>
              <a:t> is Director of CS Soft Solutions Pvt. Ltd. and an adept teacher at CS Infotech.</a:t>
            </a:r>
            <a:endParaRPr lang="en-US" sz="2000" dirty="0" smtClean="0">
              <a:latin typeface="Times New Roman" pitchFamily="18" charset="0"/>
              <a:cs typeface="Times New Roman" pitchFamily="18" charset="0"/>
            </a:endParaRPr>
          </a:p>
          <a:p>
            <a:pPr>
              <a:lnSpc>
                <a:spcPct val="150000"/>
              </a:lnSpc>
            </a:pPr>
            <a:endParaRPr lang="en-IN" sz="2000"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a:srcRect/>
          <a:stretch>
            <a:fillRect/>
          </a:stretch>
        </p:blipFill>
        <p:spPr bwMode="auto">
          <a:xfrm>
            <a:off x="6215074" y="2000240"/>
            <a:ext cx="2643206" cy="35004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Autofit/>
          </a:bodyPr>
          <a:lstStyle/>
          <a:p>
            <a:pPr>
              <a:lnSpc>
                <a:spcPct val="150000"/>
              </a:lnSpc>
            </a:pPr>
            <a:r>
              <a:rPr lang="en-US" sz="2000" dirty="0" smtClean="0">
                <a:latin typeface="Times New Roman" pitchFamily="18" charset="0"/>
                <a:cs typeface="Times New Roman" pitchFamily="18" charset="0"/>
              </a:rPr>
              <a:t>CS Soft Solutions is a complete IT solutions providing company with huge clientele all over the world.</a:t>
            </a:r>
          </a:p>
          <a:p>
            <a:pPr>
              <a:lnSpc>
                <a:spcPct val="150000"/>
              </a:lnSpc>
            </a:pPr>
            <a:r>
              <a:rPr lang="en-US" sz="2000" dirty="0" smtClean="0"/>
              <a:t>CS Soft Solutions Pvt. Ltd. was conceptualized in October 2009 by Mr. Chhotu Sharma  and Mrs. Shalini Sharma.</a:t>
            </a:r>
            <a:endParaRPr lang="en-US" sz="2000" dirty="0" smtClean="0">
              <a:latin typeface="Times New Roman" pitchFamily="18" charset="0"/>
              <a:cs typeface="Times New Roman" pitchFamily="18" charset="0"/>
            </a:endParaRPr>
          </a:p>
          <a:p>
            <a:pPr>
              <a:lnSpc>
                <a:spcPct val="150000"/>
              </a:lnSpc>
            </a:pPr>
            <a:r>
              <a:rPr lang="en-US" sz="2000" dirty="0" smtClean="0">
                <a:latin typeface="Times New Roman" pitchFamily="18" charset="0"/>
                <a:cs typeface="Times New Roman" pitchFamily="18" charset="0"/>
              </a:rPr>
              <a:t>CS Infotech is a pioneer institution which is engaged in providing computer education in Microsoft Technologies, to students as well as professional executives.</a:t>
            </a:r>
          </a:p>
          <a:p>
            <a:pPr>
              <a:lnSpc>
                <a:spcPct val="150000"/>
              </a:lnSpc>
            </a:pPr>
            <a:r>
              <a:rPr lang="en-US" sz="2000" u="sng" dirty="0" smtClean="0">
                <a:hlinkClick r:id="rId2"/>
              </a:rPr>
              <a:t>www.cssoftsolutions.com</a:t>
            </a:r>
            <a:endParaRPr lang="en-IN" sz="2000" dirty="0">
              <a:latin typeface="Times New Roman" pitchFamily="18" charset="0"/>
              <a:cs typeface="Times New Roman" pitchFamily="18" charset="0"/>
            </a:endParaRPr>
          </a:p>
        </p:txBody>
      </p:sp>
      <p:pic>
        <p:nvPicPr>
          <p:cNvPr id="3075" name="Picture 3"/>
          <p:cNvPicPr>
            <a:picLocks noChangeAspect="1" noChangeArrowheads="1"/>
          </p:cNvPicPr>
          <p:nvPr/>
        </p:nvPicPr>
        <p:blipFill>
          <a:blip r:embed="rId3"/>
          <a:srcRect/>
          <a:stretch>
            <a:fillRect/>
          </a:stretch>
        </p:blipFill>
        <p:spPr bwMode="auto">
          <a:xfrm>
            <a:off x="285720" y="214290"/>
            <a:ext cx="8715436" cy="10001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150000"/>
              </a:lnSpc>
            </a:pPr>
            <a:r>
              <a:rPr lang="en-US" b="1" dirty="0" smtClean="0">
                <a:latin typeface="Times New Roman" pitchFamily="18" charset="0"/>
                <a:cs typeface="Times New Roman" pitchFamily="18" charset="0"/>
              </a:rPr>
              <a:t>Why Web Applications?</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nSpc>
                <a:spcPct val="150000"/>
              </a:lnSpc>
            </a:pPr>
            <a:r>
              <a:rPr lang="en-US" sz="2000" dirty="0" smtClean="0">
                <a:latin typeface="Times New Roman" pitchFamily="18" charset="0"/>
                <a:cs typeface="Times New Roman" pitchFamily="18" charset="0"/>
              </a:rPr>
              <a:t>Can be used on multiple computers.</a:t>
            </a:r>
          </a:p>
          <a:p>
            <a:pPr>
              <a:lnSpc>
                <a:spcPct val="150000"/>
              </a:lnSpc>
            </a:pPr>
            <a:r>
              <a:rPr lang="en-US" sz="2000" dirty="0" smtClean="0">
                <a:latin typeface="Times New Roman" pitchFamily="18" charset="0"/>
                <a:cs typeface="Times New Roman" pitchFamily="18" charset="0"/>
              </a:rPr>
              <a:t>Operating system independent.</a:t>
            </a:r>
          </a:p>
          <a:p>
            <a:pPr>
              <a:lnSpc>
                <a:spcPct val="150000"/>
              </a:lnSpc>
            </a:pPr>
            <a:r>
              <a:rPr lang="en-US" sz="2000" dirty="0" smtClean="0">
                <a:latin typeface="Times New Roman" pitchFamily="18" charset="0"/>
                <a:cs typeface="Times New Roman" pitchFamily="18" charset="0"/>
              </a:rPr>
              <a:t>Don’t require any installation.</a:t>
            </a:r>
          </a:p>
          <a:p>
            <a:pPr>
              <a:lnSpc>
                <a:spcPct val="150000"/>
              </a:lnSpc>
            </a:pPr>
            <a:r>
              <a:rPr lang="en-US" sz="2000" dirty="0" smtClean="0">
                <a:latin typeface="Times New Roman" pitchFamily="18" charset="0"/>
                <a:cs typeface="Times New Roman" pitchFamily="18" charset="0"/>
              </a:rPr>
              <a:t>Generated data can be shared easily.</a:t>
            </a:r>
          </a:p>
          <a:p>
            <a:pPr>
              <a:lnSpc>
                <a:spcPct val="150000"/>
              </a:lnSpc>
            </a:pPr>
            <a:r>
              <a:rPr lang="en-US" sz="2000" dirty="0" smtClean="0">
                <a:latin typeface="Times New Roman" pitchFamily="18" charset="0"/>
                <a:cs typeface="Times New Roman" pitchFamily="18" charset="0"/>
              </a:rPr>
              <a:t>Inexpensive or free.</a:t>
            </a:r>
          </a:p>
          <a:p>
            <a:pPr>
              <a:lnSpc>
                <a:spcPct val="150000"/>
              </a:lnSpc>
            </a:pPr>
            <a:endParaRPr lang="en-US" sz="2000" dirty="0">
              <a:latin typeface="Times New Roman" pitchFamily="18" charset="0"/>
              <a:cs typeface="Times New Roman" pitchFamily="18" charset="0"/>
            </a:endParaRPr>
          </a:p>
        </p:txBody>
      </p:sp>
      <p:pic>
        <p:nvPicPr>
          <p:cNvPr id="4" name="Picture 3"/>
          <p:cNvPicPr/>
          <p:nvPr/>
        </p:nvPicPr>
        <p:blipFill>
          <a:blip r:embed="rId2"/>
          <a:srcRect/>
          <a:stretch>
            <a:fillRect/>
          </a:stretch>
        </p:blipFill>
        <p:spPr bwMode="auto">
          <a:xfrm>
            <a:off x="5286380" y="1785926"/>
            <a:ext cx="3471866" cy="44090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150000"/>
              </a:lnSpc>
            </a:pPr>
            <a:r>
              <a:rPr lang="en-US" b="1" dirty="0" smtClean="0">
                <a:latin typeface="Times New Roman" pitchFamily="18" charset="0"/>
                <a:cs typeface="Times New Roman" pitchFamily="18" charset="0"/>
              </a:rPr>
              <a:t>Why PHP?</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70000" lnSpcReduction="20000"/>
          </a:bodyPr>
          <a:lstStyle/>
          <a:p>
            <a:pPr>
              <a:lnSpc>
                <a:spcPct val="170000"/>
              </a:lnSpc>
              <a:buNone/>
            </a:pPr>
            <a:endParaRPr lang="en-US" sz="2600" dirty="0" smtClean="0">
              <a:latin typeface="Times New Roman" pitchFamily="18" charset="0"/>
              <a:cs typeface="Times New Roman" pitchFamily="18" charset="0"/>
            </a:endParaRPr>
          </a:p>
          <a:p>
            <a:pPr>
              <a:lnSpc>
                <a:spcPct val="170000"/>
              </a:lnSpc>
            </a:pPr>
            <a:r>
              <a:rPr lang="en-US" sz="2900" dirty="0" smtClean="0">
                <a:latin typeface="Times New Roman" pitchFamily="18" charset="0"/>
                <a:cs typeface="Times New Roman" pitchFamily="18" charset="0"/>
              </a:rPr>
              <a:t>Used for web development.</a:t>
            </a:r>
          </a:p>
          <a:p>
            <a:pPr>
              <a:lnSpc>
                <a:spcPct val="170000"/>
              </a:lnSpc>
            </a:pPr>
            <a:r>
              <a:rPr lang="en-US" sz="2900" dirty="0" smtClean="0">
                <a:latin typeface="Times New Roman" pitchFamily="18" charset="0"/>
                <a:cs typeface="Times New Roman" pitchFamily="18" charset="0"/>
              </a:rPr>
              <a:t>To create dynamic websites.</a:t>
            </a:r>
          </a:p>
          <a:p>
            <a:pPr>
              <a:lnSpc>
                <a:spcPct val="170000"/>
              </a:lnSpc>
            </a:pPr>
            <a:r>
              <a:rPr lang="en-US" sz="2900" dirty="0" smtClean="0">
                <a:latin typeface="Times New Roman" pitchFamily="18" charset="0"/>
                <a:cs typeface="Times New Roman" pitchFamily="18" charset="0"/>
              </a:rPr>
              <a:t>Php run on different operating system such as window, Linux, Unix and so on.</a:t>
            </a:r>
            <a:endParaRPr lang="en-IN" sz="2900" dirty="0" smtClean="0">
              <a:latin typeface="Times New Roman" pitchFamily="18" charset="0"/>
              <a:cs typeface="Times New Roman" pitchFamily="18" charset="0"/>
            </a:endParaRPr>
          </a:p>
          <a:p>
            <a:pPr>
              <a:lnSpc>
                <a:spcPct val="170000"/>
              </a:lnSpc>
            </a:pPr>
            <a:r>
              <a:rPr lang="en-US" sz="2900" dirty="0" smtClean="0">
                <a:latin typeface="Times New Roman" pitchFamily="18" charset="0"/>
                <a:cs typeface="Times New Roman" pitchFamily="18" charset="0"/>
              </a:rPr>
              <a:t>Php is free to download from the official Php resource: </a:t>
            </a:r>
            <a:r>
              <a:rPr lang="en-US" sz="2900" u="sng" dirty="0" smtClean="0">
                <a:solidFill>
                  <a:srgbClr val="002060"/>
                </a:solidFill>
                <a:latin typeface="Times New Roman" pitchFamily="18" charset="0"/>
                <a:cs typeface="Times New Roman" pitchFamily="18" charset="0"/>
                <a:hlinkClick r:id="rId2"/>
              </a:rPr>
              <a:t>http://www.php.net</a:t>
            </a:r>
            <a:r>
              <a:rPr lang="en-US" sz="2900" u="sng" dirty="0" smtClean="0">
                <a:solidFill>
                  <a:srgbClr val="002060"/>
                </a:solidFill>
                <a:latin typeface="Times New Roman" pitchFamily="18" charset="0"/>
                <a:cs typeface="Times New Roman" pitchFamily="18" charset="0"/>
              </a:rPr>
              <a:t>.</a:t>
            </a:r>
            <a:endParaRPr lang="en-IN" sz="2900" u="sng" dirty="0" smtClean="0">
              <a:solidFill>
                <a:srgbClr val="002060"/>
              </a:solidFill>
              <a:latin typeface="Times New Roman" pitchFamily="18" charset="0"/>
              <a:cs typeface="Times New Roman" pitchFamily="18" charset="0"/>
            </a:endParaRPr>
          </a:p>
          <a:p>
            <a:pPr>
              <a:lnSpc>
                <a:spcPct val="170000"/>
              </a:lnSpc>
            </a:pPr>
            <a:r>
              <a:rPr lang="en-US" sz="2900" dirty="0" smtClean="0">
                <a:latin typeface="Times New Roman" pitchFamily="18" charset="0"/>
                <a:cs typeface="Times New Roman" pitchFamily="18" charset="0"/>
              </a:rPr>
              <a:t>Easy to learn and runs efficiently and swiftly on any compatible web server.</a:t>
            </a:r>
          </a:p>
          <a:p>
            <a:pPr>
              <a:lnSpc>
                <a:spcPct val="170000"/>
              </a:lnSpc>
            </a:pPr>
            <a:r>
              <a:rPr lang="en-US" sz="2900" dirty="0" smtClean="0">
                <a:latin typeface="Times New Roman" pitchFamily="18" charset="0"/>
                <a:cs typeface="Times New Roman" pitchFamily="18" charset="0"/>
              </a:rPr>
              <a:t>Php supports a wide range of databases.</a:t>
            </a:r>
          </a:p>
          <a:p>
            <a:pPr>
              <a:lnSpc>
                <a:spcPct val="170000"/>
              </a:lnSpc>
            </a:pPr>
            <a:r>
              <a:rPr lang="en-US" sz="2900" dirty="0" smtClean="0">
                <a:latin typeface="Times New Roman" pitchFamily="18" charset="0"/>
                <a:cs typeface="Times New Roman" pitchFamily="18" charset="0"/>
              </a:rPr>
              <a:t>Php is compatible with almost all servers  used today(Apache , IIS, etc.).</a:t>
            </a:r>
          </a:p>
          <a:p>
            <a:pPr>
              <a:lnSpc>
                <a:spcPct val="170000"/>
              </a:lnSpc>
            </a:pPr>
            <a:endParaRPr lang="en-IN" sz="2600" dirty="0" smtClean="0">
              <a:latin typeface="Times New Roman" pitchFamily="18" charset="0"/>
              <a:cs typeface="Times New Roman" pitchFamily="18" charset="0"/>
            </a:endParaRPr>
          </a:p>
          <a:p>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150000"/>
              </a:lnSpc>
            </a:pPr>
            <a:r>
              <a:rPr lang="en-US" b="1" dirty="0" smtClean="0">
                <a:latin typeface="Times New Roman" pitchFamily="18" charset="0"/>
                <a:cs typeface="Times New Roman" pitchFamily="18" charset="0"/>
              </a:rPr>
              <a:t>MYSQL</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77500" lnSpcReduction="20000"/>
          </a:bodyPr>
          <a:lstStyle/>
          <a:p>
            <a:pPr>
              <a:lnSpc>
                <a:spcPct val="150000"/>
              </a:lnSpc>
            </a:pPr>
            <a:r>
              <a:rPr lang="en-US" sz="2800" dirty="0" smtClean="0">
                <a:latin typeface="Times New Roman" pitchFamily="18" charset="0"/>
                <a:cs typeface="Times New Roman" pitchFamily="18" charset="0"/>
              </a:rPr>
              <a:t>MySQL was originally founded and developed in Sweden by two Swedes and a Finn: David Ax mark, Allan Larsson and Michael "Monty" Widenius, who had worked together since the 1980's.</a:t>
            </a:r>
            <a:endParaRPr lang="en-IN" sz="2800" dirty="0" smtClean="0">
              <a:latin typeface="Times New Roman" pitchFamily="18" charset="0"/>
              <a:cs typeface="Times New Roman" pitchFamily="18" charset="0"/>
            </a:endParaRPr>
          </a:p>
          <a:p>
            <a:pPr>
              <a:lnSpc>
                <a:spcPct val="150000"/>
              </a:lnSpc>
            </a:pPr>
            <a:r>
              <a:rPr lang="en-US" sz="2800" dirty="0" smtClean="0">
                <a:latin typeface="Times New Roman" pitchFamily="18" charset="0"/>
                <a:cs typeface="Times New Roman" pitchFamily="18" charset="0"/>
              </a:rPr>
              <a:t>Open source database software.</a:t>
            </a:r>
          </a:p>
          <a:p>
            <a:pPr>
              <a:lnSpc>
                <a:spcPct val="150000"/>
              </a:lnSpc>
            </a:pPr>
            <a:r>
              <a:rPr lang="en-US" sz="2800" dirty="0" smtClean="0">
                <a:latin typeface="Times New Roman" pitchFamily="18" charset="0"/>
                <a:cs typeface="Times New Roman" pitchFamily="18" charset="0"/>
              </a:rPr>
              <a:t>Superior speed.</a:t>
            </a:r>
          </a:p>
          <a:p>
            <a:pPr>
              <a:lnSpc>
                <a:spcPct val="150000"/>
              </a:lnSpc>
            </a:pPr>
            <a:r>
              <a:rPr lang="en-US" sz="2800" dirty="0" smtClean="0">
                <a:latin typeface="Times New Roman" pitchFamily="18" charset="0"/>
                <a:cs typeface="Times New Roman" pitchFamily="18" charset="0"/>
              </a:rPr>
              <a:t>Reliability.</a:t>
            </a:r>
          </a:p>
          <a:p>
            <a:pPr>
              <a:lnSpc>
                <a:spcPct val="150000"/>
              </a:lnSpc>
            </a:pPr>
            <a:r>
              <a:rPr lang="en-US" sz="2800" dirty="0" smtClean="0">
                <a:latin typeface="Times New Roman" pitchFamily="18" charset="0"/>
                <a:cs typeface="Times New Roman" pitchFamily="18" charset="0"/>
              </a:rPr>
              <a:t> Ease of use.</a:t>
            </a:r>
          </a:p>
          <a:p>
            <a:pPr>
              <a:lnSpc>
                <a:spcPct val="150000"/>
              </a:lnSpc>
            </a:pPr>
            <a:r>
              <a:rPr lang="en-US" sz="2800" dirty="0" smtClean="0">
                <a:latin typeface="Times New Roman" pitchFamily="18" charset="0"/>
                <a:cs typeface="Times New Roman" pitchFamily="18" charset="0"/>
              </a:rPr>
              <a:t> MySQL has become the preferred choice for Web, Web 2.0, SaaS, ISV, Telecom companies .</a:t>
            </a:r>
            <a:endParaRPr lang="en-IN" sz="2800"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nSpc>
                <a:spcPct val="150000"/>
              </a:lnSpc>
            </a:pPr>
            <a:r>
              <a:rPr lang="en-US" b="1" dirty="0" smtClean="0">
                <a:latin typeface="Times New Roman" pitchFamily="18" charset="0"/>
                <a:cs typeface="Times New Roman" pitchFamily="18" charset="0"/>
              </a:rPr>
              <a:t>Three-Tier Web Application Development</a:t>
            </a:r>
            <a:endParaRPr lang="en-IN"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Autofit/>
          </a:bodyPr>
          <a:lstStyle/>
          <a:p>
            <a:pPr>
              <a:lnSpc>
                <a:spcPct val="150000"/>
              </a:lnSpc>
            </a:pPr>
            <a:endParaRPr lang="en-US" sz="2000" dirty="0" smtClean="0">
              <a:latin typeface="Times New Roman" pitchFamily="18" charset="0"/>
              <a:cs typeface="Times New Roman" pitchFamily="18" charset="0"/>
            </a:endParaRPr>
          </a:p>
          <a:p>
            <a:pPr>
              <a:lnSpc>
                <a:spcPct val="150000"/>
              </a:lnSpc>
            </a:pPr>
            <a:r>
              <a:rPr lang="en-US" sz="2000" dirty="0" smtClean="0">
                <a:latin typeface="Times New Roman" pitchFamily="18" charset="0"/>
                <a:cs typeface="Times New Roman" pitchFamily="18" charset="0"/>
              </a:rPr>
              <a:t>In web application development, we use  three-tier architecture refers to separating the application process into three specific layers. </a:t>
            </a:r>
          </a:p>
          <a:p>
            <a:pPr>
              <a:lnSpc>
                <a:spcPct val="150000"/>
              </a:lnSpc>
            </a:pPr>
            <a:r>
              <a:rPr lang="en-US" sz="2000" dirty="0" smtClean="0">
                <a:latin typeface="Times New Roman" pitchFamily="18" charset="0"/>
                <a:cs typeface="Times New Roman" pitchFamily="18" charset="0"/>
              </a:rPr>
              <a:t>What the user sees via a web browser is called the presentation tier and is content served from a web server. </a:t>
            </a:r>
          </a:p>
          <a:p>
            <a:pPr>
              <a:lnSpc>
                <a:spcPct val="150000"/>
              </a:lnSpc>
            </a:pPr>
            <a:r>
              <a:rPr lang="en-US" sz="2000" dirty="0" smtClean="0">
                <a:latin typeface="Times New Roman" pitchFamily="18" charset="0"/>
                <a:cs typeface="Times New Roman" pitchFamily="18" charset="0"/>
              </a:rPr>
              <a:t>The middle tier performs the business logic processing that occurs, for example, when a user submits a form. </a:t>
            </a:r>
          </a:p>
          <a:p>
            <a:pPr>
              <a:lnSpc>
                <a:spcPct val="150000"/>
              </a:lnSpc>
            </a:pPr>
            <a:r>
              <a:rPr lang="en-US" sz="2000" dirty="0" smtClean="0">
                <a:latin typeface="Times New Roman" pitchFamily="18" charset="0"/>
                <a:cs typeface="Times New Roman" pitchFamily="18" charset="0"/>
              </a:rPr>
              <a:t>The back end consists of the data tier which handles the database processing and access to the data. </a:t>
            </a:r>
            <a:endParaRPr lang="en-IN" sz="2000" dirty="0" smtClean="0">
              <a:latin typeface="Times New Roman" pitchFamily="18" charset="0"/>
              <a:cs typeface="Times New Roman" pitchFamily="18" charset="0"/>
            </a:endParaRPr>
          </a:p>
          <a:p>
            <a:pPr>
              <a:lnSpc>
                <a:spcPct val="150000"/>
              </a:lnSpc>
              <a:buNone/>
            </a:pP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150000"/>
              </a:lnSpc>
            </a:pPr>
            <a:r>
              <a:rPr lang="en-IN" b="1" dirty="0" smtClean="0">
                <a:latin typeface="Times New Roman" pitchFamily="18" charset="0"/>
                <a:cs typeface="Times New Roman" pitchFamily="18" charset="0"/>
              </a:rPr>
              <a:t>Cont..</a:t>
            </a:r>
            <a:endParaRPr lang="en-IN"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301752" y="1357298"/>
            <a:ext cx="8627966" cy="4741750"/>
          </a:xfrm>
        </p:spPr>
        <p:txBody>
          <a:bodyPr>
            <a:noAutofit/>
          </a:bodyPr>
          <a:lstStyle/>
          <a:p>
            <a:pPr>
              <a:lnSpc>
                <a:spcPct val="150000"/>
              </a:lnSpc>
              <a:buNone/>
            </a:pPr>
            <a:r>
              <a:rPr lang="en-US" sz="2000" b="1" dirty="0" smtClean="0">
                <a:latin typeface="Times New Roman" pitchFamily="18" charset="0"/>
                <a:cs typeface="Times New Roman" pitchFamily="18" charset="0"/>
              </a:rPr>
              <a:t>      1.  Presentation Tier:</a:t>
            </a:r>
            <a:r>
              <a:rPr lang="en-US" sz="2000" dirty="0" smtClean="0">
                <a:latin typeface="Times New Roman" pitchFamily="18" charset="0"/>
                <a:cs typeface="Times New Roman" pitchFamily="18" charset="0"/>
              </a:rPr>
              <a:t> It is the portion the user sees when they open a web page in the browser. It is what is presented to the user on the client side within their web browser. Languages used in this layer are php,  HTML,  CSS and JavaScript. </a:t>
            </a:r>
            <a:endParaRPr lang="en-IN" sz="2000" dirty="0" smtClean="0">
              <a:latin typeface="Times New Roman" pitchFamily="18" charset="0"/>
              <a:cs typeface="Times New Roman" pitchFamily="18" charset="0"/>
            </a:endParaRPr>
          </a:p>
          <a:p>
            <a:pPr>
              <a:lnSpc>
                <a:spcPct val="150000"/>
              </a:lnSpc>
              <a:buNone/>
            </a:pPr>
            <a:endParaRPr lang="en-IN" sz="2000" b="1" dirty="0" smtClean="0">
              <a:latin typeface="Times New Roman" pitchFamily="18" charset="0"/>
              <a:cs typeface="Times New Roman" pitchFamily="18" charset="0"/>
            </a:endParaRPr>
          </a:p>
          <a:p>
            <a:pPr>
              <a:lnSpc>
                <a:spcPct val="150000"/>
              </a:lnSpc>
              <a:buNone/>
            </a:pPr>
            <a:r>
              <a:rPr lang="en-IN" sz="20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2. Business Logic or Application Tier:</a:t>
            </a:r>
            <a:r>
              <a:rPr lang="en-US" sz="2000" dirty="0" smtClean="0">
                <a:latin typeface="Times New Roman" pitchFamily="18" charset="0"/>
                <a:cs typeface="Times New Roman" pitchFamily="18" charset="0"/>
              </a:rPr>
              <a:t> In php, this is where you define your classes and source code. HTML or JavaScript is not used in this layer. You typically define your  classes, functions, sub procedures, properties,etc. </a:t>
            </a:r>
            <a:br>
              <a:rPr lang="en-US" sz="2000"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3. Data Access Tier:</a:t>
            </a:r>
            <a:r>
              <a:rPr lang="en-US" sz="2000" dirty="0" smtClean="0">
                <a:latin typeface="Times New Roman" pitchFamily="18" charset="0"/>
                <a:cs typeface="Times New Roman" pitchFamily="18" charset="0"/>
              </a:rPr>
              <a:t> Data Access layer is where you define your typed datasets and table adapters. It is where you define your queries or stored procedures.  </a:t>
            </a:r>
            <a:endParaRPr lang="en-IN" sz="2000" dirty="0" smtClean="0">
              <a:latin typeface="Times New Roman" pitchFamily="18" charset="0"/>
              <a:cs typeface="Times New Roman" pitchFamily="18" charset="0"/>
            </a:endParaRPr>
          </a:p>
          <a:p>
            <a:pPr>
              <a:lnSpc>
                <a:spcPct val="150000"/>
              </a:lnSpc>
            </a:pPr>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436</TotalTime>
  <Words>913</Words>
  <Application>Microsoft Office PowerPoint</Application>
  <PresentationFormat>On-screen Show (4:3)</PresentationFormat>
  <Paragraphs>100</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Civic</vt:lpstr>
      <vt:lpstr>Day Trips</vt:lpstr>
      <vt:lpstr>Contents</vt:lpstr>
      <vt:lpstr>Introduction about Company</vt:lpstr>
      <vt:lpstr>PowerPoint Presentation</vt:lpstr>
      <vt:lpstr>Why Web Applications?</vt:lpstr>
      <vt:lpstr>Why PHP?</vt:lpstr>
      <vt:lpstr>MYSQL</vt:lpstr>
      <vt:lpstr>Three-Tier Web Application Development</vt:lpstr>
      <vt:lpstr>Cont..</vt:lpstr>
      <vt:lpstr>Benefits</vt:lpstr>
      <vt:lpstr>             Introduction about the Project (Day Trips) </vt:lpstr>
      <vt:lpstr>Objectives</vt:lpstr>
      <vt:lpstr>Modules</vt:lpstr>
      <vt:lpstr>         Importance of the Day Trips</vt:lpstr>
      <vt:lpstr>Introduction about Technology used</vt:lpstr>
      <vt:lpstr>Cont..</vt:lpstr>
      <vt:lpstr>DFD of Day Trips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WELCOME</dc:creator>
  <cp:lastModifiedBy>csgroup</cp:lastModifiedBy>
  <cp:revision>72</cp:revision>
  <dcterms:created xsi:type="dcterms:W3CDTF">2014-04-08T10:19:35Z</dcterms:created>
  <dcterms:modified xsi:type="dcterms:W3CDTF">2016-07-17T06:42:26Z</dcterms:modified>
</cp:coreProperties>
</file>