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3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2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26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8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9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82DD6B8-C177-46B3-8E25-1961340F5ED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D70D9D8-D9B9-4FFF-AC05-7A54591A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78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30A8-769B-A362-768C-FDF907B40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C027B-52FC-0FD6-597B-76478E767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close-up of a heart with a stethoscope">
            <a:extLst>
              <a:ext uri="{FF2B5EF4-FFF2-40B4-BE49-F238E27FC236}">
                <a16:creationId xmlns:a16="http://schemas.microsoft.com/office/drawing/2014/main" id="{C6138745-705D-FBB6-F341-CDE3E158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" y="0"/>
            <a:ext cx="1245021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03EC8-4FF6-D2A4-1888-EBCAC6FF7927}"/>
              </a:ext>
            </a:extLst>
          </p:cNvPr>
          <p:cNvSpPr txBox="1"/>
          <p:nvPr/>
        </p:nvSpPr>
        <p:spPr>
          <a:xfrm>
            <a:off x="6248635" y="3558349"/>
            <a:ext cx="577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Heart Disease Diagnostic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CE163-4309-8AD9-3EA2-A0E574AAE382}"/>
              </a:ext>
            </a:extLst>
          </p:cNvPr>
          <p:cNvSpPr txBox="1"/>
          <p:nvPr/>
        </p:nvSpPr>
        <p:spPr>
          <a:xfrm>
            <a:off x="8554720" y="4655767"/>
            <a:ext cx="288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by</a:t>
            </a:r>
            <a:r>
              <a:rPr lang="en-IN" sz="2400" dirty="0"/>
              <a:t> </a:t>
            </a:r>
          </a:p>
          <a:p>
            <a:r>
              <a:rPr lang="en-IN" sz="2400" dirty="0"/>
              <a:t> </a:t>
            </a:r>
            <a:r>
              <a:rPr lang="en-IN" sz="2400" dirty="0">
                <a:solidFill>
                  <a:schemeClr val="bg1"/>
                </a:solidFill>
              </a:rPr>
              <a:t>Bhanu Rekha</a:t>
            </a:r>
          </a:p>
        </p:txBody>
      </p:sp>
    </p:spTree>
    <p:extLst>
      <p:ext uri="{BB962C8B-B14F-4D97-AF65-F5344CB8AC3E}">
        <p14:creationId xmlns:p14="http://schemas.microsoft.com/office/powerpoint/2010/main" val="95791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064E-F189-3786-B54E-8068BC5B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09600"/>
            <a:ext cx="7680960" cy="132588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Chest Pain Experienced by People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BED2447-7DA2-F034-EC7F-1DA40BEA4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8" y="2231570"/>
            <a:ext cx="3005822" cy="2858589"/>
          </a:xfrm>
        </p:spPr>
      </p:pic>
      <p:pic>
        <p:nvPicPr>
          <p:cNvPr id="7" name="Picture 6" descr="A graph of different age and age&#10;&#10;Description automatically generated with medium confidence">
            <a:extLst>
              <a:ext uri="{FF2B5EF4-FFF2-40B4-BE49-F238E27FC236}">
                <a16:creationId xmlns:a16="http://schemas.microsoft.com/office/drawing/2014/main" id="{53066D39-4A06-122A-1094-0E4C2E76B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36" y="2231570"/>
            <a:ext cx="3609304" cy="2790009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C0A4F1E-4DD5-2DEF-D337-39BEB88A9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56" y="2197824"/>
            <a:ext cx="3439005" cy="2462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55DAD-62CC-3096-BAD7-8AB010170784}"/>
              </a:ext>
            </a:extLst>
          </p:cNvPr>
          <p:cNvSpPr txBox="1"/>
          <p:nvPr/>
        </p:nvSpPr>
        <p:spPr>
          <a:xfrm>
            <a:off x="697498" y="5486400"/>
            <a:ext cx="360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People with heart disease are highly suffered from Typical Angina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952F5-519D-73CD-BF91-6D4458039F54}"/>
              </a:ext>
            </a:extLst>
          </p:cNvPr>
          <p:cNvSpPr txBox="1"/>
          <p:nvPr/>
        </p:nvSpPr>
        <p:spPr>
          <a:xfrm>
            <a:off x="4306802" y="5486400"/>
            <a:ext cx="3358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Mostly old age people are highly Effected by  Typical Angina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834A6-3C81-1DCD-4D6C-EE1ECC7554E5}"/>
              </a:ext>
            </a:extLst>
          </p:cNvPr>
          <p:cNvSpPr txBox="1"/>
          <p:nvPr/>
        </p:nvSpPr>
        <p:spPr>
          <a:xfrm>
            <a:off x="8077200" y="5486400"/>
            <a:ext cx="319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Mostly males are suffered by typical angina pain</a:t>
            </a:r>
          </a:p>
        </p:txBody>
      </p:sp>
    </p:spTree>
    <p:extLst>
      <p:ext uri="{BB962C8B-B14F-4D97-AF65-F5344CB8AC3E}">
        <p14:creationId xmlns:p14="http://schemas.microsoft.com/office/powerpoint/2010/main" val="249971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FBFB-BA4E-94E9-337D-18046CCB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649A7F-E7E4-1097-EEDE-920AAED8C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22120"/>
            <a:ext cx="10149840" cy="4800600"/>
          </a:xfrm>
        </p:spPr>
      </p:pic>
    </p:spTree>
    <p:extLst>
      <p:ext uri="{BB962C8B-B14F-4D97-AF65-F5344CB8AC3E}">
        <p14:creationId xmlns:p14="http://schemas.microsoft.com/office/powerpoint/2010/main" val="79541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9DC3-8559-AB1B-0078-4F9F9DAA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881D-F30F-B8E7-00F8-7DD7567F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3886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51% of people are suffering from heart disease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Males are more prone to heart disease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Old ages people are more prone to the heart disease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People having Typical Angina pain have a  higher chance of heart disease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High number of cholesterol level  in people  having heart disease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Old age people will experience the chest pain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People with the Age group (50- 65)  have high ST depression 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82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C1CC-11C9-D49B-1CC2-B810CADA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547360"/>
          </a:xfrm>
        </p:spPr>
        <p:txBody>
          <a:bodyPr>
            <a:normAutofit/>
          </a:bodyPr>
          <a:lstStyle/>
          <a:p>
            <a:r>
              <a:rPr lang="en-IN" sz="9600" dirty="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9379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58F2-147E-71BF-608A-0223E4A0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1F11-F504-A43F-5E6A-5735A637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a leading cause of mortality worldwide, emphasizing the need for effective early detection and prevention strategies.</a:t>
            </a:r>
          </a:p>
          <a:p>
            <a:r>
              <a:rPr lang="en-US" dirty="0"/>
              <a:t>This analysis aims to leverage data analytics techniques to develop predictive models for early detection and risk assessment of heart disease</a:t>
            </a:r>
          </a:p>
          <a:p>
            <a:r>
              <a:rPr lang="en-US" dirty="0"/>
              <a:t>.By identifying individuals at high risk and understanding the underlying factors, we can improve preventive measures and patient care, ultimately reducing the burden of heart disease on public health.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54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4E25-D0CF-471B-5DE9-A313920D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4321"/>
            <a:ext cx="10018713" cy="1630680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9D91-63CE-26CA-762F-606A37B1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7401"/>
            <a:ext cx="10018713" cy="411480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Age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The person's age in years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Sex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person's sex (1 = male, 0 = female)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Chest pain type 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chest pain experienced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Value 1: typical angina</a:t>
            </a: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 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Value 2: atypical angina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Value 3: non-anginal pain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Value 4: asymptomatic 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2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4E25-D0CF-471B-5DE9-A313920D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4321"/>
            <a:ext cx="10018713" cy="1630680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9D91-63CE-26CA-762F-606A37B1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05001"/>
            <a:ext cx="10018713" cy="4511039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  Resting </a:t>
            </a:r>
            <a:r>
              <a:rPr lang="en-IN" sz="3100" b="1" dirty="0"/>
              <a:t>blood</a:t>
            </a:r>
            <a:r>
              <a:rPr lang="en-IN" sz="3600" dirty="0"/>
              <a:t> pressure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          The person's resting blood pressure (mm Hg on admission to the hospital)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b="1" dirty="0"/>
              <a:t>    Serum Cholesterol</a:t>
            </a:r>
          </a:p>
          <a:p>
            <a:pPr marL="45720" indent="0">
              <a:buNone/>
            </a:pPr>
            <a:r>
              <a:rPr lang="en-IN" dirty="0"/>
              <a:t>         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person's cholesterol measurement in mg/dl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b="1" dirty="0"/>
              <a:t>    Fasting blood sugar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person's fasting blood sugar (&gt; 120 mg/dl, 1 = true; 0 = false)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400" b="1" dirty="0">
                <a:solidFill>
                  <a:srgbClr val="00B0F0"/>
                </a:solidFill>
              </a:rPr>
              <a:t> </a:t>
            </a:r>
            <a:r>
              <a:rPr lang="en-IN" sz="3400" b="1" dirty="0" err="1">
                <a:solidFill>
                  <a:srgbClr val="00B0F0"/>
                </a:solidFill>
              </a:rPr>
              <a:t>T</a:t>
            </a:r>
            <a:r>
              <a:rPr lang="en-IN" sz="3400" b="1" i="0" dirty="0" err="1">
                <a:solidFill>
                  <a:srgbClr val="00B0F0"/>
                </a:solidFill>
                <a:effectLst/>
              </a:rPr>
              <a:t>halach</a:t>
            </a:r>
            <a:endParaRPr lang="en-US" sz="2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               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maximum heart rate achieved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       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7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FF20-531A-76B8-A260-ABD7E86F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E4E2-C0DC-EFB1-3C99-161AD8B1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Resting electrocardiographic results</a:t>
            </a:r>
          </a:p>
          <a:p>
            <a:pPr marL="45720" indent="0">
              <a:buNone/>
            </a:pPr>
            <a:r>
              <a:rPr lang="en-IN" dirty="0"/>
              <a:t>  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Resting electrocardiographic measurement </a:t>
            </a:r>
          </a:p>
          <a:p>
            <a:pPr marL="4572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              0 = normal</a:t>
            </a:r>
          </a:p>
          <a:p>
            <a:pPr marL="4572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              1 = having ST-T wave abnormality</a:t>
            </a:r>
          </a:p>
          <a:p>
            <a:pPr marL="4572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              2 = showing probable or definite left ventricular hypertrophy by Estes' criteria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Exang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Exercise induced angina 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Oldpeak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      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ST depression induced by exercise relative to 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87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E8B1-6DFC-B97D-9289-80C2592F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B999-0330-E2A7-C694-22052A6C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Slope</a:t>
            </a:r>
          </a:p>
          <a:p>
            <a:pPr marL="45720" indent="0">
              <a:buNone/>
            </a:pPr>
            <a:r>
              <a:rPr lang="en-IN" dirty="0"/>
              <a:t>      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slope of the peak exercise ST segment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CA</a:t>
            </a:r>
          </a:p>
          <a:p>
            <a:pPr marL="4572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The number of major vessels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Thal</a:t>
            </a:r>
            <a:endParaRPr lang="en-IN" dirty="0"/>
          </a:p>
          <a:p>
            <a:pPr marL="4572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A blood disorder called thalassemia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F0"/>
                </a:solidFill>
              </a:rPr>
              <a:t>Target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Heart disease (0 = no, 1 = yes)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8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10E6-075E-BCA1-E1C5-964C8D72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0" y="609600"/>
            <a:ext cx="2727960" cy="1356360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73D8-A734-1B04-79B5-FAEA3034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180320" cy="4038600"/>
          </a:xfrm>
        </p:spPr>
        <p:txBody>
          <a:bodyPr/>
          <a:lstStyle/>
          <a:p>
            <a:pPr marL="4572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0E0833-135A-E424-2B9B-025C26E470CB}"/>
              </a:ext>
            </a:extLst>
          </p:cNvPr>
          <p:cNvSpPr/>
          <p:nvPr/>
        </p:nvSpPr>
        <p:spPr>
          <a:xfrm>
            <a:off x="1249680" y="2575560"/>
            <a:ext cx="3048000" cy="2331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246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Average Cholesterol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3C01F-69C3-A6FF-726C-7754755FF3C7}"/>
              </a:ext>
            </a:extLst>
          </p:cNvPr>
          <p:cNvSpPr/>
          <p:nvPr/>
        </p:nvSpPr>
        <p:spPr>
          <a:xfrm>
            <a:off x="4503420" y="2583180"/>
            <a:ext cx="3185160" cy="2331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149.11</a:t>
            </a:r>
          </a:p>
          <a:p>
            <a:pPr algn="ctr"/>
            <a:r>
              <a:rPr lang="en-IN" sz="2000" dirty="0"/>
              <a:t>Average Heart 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562135-A422-D780-2FDD-4901D87DA0EE}"/>
              </a:ext>
            </a:extLst>
          </p:cNvPr>
          <p:cNvSpPr/>
          <p:nvPr/>
        </p:nvSpPr>
        <p:spPr>
          <a:xfrm>
            <a:off x="7959090" y="2575560"/>
            <a:ext cx="3093720" cy="2331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131.61</a:t>
            </a:r>
          </a:p>
          <a:p>
            <a:pPr algn="ctr"/>
            <a:r>
              <a:rPr lang="en-IN" sz="2400" dirty="0"/>
              <a:t>Average Blood Pressure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6E64C4-3964-A8E4-C19F-2F4D07132C78}"/>
              </a:ext>
            </a:extLst>
          </p:cNvPr>
          <p:cNvSpPr/>
          <p:nvPr/>
        </p:nvSpPr>
        <p:spPr>
          <a:xfrm>
            <a:off x="4732020" y="590550"/>
            <a:ext cx="2727960" cy="1421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KPIS</a:t>
            </a:r>
          </a:p>
        </p:txBody>
      </p:sp>
    </p:spTree>
    <p:extLst>
      <p:ext uri="{BB962C8B-B14F-4D97-AF65-F5344CB8AC3E}">
        <p14:creationId xmlns:p14="http://schemas.microsoft.com/office/powerpoint/2010/main" val="28881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61B9-FB8E-081B-2027-F75D49FC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8382000" cy="762000"/>
          </a:xfrm>
        </p:spPr>
        <p:txBody>
          <a:bodyPr/>
          <a:lstStyle/>
          <a:p>
            <a:r>
              <a:rPr lang="en-IN" dirty="0"/>
              <a:t>What kind of people do we have?</a:t>
            </a: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B5E463CD-CB25-3232-353B-137942940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66" y="1736239"/>
            <a:ext cx="7978494" cy="31100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F577C6-225C-8E9B-22D4-7CAB1F24D173}"/>
              </a:ext>
            </a:extLst>
          </p:cNvPr>
          <p:cNvSpPr txBox="1"/>
          <p:nvPr/>
        </p:nvSpPr>
        <p:spPr>
          <a:xfrm>
            <a:off x="1143000" y="5210958"/>
            <a:ext cx="439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51% of people are suffering from heart Disease</a:t>
            </a:r>
          </a:p>
        </p:txBody>
      </p:sp>
    </p:spTree>
    <p:extLst>
      <p:ext uri="{BB962C8B-B14F-4D97-AF65-F5344CB8AC3E}">
        <p14:creationId xmlns:p14="http://schemas.microsoft.com/office/powerpoint/2010/main" val="407849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2790-BEA9-B97E-C14F-D9DEC648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609600"/>
            <a:ext cx="6873240" cy="10058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Who suffer from Heart Disease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73F8C05-D214-8899-E683-231B265D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615440"/>
            <a:ext cx="4892039" cy="2490743"/>
          </a:xfrm>
        </p:spPr>
      </p:pic>
      <p:pic>
        <p:nvPicPr>
          <p:cNvPr id="11" name="Picture 10" descr="A blue and orange circle with numbers and text&#10;&#10;Description automatically generated">
            <a:extLst>
              <a:ext uri="{FF2B5EF4-FFF2-40B4-BE49-F238E27FC236}">
                <a16:creationId xmlns:a16="http://schemas.microsoft.com/office/drawing/2014/main" id="{7EA8B8A0-F6E2-EDF2-44F6-0B5C0FB40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0" y="1670914"/>
            <a:ext cx="3840480" cy="2490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896DAA-0330-CE29-2A07-4B5408A44918}"/>
              </a:ext>
            </a:extLst>
          </p:cNvPr>
          <p:cNvSpPr txBox="1"/>
          <p:nvPr/>
        </p:nvSpPr>
        <p:spPr>
          <a:xfrm>
            <a:off x="777240" y="4632960"/>
            <a:ext cx="344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Compared to females , males are highly </a:t>
            </a:r>
            <a:r>
              <a:rPr lang="en-IN" dirty="0" err="1"/>
              <a:t>Diagnoised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A98D2-9EF8-CFCB-92DA-27FA87C5AD4A}"/>
              </a:ext>
            </a:extLst>
          </p:cNvPr>
          <p:cNvSpPr txBox="1"/>
          <p:nvPr/>
        </p:nvSpPr>
        <p:spPr>
          <a:xfrm>
            <a:off x="6751320" y="4785360"/>
            <a:ext cx="394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Old age people are highly effected</a:t>
            </a:r>
          </a:p>
        </p:txBody>
      </p:sp>
    </p:spTree>
    <p:extLst>
      <p:ext uri="{BB962C8B-B14F-4D97-AF65-F5344CB8AC3E}">
        <p14:creationId xmlns:p14="http://schemas.microsoft.com/office/powerpoint/2010/main" val="369966809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204</TotalTime>
  <Words>449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Basis</vt:lpstr>
      <vt:lpstr>PowerPoint Presentation</vt:lpstr>
      <vt:lpstr>Introduction</vt:lpstr>
      <vt:lpstr>Data Description</vt:lpstr>
      <vt:lpstr>Data Description</vt:lpstr>
      <vt:lpstr>Data Description</vt:lpstr>
      <vt:lpstr>Data Description</vt:lpstr>
      <vt:lpstr>PowerPoint Presentation</vt:lpstr>
      <vt:lpstr>What kind of people do we have?</vt:lpstr>
      <vt:lpstr>Who suffer from Heart Disease</vt:lpstr>
      <vt:lpstr>Chest Pain Experienced by People</vt:lpstr>
      <vt:lpstr>My Design</vt:lpstr>
      <vt:lpstr>Conclusion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bhanu.karpurapu96@gmail.com</dc:creator>
  <cp:lastModifiedBy>bhanu.karpurapu96@gmail.com</cp:lastModifiedBy>
  <cp:revision>4</cp:revision>
  <dcterms:created xsi:type="dcterms:W3CDTF">2024-03-25T08:10:58Z</dcterms:created>
  <dcterms:modified xsi:type="dcterms:W3CDTF">2024-03-27T16:21:58Z</dcterms:modified>
</cp:coreProperties>
</file>