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44" r:id="rId1"/>
  </p:sldMasterIdLst>
  <p:notesMasterIdLst>
    <p:notesMasterId r:id="rId13"/>
  </p:notesMasterIdLst>
  <p:sldIdLst>
    <p:sldId id="315" r:id="rId2"/>
    <p:sldId id="256" r:id="rId3"/>
    <p:sldId id="316" r:id="rId4"/>
    <p:sldId id="257" r:id="rId5"/>
    <p:sldId id="342" r:id="rId6"/>
    <p:sldId id="261" r:id="rId7"/>
    <p:sldId id="339" r:id="rId8"/>
    <p:sldId id="322" r:id="rId9"/>
    <p:sldId id="313" r:id="rId10"/>
    <p:sldId id="340" r:id="rId11"/>
    <p:sldId id="314" r:id="rId12"/>
  </p:sldIdLst>
  <p:sldSz cx="9144000" cy="5143500" type="screen16x9"/>
  <p:notesSz cx="6858000" cy="9144000"/>
  <p:embeddedFontLst>
    <p:embeddedFont>
      <p:font typeface="Amasis MT Pro" panose="02040504050005020304" pitchFamily="18" charset="0"/>
      <p:regular r:id="rId14"/>
      <p:bold r:id="rId15"/>
      <p:italic r:id="rId16"/>
      <p:boldItalic r:id="rId17"/>
    </p:embeddedFont>
    <p:embeddedFont>
      <p:font typeface="Copperplate Gothic Bold" panose="020E0705020206020404" pitchFamily="34" charset="0"/>
      <p:regular r:id="rId18"/>
    </p:embeddedFont>
    <p:embeddedFont>
      <p:font typeface="Nunito Light" pitchFamily="2" charset="0"/>
      <p:regular r:id="rId19"/>
      <p:italic r:id="rId2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F2F"/>
    <a:srgbClr val="34AA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FF9E6E6-DFFD-449E-AD2C-46CCD5521F38}">
  <a:tblStyle styleId="{8FF9E6E6-DFFD-449E-AD2C-46CCD5521F3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73A3329-01A6-46B1-8C14-873E53F5E8EF}"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5033" autoAdjust="0"/>
  </p:normalViewPr>
  <p:slideViewPr>
    <p:cSldViewPr snapToGrid="0">
      <p:cViewPr varScale="1">
        <p:scale>
          <a:sx n="104" d="100"/>
          <a:sy n="104" d="100"/>
        </p:scale>
        <p:origin x="87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6"/>
        <p:cNvGrpSpPr/>
        <p:nvPr/>
      </p:nvGrpSpPr>
      <p:grpSpPr>
        <a:xfrm>
          <a:off x="0" y="0"/>
          <a:ext cx="0" cy="0"/>
          <a:chOff x="0" y="0"/>
          <a:chExt cx="0" cy="0"/>
        </a:xfrm>
      </p:grpSpPr>
      <p:sp>
        <p:nvSpPr>
          <p:cNvPr id="927" name="Google Shape;927;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8" name="Google Shape;928;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4" name="Google Shape;93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2"/>
        <p:cNvGrpSpPr/>
        <p:nvPr/>
      </p:nvGrpSpPr>
      <p:grpSpPr>
        <a:xfrm>
          <a:off x="0" y="0"/>
          <a:ext cx="0" cy="0"/>
          <a:chOff x="0" y="0"/>
          <a:chExt cx="0" cy="0"/>
        </a:xfrm>
      </p:grpSpPr>
      <p:sp>
        <p:nvSpPr>
          <p:cNvPr id="973" name="Google Shape;973;g2a23fea2ce1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4" name="Google Shape;974;g2a23fea2ce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2"/>
        <p:cNvGrpSpPr/>
        <p:nvPr/>
      </p:nvGrpSpPr>
      <p:grpSpPr>
        <a:xfrm>
          <a:off x="0" y="0"/>
          <a:ext cx="0" cy="0"/>
          <a:chOff x="0" y="0"/>
          <a:chExt cx="0" cy="0"/>
        </a:xfrm>
      </p:grpSpPr>
      <p:sp>
        <p:nvSpPr>
          <p:cNvPr id="973" name="Google Shape;973;g2a23fea2ce1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4" name="Google Shape;974;g2a23fea2ce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4756683"/>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428597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4696576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10"/>
        <p:cNvGrpSpPr/>
        <p:nvPr/>
      </p:nvGrpSpPr>
      <p:grpSpPr>
        <a:xfrm>
          <a:off x="0" y="0"/>
          <a:ext cx="0" cy="0"/>
          <a:chOff x="0" y="0"/>
          <a:chExt cx="0" cy="0"/>
        </a:xfrm>
      </p:grpSpPr>
      <p:sp>
        <p:nvSpPr>
          <p:cNvPr id="112" name="Google Shape;112;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3" name="Google Shape;113;p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Nunit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Tree>
    <p:extLst>
      <p:ext uri="{BB962C8B-B14F-4D97-AF65-F5344CB8AC3E}">
        <p14:creationId xmlns:p14="http://schemas.microsoft.com/office/powerpoint/2010/main" val="3531135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491"/>
        <p:cNvGrpSpPr/>
        <p:nvPr/>
      </p:nvGrpSpPr>
      <p:grpSpPr>
        <a:xfrm>
          <a:off x="0" y="0"/>
          <a:ext cx="0" cy="0"/>
          <a:chOff x="0" y="0"/>
          <a:chExt cx="0" cy="0"/>
        </a:xfrm>
      </p:grpSpPr>
      <p:sp>
        <p:nvSpPr>
          <p:cNvPr id="493" name="Google Shape;493;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20315327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256"/>
        <p:cNvGrpSpPr/>
        <p:nvPr/>
      </p:nvGrpSpPr>
      <p:grpSpPr>
        <a:xfrm>
          <a:off x="0" y="0"/>
          <a:ext cx="0" cy="0"/>
          <a:chOff x="0" y="0"/>
          <a:chExt cx="0" cy="0"/>
        </a:xfrm>
      </p:grpSpPr>
      <p:sp>
        <p:nvSpPr>
          <p:cNvPr id="258" name="Google Shape;258;p9"/>
          <p:cNvSpPr txBox="1">
            <a:spLocks noGrp="1"/>
          </p:cNvSpPr>
          <p:nvPr>
            <p:ph type="title"/>
          </p:nvPr>
        </p:nvSpPr>
        <p:spPr>
          <a:xfrm>
            <a:off x="2135550" y="1374650"/>
            <a:ext cx="4872900" cy="1460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sz="72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59" name="Google Shape;259;p9"/>
          <p:cNvSpPr txBox="1">
            <a:spLocks noGrp="1"/>
          </p:cNvSpPr>
          <p:nvPr>
            <p:ph type="subTitle" idx="1"/>
          </p:nvPr>
        </p:nvSpPr>
        <p:spPr>
          <a:xfrm>
            <a:off x="2135550" y="2694975"/>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extLst>
      <p:ext uri="{BB962C8B-B14F-4D97-AF65-F5344CB8AC3E}">
        <p14:creationId xmlns:p14="http://schemas.microsoft.com/office/powerpoint/2010/main" val="281378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570"/>
        <p:cNvGrpSpPr/>
        <p:nvPr/>
      </p:nvGrpSpPr>
      <p:grpSpPr>
        <a:xfrm>
          <a:off x="0" y="0"/>
          <a:ext cx="0" cy="0"/>
          <a:chOff x="0" y="0"/>
          <a:chExt cx="0" cy="0"/>
        </a:xfrm>
      </p:grpSpPr>
      <p:sp>
        <p:nvSpPr>
          <p:cNvPr id="572" name="Google Shape;572;p22"/>
          <p:cNvSpPr txBox="1">
            <a:spLocks noGrp="1"/>
          </p:cNvSpPr>
          <p:nvPr>
            <p:ph type="title"/>
          </p:nvPr>
        </p:nvSpPr>
        <p:spPr>
          <a:xfrm>
            <a:off x="2201600" y="1821450"/>
            <a:ext cx="47409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sz="34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73" name="Google Shape;573;p22"/>
          <p:cNvSpPr txBox="1">
            <a:spLocks noGrp="1"/>
          </p:cNvSpPr>
          <p:nvPr>
            <p:ph type="subTitle" idx="1"/>
          </p:nvPr>
        </p:nvSpPr>
        <p:spPr>
          <a:xfrm>
            <a:off x="2201600" y="2317950"/>
            <a:ext cx="4740900" cy="106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extLst>
      <p:ext uri="{BB962C8B-B14F-4D97-AF65-F5344CB8AC3E}">
        <p14:creationId xmlns:p14="http://schemas.microsoft.com/office/powerpoint/2010/main" val="32888394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851"/>
        <p:cNvGrpSpPr/>
        <p:nvPr/>
      </p:nvGrpSpPr>
      <p:grpSpPr>
        <a:xfrm>
          <a:off x="0" y="0"/>
          <a:ext cx="0" cy="0"/>
          <a:chOff x="0" y="0"/>
          <a:chExt cx="0" cy="0"/>
        </a:xfrm>
      </p:grpSpPr>
    </p:spTree>
    <p:extLst>
      <p:ext uri="{BB962C8B-B14F-4D97-AF65-F5344CB8AC3E}">
        <p14:creationId xmlns:p14="http://schemas.microsoft.com/office/powerpoint/2010/main" val="2653834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33141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72804647"/>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131282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6/26/2025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7786287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141292"/>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6/26/2025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8671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5957234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551760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61BEF0D-F0BB-DE4B-95CE-6DB70DBA9567}" type="datetimeFigureOut">
              <a:rPr lang="en-US" smtClean="0"/>
              <a:pPr/>
              <a:t>6/26/2025</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9905803"/>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1" r:id="rId16"/>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EFD3737-6B7B-838B-F500-6B5290FA3EEE}"/>
              </a:ext>
            </a:extLst>
          </p:cNvPr>
          <p:cNvPicPr>
            <a:picLocks noChangeAspect="1"/>
          </p:cNvPicPr>
          <p:nvPr/>
        </p:nvPicPr>
        <p:blipFill>
          <a:blip r:embed="rId2"/>
          <a:stretch>
            <a:fillRect/>
          </a:stretch>
        </p:blipFill>
        <p:spPr>
          <a:xfrm>
            <a:off x="7957610" y="-1"/>
            <a:ext cx="1186390" cy="1129263"/>
          </a:xfrm>
          <a:prstGeom prst="rect">
            <a:avLst/>
          </a:prstGeom>
        </p:spPr>
      </p:pic>
      <p:pic>
        <p:nvPicPr>
          <p:cNvPr id="6" name="Picture 5">
            <a:extLst>
              <a:ext uri="{FF2B5EF4-FFF2-40B4-BE49-F238E27FC236}">
                <a16:creationId xmlns:a16="http://schemas.microsoft.com/office/drawing/2014/main" id="{DFC85294-3E90-717F-BD63-E4FC76A1A0C1}"/>
              </a:ext>
            </a:extLst>
          </p:cNvPr>
          <p:cNvPicPr>
            <a:picLocks noChangeAspect="1"/>
          </p:cNvPicPr>
          <p:nvPr/>
        </p:nvPicPr>
        <p:blipFill>
          <a:blip r:embed="rId3"/>
          <a:stretch>
            <a:fillRect/>
          </a:stretch>
        </p:blipFill>
        <p:spPr>
          <a:xfrm>
            <a:off x="0" y="0"/>
            <a:ext cx="1167403" cy="1129263"/>
          </a:xfrm>
          <a:prstGeom prst="rect">
            <a:avLst/>
          </a:prstGeom>
        </p:spPr>
      </p:pic>
      <p:sp>
        <p:nvSpPr>
          <p:cNvPr id="2" name="Title 1">
            <a:extLst>
              <a:ext uri="{FF2B5EF4-FFF2-40B4-BE49-F238E27FC236}">
                <a16:creationId xmlns:a16="http://schemas.microsoft.com/office/drawing/2014/main" id="{2EF92BAE-7CC3-B0D1-F21F-48119F1FF8D3}"/>
              </a:ext>
            </a:extLst>
          </p:cNvPr>
          <p:cNvSpPr>
            <a:spLocks noGrp="1"/>
          </p:cNvSpPr>
          <p:nvPr>
            <p:ph type="title"/>
          </p:nvPr>
        </p:nvSpPr>
        <p:spPr>
          <a:xfrm>
            <a:off x="1639779" y="344152"/>
            <a:ext cx="5864441" cy="1965411"/>
          </a:xfrm>
        </p:spPr>
        <p:txBody>
          <a:bodyPr/>
          <a:lstStyle/>
          <a:p>
            <a:pPr>
              <a:lnSpc>
                <a:spcPct val="100000"/>
              </a:lnSpc>
            </a:pPr>
            <a:r>
              <a:rPr lang="en-US" sz="1600" dirty="0">
                <a:solidFill>
                  <a:srgbClr val="FF0000"/>
                </a:solidFill>
              </a:rPr>
              <a:t>KALLAM HARANADHA RED</a:t>
            </a:r>
            <a:r>
              <a:rPr lang="en-IN" sz="1600" dirty="0">
                <a:solidFill>
                  <a:srgbClr val="FF0000"/>
                </a:solidFill>
              </a:rPr>
              <a:t>DY</a:t>
            </a:r>
            <a:r>
              <a:rPr lang="en-US" sz="1600" dirty="0">
                <a:solidFill>
                  <a:srgbClr val="FF0000"/>
                </a:solidFill>
              </a:rPr>
              <a:t> INSTITUTE OF TECHNOLOGY</a:t>
            </a:r>
            <a:br>
              <a:rPr lang="en-IN" sz="1600" dirty="0">
                <a:solidFill>
                  <a:srgbClr val="FF0000"/>
                </a:solidFill>
              </a:rPr>
            </a:br>
            <a:r>
              <a:rPr lang="en-IN" sz="1600" dirty="0">
                <a:solidFill>
                  <a:srgbClr val="FF2F2F"/>
                </a:solidFill>
              </a:rPr>
              <a:t>(Autonomous)</a:t>
            </a:r>
            <a:br>
              <a:rPr lang="en-IN" sz="1600" dirty="0">
                <a:solidFill>
                  <a:srgbClr val="FF2F2F"/>
                </a:solidFill>
              </a:rPr>
            </a:br>
            <a:r>
              <a:rPr lang="en-US" sz="1400" b="0" strike="noStrike" spc="-1" dirty="0">
                <a:latin typeface="Calibri"/>
              </a:rPr>
              <a:t>Approved by AICTE,New Delhi, Permanently Affiliated to JNTUK,Kakinada</a:t>
            </a:r>
            <a:br>
              <a:rPr lang="en-US" sz="1400" b="0" strike="noStrike" spc="-1" dirty="0">
                <a:latin typeface="Arial"/>
              </a:rPr>
            </a:br>
            <a:r>
              <a:rPr lang="en-US" sz="2000" b="0" strike="noStrike" spc="-1" dirty="0">
                <a:solidFill>
                  <a:srgbClr val="000000"/>
                </a:solidFill>
                <a:latin typeface="Amasis MT Pro"/>
              </a:rPr>
              <a:t>   </a:t>
            </a:r>
            <a:r>
              <a:rPr lang="en-US" sz="1600" strike="noStrike" spc="-1" dirty="0">
                <a:solidFill>
                  <a:schemeClr val="accent1">
                    <a:lumMod val="75000"/>
                  </a:schemeClr>
                </a:solidFill>
                <a:latin typeface="Amasis MT Pro"/>
              </a:rPr>
              <a:t>Programs Accredited by NBA:B.Tech.in EEE,ME,ECE&amp;CSE</a:t>
            </a:r>
            <a:br>
              <a:rPr lang="en-IN" sz="1600" b="0" strike="noStrike" spc="-1" dirty="0">
                <a:solidFill>
                  <a:schemeClr val="accent1">
                    <a:lumMod val="60000"/>
                    <a:lumOff val="40000"/>
                  </a:schemeClr>
                </a:solidFill>
                <a:latin typeface="Amasis MT Pro"/>
              </a:rPr>
            </a:br>
            <a:r>
              <a:rPr lang="en-IN" sz="1600" b="0" strike="noStrike" spc="-1" dirty="0">
                <a:solidFill>
                  <a:schemeClr val="accent5">
                    <a:lumMod val="75000"/>
                  </a:schemeClr>
                </a:solidFill>
                <a:latin typeface="Amasis MT Pro"/>
              </a:rPr>
              <a:t>Department of DCME</a:t>
            </a:r>
            <a:br>
              <a:rPr lang="en-US" sz="1800" dirty="0"/>
            </a:br>
            <a:br>
              <a:rPr lang="en-US" sz="1800" b="0" strike="noStrike" spc="-1" dirty="0">
                <a:latin typeface="Arial"/>
              </a:rPr>
            </a:br>
            <a:br>
              <a:rPr lang="en-IN" sz="1600" dirty="0">
                <a:solidFill>
                  <a:srgbClr val="C00000"/>
                </a:solidFill>
              </a:rPr>
            </a:br>
            <a:endParaRPr lang="en-US" sz="1600" dirty="0"/>
          </a:p>
        </p:txBody>
      </p:sp>
      <p:sp>
        <p:nvSpPr>
          <p:cNvPr id="3" name="Content Placeholder 2">
            <a:extLst>
              <a:ext uri="{FF2B5EF4-FFF2-40B4-BE49-F238E27FC236}">
                <a16:creationId xmlns:a16="http://schemas.microsoft.com/office/drawing/2014/main" id="{F13431B8-17D8-A972-8149-C0D31DB850CF}"/>
              </a:ext>
            </a:extLst>
          </p:cNvPr>
          <p:cNvSpPr>
            <a:spLocks noGrp="1"/>
          </p:cNvSpPr>
          <p:nvPr>
            <p:ph type="body" idx="1"/>
          </p:nvPr>
        </p:nvSpPr>
        <p:spPr>
          <a:xfrm>
            <a:off x="583701" y="1800842"/>
            <a:ext cx="8060874" cy="2733388"/>
          </a:xfrm>
        </p:spPr>
        <p:txBody>
          <a:bodyPr/>
          <a:lstStyle/>
          <a:p>
            <a:pPr marL="0" indent="0">
              <a:buNone/>
            </a:pPr>
            <a:r>
              <a:rPr lang="en-IN" sz="2400" b="1" dirty="0">
                <a:solidFill>
                  <a:srgbClr val="00B0F0"/>
                </a:solidFill>
              </a:rPr>
              <a:t>                   </a:t>
            </a:r>
            <a:r>
              <a:rPr lang="en-IN" sz="2400" b="1" dirty="0">
                <a:solidFill>
                  <a:srgbClr val="00B0F0"/>
                </a:solidFill>
                <a:latin typeface="Times New Roman" panose="02020603050405020304" pitchFamily="18" charset="0"/>
                <a:cs typeface="Times New Roman" panose="02020603050405020304" pitchFamily="18" charset="0"/>
              </a:rPr>
              <a:t>Image to Sketch Application using AI</a:t>
            </a:r>
            <a:endParaRPr lang="en-US" sz="1600" b="1" dirty="0">
              <a:solidFill>
                <a:srgbClr val="00B0F0"/>
              </a:solidFill>
              <a:latin typeface="Times New Roman" panose="02020603050405020304" pitchFamily="18" charset="0"/>
              <a:cs typeface="Times New Roman" panose="02020603050405020304" pitchFamily="18" charset="0"/>
            </a:endParaRPr>
          </a:p>
          <a:p>
            <a:pPr marL="0" indent="0">
              <a:buNone/>
            </a:pPr>
            <a:endParaRPr lang="en-US" sz="1600" b="1" dirty="0">
              <a:solidFill>
                <a:schemeClr val="accent1">
                  <a:lumMod val="60000"/>
                  <a:lumOff val="40000"/>
                </a:schemeClr>
              </a:solidFill>
            </a:endParaRPr>
          </a:p>
          <a:p>
            <a:pPr marL="0" indent="0">
              <a:buNone/>
            </a:pPr>
            <a:r>
              <a:rPr lang="en-IN" sz="1200" b="1" i="1" dirty="0">
                <a:solidFill>
                  <a:schemeClr val="tx2"/>
                </a:solidFill>
              </a:rPr>
              <a:t> </a:t>
            </a:r>
            <a:r>
              <a:rPr lang="en-US" sz="1600" b="1" dirty="0">
                <a:solidFill>
                  <a:schemeClr val="tx2"/>
                </a:solidFill>
              </a:rPr>
              <a:t>PRESENTED BY:</a:t>
            </a:r>
            <a:r>
              <a:rPr lang="en-IN" sz="1600" b="1" dirty="0">
                <a:solidFill>
                  <a:schemeClr val="tx2"/>
                </a:solidFill>
              </a:rPr>
              <a:t>BATCH NO </a:t>
            </a:r>
            <a:r>
              <a:rPr lang="en-IN" sz="1600" b="1" dirty="0">
                <a:solidFill>
                  <a:schemeClr val="tx2"/>
                </a:solidFill>
                <a:latin typeface="Aptos Display" panose="020B0004020202020204" pitchFamily="34" charset="0"/>
              </a:rPr>
              <a:t>6</a:t>
            </a:r>
            <a:r>
              <a:rPr lang="en-IN" sz="1600" b="1" dirty="0">
                <a:solidFill>
                  <a:schemeClr val="tx2"/>
                </a:solidFill>
              </a:rPr>
              <a:t>                                                     UNDER THE GUIDANCE OF</a:t>
            </a:r>
            <a:endParaRPr lang="en-US" sz="1600" b="1" dirty="0">
              <a:solidFill>
                <a:schemeClr val="tx2"/>
              </a:solidFill>
            </a:endParaRPr>
          </a:p>
          <a:p>
            <a:pPr marL="0" indent="0">
              <a:buNone/>
            </a:pPr>
            <a:endParaRPr lang="en-US" sz="1200" b="1" i="1" dirty="0">
              <a:solidFill>
                <a:schemeClr val="accent6"/>
              </a:solidFill>
            </a:endParaRPr>
          </a:p>
          <a:p>
            <a:pPr marL="0" indent="0">
              <a:buNone/>
            </a:pPr>
            <a:r>
              <a:rPr lang="en-US" dirty="0" err="1"/>
              <a:t>Y.Bhanu</a:t>
            </a:r>
            <a:r>
              <a:rPr lang="en-US" dirty="0"/>
              <a:t> Sai (23608-CM-064) (TL)                                        </a:t>
            </a:r>
            <a:r>
              <a:rPr lang="en-US" dirty="0" err="1"/>
              <a:t>M.Prasad</a:t>
            </a:r>
            <a:r>
              <a:rPr lang="en-US" dirty="0"/>
              <a:t> Rao</a:t>
            </a:r>
          </a:p>
          <a:p>
            <a:pPr marL="0" indent="0">
              <a:buNone/>
            </a:pPr>
            <a:r>
              <a:rPr lang="en-US" dirty="0" err="1"/>
              <a:t>G.Nanda</a:t>
            </a:r>
            <a:r>
              <a:rPr lang="en-US" dirty="0"/>
              <a:t> Kishore (22608-CM-013) </a:t>
            </a:r>
          </a:p>
          <a:p>
            <a:pPr marL="0" indent="0">
              <a:buNone/>
            </a:pPr>
            <a:r>
              <a:rPr lang="en-US" dirty="0" err="1"/>
              <a:t>G.Bhaskar</a:t>
            </a:r>
            <a:r>
              <a:rPr lang="en-US" dirty="0"/>
              <a:t> (23608-CM-010) </a:t>
            </a:r>
          </a:p>
          <a:p>
            <a:pPr marL="0" indent="0">
              <a:buNone/>
            </a:pPr>
            <a:r>
              <a:rPr lang="en-US" dirty="0"/>
              <a:t>K. Akash (23608-CM-071)</a:t>
            </a:r>
            <a:r>
              <a:rPr lang="en-US" b="1" dirty="0">
                <a:solidFill>
                  <a:schemeClr val="tx1"/>
                </a:solidFill>
              </a:rPr>
              <a:t>	</a:t>
            </a:r>
            <a:r>
              <a:rPr lang="en-US" b="1" i="1" dirty="0">
                <a:solidFill>
                  <a:schemeClr val="tx1"/>
                </a:solidFill>
              </a:rPr>
              <a:t>							</a:t>
            </a:r>
            <a:r>
              <a:rPr lang="en-US" sz="1050" b="1" i="1" dirty="0">
                <a:solidFill>
                  <a:schemeClr val="tx1"/>
                </a:solidFill>
              </a:rPr>
              <a:t>					</a:t>
            </a:r>
            <a:endParaRPr lang="en-US" sz="1600" b="1" dirty="0">
              <a:solidFill>
                <a:schemeClr val="accent1">
                  <a:lumMod val="60000"/>
                  <a:lumOff val="40000"/>
                </a:schemeClr>
              </a:solidFill>
            </a:endParaRPr>
          </a:p>
        </p:txBody>
      </p:sp>
      <p:sp>
        <p:nvSpPr>
          <p:cNvPr id="4" name="Slide Number Placeholder 3">
            <a:extLst>
              <a:ext uri="{FF2B5EF4-FFF2-40B4-BE49-F238E27FC236}">
                <a16:creationId xmlns:a16="http://schemas.microsoft.com/office/drawing/2014/main" id="{74A7CCF0-AFB3-8151-66A2-8CE24D5D580C}"/>
              </a:ext>
            </a:extLst>
          </p:cNvPr>
          <p:cNvSpPr>
            <a:spLocks noGrp="1"/>
          </p:cNvSpPr>
          <p:nvPr>
            <p:ph type="sldNum" sz="quarter" idx="4294967295"/>
          </p:nvPr>
        </p:nvSpPr>
        <p:spPr>
          <a:xfrm>
            <a:off x="0" y="0"/>
            <a:ext cx="0" cy="0"/>
          </a:xfrm>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2488745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7C51D4-4F6C-1988-1BC3-A722FEE23382}"/>
              </a:ext>
            </a:extLst>
          </p:cNvPr>
          <p:cNvSpPr txBox="1"/>
          <p:nvPr/>
        </p:nvSpPr>
        <p:spPr>
          <a:xfrm>
            <a:off x="563880" y="995392"/>
            <a:ext cx="3574763" cy="584775"/>
          </a:xfrm>
          <a:prstGeom prst="rect">
            <a:avLst/>
          </a:prstGeom>
          <a:noFill/>
        </p:spPr>
        <p:txBody>
          <a:bodyPr wrap="square" rtlCol="0">
            <a:spAutoFit/>
          </a:bodyPr>
          <a:lstStyle/>
          <a:p>
            <a:r>
              <a:rPr lang="en-IN" sz="3200" dirty="0">
                <a:solidFill>
                  <a:srgbClr val="0070C0"/>
                </a:solidFill>
                <a:latin typeface="Times New Roman" panose="02020603050405020304" pitchFamily="18" charset="0"/>
                <a:cs typeface="Times New Roman" panose="02020603050405020304" pitchFamily="18" charset="0"/>
              </a:rPr>
              <a:t>FUTURE SCOPE</a:t>
            </a:r>
          </a:p>
        </p:txBody>
      </p:sp>
      <p:pic>
        <p:nvPicPr>
          <p:cNvPr id="1028" name="Picture 4">
            <a:extLst>
              <a:ext uri="{FF2B5EF4-FFF2-40B4-BE49-F238E27FC236}">
                <a16:creationId xmlns:a16="http://schemas.microsoft.com/office/drawing/2014/main" id="{239284C9-66DC-C053-F256-055A5439AC3A}"/>
              </a:ext>
            </a:extLst>
          </p:cNvPr>
          <p:cNvPicPr>
            <a:picLocks noChangeAspect="1" noChangeArrowheads="1"/>
          </p:cNvPicPr>
          <p:nvPr/>
        </p:nvPicPr>
        <p:blipFill>
          <a:blip r:embed="rId2"/>
          <a:srcRect/>
          <a:stretch/>
        </p:blipFill>
        <p:spPr bwMode="auto">
          <a:xfrm>
            <a:off x="6777637" y="106313"/>
            <a:ext cx="2209367" cy="154305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FD995C9-DBDB-0F2C-1720-83EC727C35F9}"/>
              </a:ext>
            </a:extLst>
          </p:cNvPr>
          <p:cNvSpPr txBox="1"/>
          <p:nvPr/>
        </p:nvSpPr>
        <p:spPr>
          <a:xfrm>
            <a:off x="672034" y="2010945"/>
            <a:ext cx="8130540" cy="255454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600" dirty="0"/>
              <a:t>In the future, this Image to Sketch application can be improved with more advanced features. Different sketch styles such as color pencil, charcoal, or shading effects can be added to give users more creative options. A real-time camera mode can be developed so users can see sketch effects live while taking a photo. The app can also be converted into a mobile version for Android and iOS devices, making it more accessible. With more training data, the AI model can become even more accurate and produce better sketch quality. Simple editing tools like brightness, contrast, and erase options can be added for better control. Features like background removal or blur can help highlight the main subject. Additionally, users can be given options to directly share their sketches on social media, and an offline mode can be included to use the app without internet once downloaded.</a:t>
            </a:r>
            <a:endParaRPr lang="en-IN" sz="1600" dirty="0"/>
          </a:p>
        </p:txBody>
      </p:sp>
      <p:sp>
        <p:nvSpPr>
          <p:cNvPr id="6" name="Rectangle 1">
            <a:extLst>
              <a:ext uri="{FF2B5EF4-FFF2-40B4-BE49-F238E27FC236}">
                <a16:creationId xmlns:a16="http://schemas.microsoft.com/office/drawing/2014/main" id="{BE9676C6-11D0-DD68-D859-22927ACE737A}"/>
              </a:ext>
            </a:extLst>
          </p:cNvPr>
          <p:cNvSpPr>
            <a:spLocks noChangeArrowheads="1"/>
          </p:cNvSpPr>
          <p:nvPr/>
        </p:nvSpPr>
        <p:spPr bwMode="auto">
          <a:xfrm>
            <a:off x="563880" y="1287780"/>
            <a:ext cx="5791200" cy="1228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71611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51573C-12C6-64D3-115D-933EC943F275}"/>
              </a:ext>
            </a:extLst>
          </p:cNvPr>
          <p:cNvSpPr txBox="1"/>
          <p:nvPr/>
        </p:nvSpPr>
        <p:spPr>
          <a:xfrm>
            <a:off x="1416343" y="1027311"/>
            <a:ext cx="6517790" cy="2159729"/>
          </a:xfrm>
          <a:prstGeom prst="rect">
            <a:avLst/>
          </a:prstGeom>
          <a:noFill/>
        </p:spPr>
        <p:txBody>
          <a:bodyPr wrap="square" rtlCol="0">
            <a:prstTxWarp prst="textTriangle">
              <a:avLst/>
            </a:prstTxWarp>
            <a:spAutoFit/>
          </a:bodyPr>
          <a:lstStyle/>
          <a:p>
            <a:pPr algn="l"/>
            <a:r>
              <a:rPr lang="en-IN" sz="6600" b="1" dirty="0">
                <a:ln w="12700">
                  <a:solidFill>
                    <a:schemeClr val="tx1">
                      <a:lumMod val="75000"/>
                      <a:lumOff val="25000"/>
                    </a:schemeClr>
                  </a:solidFill>
                  <a:prstDash val="solid"/>
                </a:ln>
                <a:solidFill>
                  <a:schemeClr val="accent1"/>
                </a:solidFill>
                <a:effectLst>
                  <a:glow rad="101600">
                    <a:schemeClr val="accent1">
                      <a:satMod val="175000"/>
                      <a:alpha val="40000"/>
                    </a:schemeClr>
                  </a:glow>
                  <a:outerShdw dist="38100" dir="2640000" algn="bl" rotWithShape="0">
                    <a:schemeClr val="accent1"/>
                  </a:outerShdw>
                  <a:reflection blurRad="6350" stA="55000" endA="300" endPos="45500" dir="5400000" sy="-100000" algn="bl" rotWithShape="0"/>
                </a:effectLst>
                <a:latin typeface="Copperplate Gothic Bold" panose="02000000000000000000" pitchFamily="2" charset="0"/>
                <a:ea typeface="Copperplate Gothic Bold" panose="02000000000000000000" pitchFamily="2" charset="0"/>
              </a:rPr>
              <a:t>THANK YOU </a:t>
            </a:r>
            <a:endParaRPr lang="en-US" sz="6600" b="1" dirty="0">
              <a:ln w="12700">
                <a:solidFill>
                  <a:schemeClr val="tx1">
                    <a:lumMod val="75000"/>
                    <a:lumOff val="25000"/>
                  </a:schemeClr>
                </a:solidFill>
                <a:prstDash val="solid"/>
              </a:ln>
              <a:solidFill>
                <a:schemeClr val="accent1"/>
              </a:solidFill>
              <a:effectLst>
                <a:glow rad="101600">
                  <a:schemeClr val="accent1">
                    <a:satMod val="175000"/>
                    <a:alpha val="40000"/>
                  </a:schemeClr>
                </a:glow>
                <a:outerShdw dist="38100" dir="2640000" algn="bl" rotWithShape="0">
                  <a:schemeClr val="accent1"/>
                </a:outerShdw>
                <a:reflection blurRad="6350" stA="55000" endA="300" endPos="45500" dir="5400000" sy="-100000" algn="bl" rotWithShape="0"/>
              </a:effectLst>
              <a:latin typeface="Copperplate Gothic Bold" panose="02000000000000000000" pitchFamily="2" charset="0"/>
              <a:ea typeface="Copperplate Gothic Bold" panose="02000000000000000000" pitchFamily="2" charset="0"/>
            </a:endParaRPr>
          </a:p>
        </p:txBody>
      </p:sp>
    </p:spTree>
    <p:extLst>
      <p:ext uri="{BB962C8B-B14F-4D97-AF65-F5344CB8AC3E}">
        <p14:creationId xmlns:p14="http://schemas.microsoft.com/office/powerpoint/2010/main" val="69232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9"/>
        <p:cNvGrpSpPr/>
        <p:nvPr/>
      </p:nvGrpSpPr>
      <p:grpSpPr>
        <a:xfrm>
          <a:off x="0" y="0"/>
          <a:ext cx="0" cy="0"/>
          <a:chOff x="0" y="0"/>
          <a:chExt cx="0" cy="0"/>
        </a:xfrm>
      </p:grpSpPr>
      <p:pic>
        <p:nvPicPr>
          <p:cNvPr id="4" name="Picture 3">
            <a:extLst>
              <a:ext uri="{FF2B5EF4-FFF2-40B4-BE49-F238E27FC236}">
                <a16:creationId xmlns:a16="http://schemas.microsoft.com/office/drawing/2014/main" id="{8DA2C373-E59E-0BD0-5D36-AEA430BA9D85}"/>
              </a:ext>
            </a:extLst>
          </p:cNvPr>
          <p:cNvPicPr>
            <a:picLocks noChangeAspect="1"/>
          </p:cNvPicPr>
          <p:nvPr/>
        </p:nvPicPr>
        <p:blipFill>
          <a:blip r:embed="rId3"/>
          <a:srcRect l="12100" r="12100"/>
          <a:stretch/>
        </p:blipFill>
        <p:spPr>
          <a:xfrm>
            <a:off x="5582266" y="85214"/>
            <a:ext cx="3495796" cy="2688940"/>
          </a:xfrm>
          <a:prstGeom prst="roundRect">
            <a:avLst>
              <a:gd name="adj" fmla="val 8594"/>
            </a:avLst>
          </a:prstGeom>
          <a:solidFill>
            <a:srgbClr val="FFFFFF">
              <a:shade val="85000"/>
            </a:srgbClr>
          </a:solidFill>
          <a:ln>
            <a:solidFill>
              <a:schemeClr val="tx1"/>
            </a:solidFill>
          </a:ln>
          <a:effectLst>
            <a:glow rad="101600">
              <a:schemeClr val="accent1">
                <a:satMod val="175000"/>
                <a:alpha val="40000"/>
              </a:schemeClr>
            </a:glow>
            <a:reflection blurRad="12700" stA="38000" endPos="28000" dist="5000" dir="5400000" sy="-100000" algn="bl" rotWithShape="0"/>
          </a:effectLst>
        </p:spPr>
      </p:pic>
      <p:sp>
        <p:nvSpPr>
          <p:cNvPr id="930" name="Google Shape;930;p36"/>
          <p:cNvSpPr txBox="1">
            <a:spLocks noGrp="1"/>
          </p:cNvSpPr>
          <p:nvPr>
            <p:ph type="ctrTitle"/>
          </p:nvPr>
        </p:nvSpPr>
        <p:spPr>
          <a:xfrm>
            <a:off x="191729" y="1480397"/>
            <a:ext cx="5082210" cy="2587513"/>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b" anchorCtr="0">
            <a:noAutofit/>
          </a:bodyPr>
          <a:lstStyle/>
          <a:p>
            <a:pPr marL="0" indent="0"/>
            <a:r>
              <a:rPr lang="en-IN" sz="4800" b="1" dirty="0">
                <a:solidFill>
                  <a:srgbClr val="00B0F0"/>
                </a:solidFill>
                <a:latin typeface="Times New Roman" panose="02020603050405020304" pitchFamily="18" charset="0"/>
                <a:cs typeface="Times New Roman" panose="02020603050405020304" pitchFamily="18" charset="0"/>
              </a:rPr>
              <a:t>Image to Sketch     Application using AI</a:t>
            </a:r>
            <a:endParaRPr sz="4800" dirty="0">
              <a:solidFill>
                <a:srgbClr val="0070C0"/>
              </a:solidFill>
              <a:latin typeface="Times New Roman" panose="02020603050405020304" pitchFamily="18" charset="0"/>
              <a:cs typeface="Times New Roman" panose="02020603050405020304" pitchFamily="18" charset="0"/>
            </a:endParaRPr>
          </a:p>
        </p:txBody>
      </p:sp>
      <p:sp>
        <p:nvSpPr>
          <p:cNvPr id="931" name="Google Shape;931;p36"/>
          <p:cNvSpPr txBox="1">
            <a:spLocks noGrp="1"/>
          </p:cNvSpPr>
          <p:nvPr>
            <p:ph type="subTitle" idx="1"/>
          </p:nvPr>
        </p:nvSpPr>
        <p:spPr>
          <a:xfrm>
            <a:off x="3916282" y="3143689"/>
            <a:ext cx="5183540" cy="627630"/>
          </a:xfrm>
          <a:prstGeom prst="rect">
            <a:avLst/>
          </a:prstGeom>
        </p:spPr>
        <p:txBody>
          <a:bodyPr spcFirstLastPara="1" wrap="square" lIns="91425" tIns="91425" rIns="91425" bIns="91425" anchor="t" anchorCtr="0">
            <a:noAutofit/>
          </a:bodyPr>
          <a:lstStyle/>
          <a:p>
            <a:pPr algn="l"/>
            <a:r>
              <a:rPr lang="en-IN" sz="1600" i="1" dirty="0">
                <a:solidFill>
                  <a:schemeClr val="tx1"/>
                </a:solidFill>
                <a:latin typeface="Times New Roman" panose="02020603050405020304" pitchFamily="18" charset="0"/>
                <a:ea typeface="Amasis MT Pro" panose="02000000000000000000" pitchFamily="2" charset="0"/>
                <a:cs typeface="Times New Roman" panose="02020603050405020304" pitchFamily="18" charset="0"/>
              </a:rPr>
              <a:t> </a:t>
            </a:r>
            <a:endParaRPr sz="16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75CCEF-ABAC-442F-9921-E6F695188C03}"/>
              </a:ext>
            </a:extLst>
          </p:cNvPr>
          <p:cNvSpPr txBox="1"/>
          <p:nvPr/>
        </p:nvSpPr>
        <p:spPr>
          <a:xfrm>
            <a:off x="1129403" y="878725"/>
            <a:ext cx="5286829" cy="3268652"/>
          </a:xfrm>
          <a:prstGeom prst="rect">
            <a:avLst/>
          </a:prstGeom>
          <a:noFill/>
        </p:spPr>
        <p:txBody>
          <a:bodyPr wrap="square" rtlCol="0">
            <a:spAutoFit/>
          </a:bodyPr>
          <a:lstStyle/>
          <a:p>
            <a:pPr marL="342900" indent="-342900">
              <a:lnSpc>
                <a:spcPct val="150000"/>
              </a:lnSpc>
              <a:buClr>
                <a:schemeClr val="tx1"/>
              </a:buClr>
              <a:buFont typeface="Arial" panose="020B0604020202020204" pitchFamily="34" charset="0"/>
              <a:buChar char="•"/>
            </a:pPr>
            <a:r>
              <a:rPr lang="en-IN" sz="2000" dirty="0">
                <a:latin typeface="Times New Roman" panose="02020603050405020304" pitchFamily="18" charset="0"/>
                <a:ea typeface="Aptos" panose="02000000000000000000" pitchFamily="2" charset="0"/>
                <a:cs typeface="Times New Roman" panose="02020603050405020304" pitchFamily="18" charset="0"/>
              </a:rPr>
              <a:t>Abstract </a:t>
            </a:r>
          </a:p>
          <a:p>
            <a:pPr marL="285750" indent="-285750">
              <a:lnSpc>
                <a:spcPct val="150000"/>
              </a:lnSpc>
              <a:buClr>
                <a:schemeClr val="tx1"/>
              </a:buClr>
              <a:buFont typeface="Arial" panose="020B0604020202020204" pitchFamily="34" charset="0"/>
              <a:buChar char="•"/>
            </a:pPr>
            <a:r>
              <a:rPr lang="en-IN" sz="2000" dirty="0">
                <a:latin typeface="Times New Roman" panose="02020603050405020304" pitchFamily="18" charset="0"/>
                <a:ea typeface="Aptos" panose="02000000000000000000" pitchFamily="2" charset="0"/>
                <a:cs typeface="Times New Roman" panose="02020603050405020304" pitchFamily="18" charset="0"/>
              </a:rPr>
              <a:t>Benefits </a:t>
            </a:r>
          </a:p>
          <a:p>
            <a:pPr marL="342900" indent="-342900">
              <a:lnSpc>
                <a:spcPct val="150000"/>
              </a:lnSpc>
              <a:buClr>
                <a:schemeClr val="tx1"/>
              </a:buClr>
              <a:buFont typeface="Arial" panose="020B0604020202020204" pitchFamily="34" charset="0"/>
              <a:buChar char="•"/>
            </a:pPr>
            <a:r>
              <a:rPr lang="en-IN" sz="2000" dirty="0">
                <a:latin typeface="Times New Roman" panose="02020603050405020304" pitchFamily="18" charset="0"/>
                <a:ea typeface="Aptos" panose="02000000000000000000" pitchFamily="2" charset="0"/>
                <a:cs typeface="Times New Roman" panose="02020603050405020304" pitchFamily="18" charset="0"/>
              </a:rPr>
              <a:t>Features </a:t>
            </a:r>
          </a:p>
          <a:p>
            <a:pPr marL="285750" indent="-285750">
              <a:lnSpc>
                <a:spcPct val="150000"/>
              </a:lnSpc>
              <a:buClr>
                <a:schemeClr val="tx1"/>
              </a:buClr>
              <a:buFont typeface="Arial" panose="020B0604020202020204" pitchFamily="34" charset="0"/>
              <a:buChar char="•"/>
            </a:pPr>
            <a:r>
              <a:rPr lang="en-IN" sz="2000" dirty="0">
                <a:latin typeface="Times New Roman" panose="02020603050405020304" pitchFamily="18" charset="0"/>
                <a:ea typeface="Aptos" panose="02000000000000000000" pitchFamily="2" charset="0"/>
                <a:cs typeface="Times New Roman" panose="02020603050405020304" pitchFamily="18" charset="0"/>
              </a:rPr>
              <a:t>Requirements</a:t>
            </a:r>
          </a:p>
          <a:p>
            <a:pPr marL="285750" indent="-285750">
              <a:lnSpc>
                <a:spcPct val="150000"/>
              </a:lnSpc>
              <a:buClr>
                <a:schemeClr val="tx1"/>
              </a:buClr>
              <a:buFont typeface="Arial" panose="020B0604020202020204" pitchFamily="34" charset="0"/>
              <a:buChar char="•"/>
            </a:pPr>
            <a:r>
              <a:rPr lang="en-IN" sz="2000" dirty="0">
                <a:latin typeface="Times New Roman" panose="02020603050405020304" pitchFamily="18" charset="0"/>
                <a:ea typeface="Aptos" panose="02000000000000000000" pitchFamily="2" charset="0"/>
                <a:cs typeface="Times New Roman" panose="02020603050405020304" pitchFamily="18" charset="0"/>
              </a:rPr>
              <a:t>Conclusion </a:t>
            </a:r>
          </a:p>
          <a:p>
            <a:pPr marL="285750" indent="-285750">
              <a:lnSpc>
                <a:spcPct val="150000"/>
              </a:lnSpc>
              <a:buClr>
                <a:schemeClr val="tx1"/>
              </a:buClr>
              <a:buFont typeface="Arial" panose="020B0604020202020204" pitchFamily="34" charset="0"/>
              <a:buChar char="•"/>
            </a:pPr>
            <a:r>
              <a:rPr lang="en-IN" sz="2000" dirty="0">
                <a:latin typeface="Times New Roman" panose="02020603050405020304" pitchFamily="18" charset="0"/>
                <a:ea typeface="Aptos" panose="02000000000000000000" pitchFamily="2" charset="0"/>
                <a:cs typeface="Times New Roman" panose="02020603050405020304" pitchFamily="18" charset="0"/>
              </a:rPr>
              <a:t>Future Scope</a:t>
            </a:r>
          </a:p>
          <a:p>
            <a:pPr marL="285750" indent="-285750">
              <a:lnSpc>
                <a:spcPct val="150000"/>
              </a:lnSpc>
              <a:buClr>
                <a:schemeClr val="tx1"/>
              </a:buClr>
              <a:buFont typeface="Arial" panose="020B0604020202020204" pitchFamily="34" charset="0"/>
              <a:buChar char="•"/>
            </a:pPr>
            <a:r>
              <a:rPr lang="en-IN" sz="2000" dirty="0">
                <a:latin typeface="Times New Roman" panose="02020603050405020304" pitchFamily="18" charset="0"/>
                <a:ea typeface="Aptos" panose="02000000000000000000" pitchFamily="2" charset="0"/>
                <a:cs typeface="Times New Roman" panose="02020603050405020304" pitchFamily="18" charset="0"/>
              </a:rPr>
              <a:t>References</a:t>
            </a:r>
            <a:endParaRPr lang="en-US" sz="2000" dirty="0">
              <a:latin typeface="Times New Roman" panose="02020603050405020304" pitchFamily="18" charset="0"/>
              <a:ea typeface="Aptos" panose="02000000000000000000" pitchFamily="2" charset="0"/>
              <a:cs typeface="Times New Roman" panose="02020603050405020304" pitchFamily="18" charset="0"/>
            </a:endParaRPr>
          </a:p>
        </p:txBody>
      </p:sp>
      <p:sp>
        <p:nvSpPr>
          <p:cNvPr id="5" name="TextBox 4">
            <a:extLst>
              <a:ext uri="{FF2B5EF4-FFF2-40B4-BE49-F238E27FC236}">
                <a16:creationId xmlns:a16="http://schemas.microsoft.com/office/drawing/2014/main" id="{60415FED-8BB3-3D12-F54A-B6D7FC8301BD}"/>
              </a:ext>
            </a:extLst>
          </p:cNvPr>
          <p:cNvSpPr txBox="1"/>
          <p:nvPr/>
        </p:nvSpPr>
        <p:spPr>
          <a:xfrm>
            <a:off x="542010" y="293950"/>
            <a:ext cx="5696857" cy="584775"/>
          </a:xfrm>
          <a:prstGeom prst="rect">
            <a:avLst/>
          </a:prstGeom>
          <a:noFill/>
        </p:spPr>
        <p:txBody>
          <a:bodyPr wrap="square" rtlCol="0">
            <a:spAutoFit/>
          </a:bodyPr>
          <a:lstStyle/>
          <a:p>
            <a:pPr algn="l"/>
            <a:r>
              <a:rPr lang="en-IN" sz="3200" dirty="0">
                <a:solidFill>
                  <a:srgbClr val="0070C0"/>
                </a:solidFill>
                <a:latin typeface="Times New Roman" panose="02020603050405020304" pitchFamily="18" charset="0"/>
                <a:cs typeface="Times New Roman" panose="02020603050405020304" pitchFamily="18" charset="0"/>
              </a:rPr>
              <a:t>CONCEPTS</a:t>
            </a:r>
            <a:endParaRPr lang="en-US" sz="32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1359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5"/>
        <p:cNvGrpSpPr/>
        <p:nvPr/>
      </p:nvGrpSpPr>
      <p:grpSpPr>
        <a:xfrm>
          <a:off x="0" y="0"/>
          <a:ext cx="0" cy="0"/>
          <a:chOff x="0" y="0"/>
          <a:chExt cx="0" cy="0"/>
        </a:xfrm>
      </p:grpSpPr>
      <p:sp>
        <p:nvSpPr>
          <p:cNvPr id="936" name="Google Shape;936;p37"/>
          <p:cNvSpPr txBox="1">
            <a:spLocks noGrp="1"/>
          </p:cNvSpPr>
          <p:nvPr>
            <p:ph type="title"/>
          </p:nvPr>
        </p:nvSpPr>
        <p:spPr>
          <a:xfrm>
            <a:off x="720000" y="160224"/>
            <a:ext cx="7704000" cy="76674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dirty="0">
                <a:solidFill>
                  <a:srgbClr val="0070C0"/>
                </a:solidFill>
                <a:latin typeface="Times New Roman" panose="02020603050405020304" pitchFamily="18" charset="0"/>
                <a:cs typeface="Times New Roman" panose="02020603050405020304" pitchFamily="18" charset="0"/>
              </a:rPr>
              <a:t>ABSTRACT</a:t>
            </a:r>
            <a:endParaRPr sz="3200" dirty="0">
              <a:solidFill>
                <a:srgbClr val="0070C0"/>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5C6254B4-C81A-00A5-91AC-2789D850A9BB}"/>
              </a:ext>
            </a:extLst>
          </p:cNvPr>
          <p:cNvSpPr txBox="1"/>
          <p:nvPr/>
        </p:nvSpPr>
        <p:spPr>
          <a:xfrm>
            <a:off x="603135" y="823096"/>
            <a:ext cx="8060592" cy="4247317"/>
          </a:xfrm>
          <a:prstGeom prst="rect">
            <a:avLst/>
          </a:prstGeom>
          <a:noFill/>
        </p:spPr>
        <p:txBody>
          <a:bodyPr wrap="square" rtlCol="0">
            <a:spAutoFit/>
          </a:bodyPr>
          <a:lstStyle/>
          <a:p>
            <a:r>
              <a:rPr lang="en-US" b="1" dirty="0"/>
              <a:t> </a:t>
            </a:r>
            <a:endParaRPr lang="en-US" dirty="0"/>
          </a:p>
          <a:p>
            <a:r>
              <a:rPr lang="en-US" dirty="0"/>
              <a:t>The </a:t>
            </a:r>
            <a:r>
              <a:rPr lang="en-US" b="1" dirty="0"/>
              <a:t>Image to Sketch Application</a:t>
            </a:r>
            <a:r>
              <a:rPr lang="en-US" dirty="0"/>
              <a:t> is a software tool that converts regular photos into pencil sketch-like images using image processing techniques. The main goal of this project is to provide a fun and creative way for users to transform their pictures into artistic sketches with just a few clicks.</a:t>
            </a:r>
          </a:p>
          <a:p>
            <a:r>
              <a:rPr lang="en-US" dirty="0"/>
              <a:t>This application uses computer vision techniques, often with the help of Python libraries like OpenCV. The process involves reading the input image, converting it to grayscale, inverting it, applying Gaussian blur, and then blending it to create a sketch effect. These steps mimic the look of a hand-drawn pencil sketch.</a:t>
            </a:r>
          </a:p>
          <a:p>
            <a:r>
              <a:rPr lang="en-US" dirty="0"/>
              <a:t>It is a lightweight, easy-to-use tool that can be used in photo editing, digital art, social media content creation, and educational purposes. Users can upload an image, preview the result, and save the sketch to their device.</a:t>
            </a:r>
          </a:p>
          <a:p>
            <a:r>
              <a:rPr lang="en-US" dirty="0"/>
              <a:t>The project highlights the power of simple image processing algorithms and how they can be applied to build creative tools that are both practical and fun to use.</a:t>
            </a:r>
          </a:p>
          <a:p>
            <a:r>
              <a:rPr lang="en-US" dirty="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5"/>
        <p:cNvGrpSpPr/>
        <p:nvPr/>
      </p:nvGrpSpPr>
      <p:grpSpPr>
        <a:xfrm>
          <a:off x="0" y="0"/>
          <a:ext cx="0" cy="0"/>
          <a:chOff x="0" y="0"/>
          <a:chExt cx="0" cy="0"/>
        </a:xfrm>
      </p:grpSpPr>
      <p:sp>
        <p:nvSpPr>
          <p:cNvPr id="6" name="TextBox 5">
            <a:extLst>
              <a:ext uri="{FF2B5EF4-FFF2-40B4-BE49-F238E27FC236}">
                <a16:creationId xmlns:a16="http://schemas.microsoft.com/office/drawing/2014/main" id="{DDCB0AC1-AF78-293B-69D4-EA0791A3C40B}"/>
              </a:ext>
            </a:extLst>
          </p:cNvPr>
          <p:cNvSpPr txBox="1"/>
          <p:nvPr/>
        </p:nvSpPr>
        <p:spPr>
          <a:xfrm>
            <a:off x="586341" y="640683"/>
            <a:ext cx="4757854" cy="584775"/>
          </a:xfrm>
          <a:prstGeom prst="rect">
            <a:avLst/>
          </a:prstGeom>
          <a:noFill/>
        </p:spPr>
        <p:txBody>
          <a:bodyPr wrap="square" rtlCol="0">
            <a:spAutoFit/>
          </a:bodyPr>
          <a:lstStyle/>
          <a:p>
            <a:r>
              <a:rPr lang="en-US" sz="3200" dirty="0">
                <a:solidFill>
                  <a:srgbClr val="0070C0"/>
                </a:solidFill>
                <a:latin typeface="Times New Roman" panose="02020603050405020304" pitchFamily="18" charset="0"/>
                <a:cs typeface="Times New Roman" panose="02020603050405020304" pitchFamily="18" charset="0"/>
              </a:rPr>
              <a:t>BENEFITS</a:t>
            </a:r>
            <a:endParaRPr lang="en-IN" sz="3200" dirty="0">
              <a:solidFill>
                <a:srgbClr val="0070C0"/>
              </a:solidFill>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BF9B259B-FE79-1B30-A3E0-368036FFBD71}"/>
              </a:ext>
            </a:extLst>
          </p:cNvPr>
          <p:cNvPicPr>
            <a:picLocks noChangeAspect="1" noChangeArrowheads="1"/>
          </p:cNvPicPr>
          <p:nvPr/>
        </p:nvPicPr>
        <p:blipFill>
          <a:blip r:embed="rId3"/>
          <a:srcRect l="21868" r="21868"/>
          <a:stretch/>
        </p:blipFill>
        <p:spPr bwMode="auto">
          <a:xfrm>
            <a:off x="6614160" y="114253"/>
            <a:ext cx="2443194" cy="15755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Rectangle 1">
            <a:extLst>
              <a:ext uri="{FF2B5EF4-FFF2-40B4-BE49-F238E27FC236}">
                <a16:creationId xmlns:a16="http://schemas.microsoft.com/office/drawing/2014/main" id="{E5860E77-79CC-8F4B-E818-6C889BDE7066}"/>
              </a:ext>
            </a:extLst>
          </p:cNvPr>
          <p:cNvSpPr>
            <a:spLocks noChangeArrowheads="1"/>
          </p:cNvSpPr>
          <p:nvPr/>
        </p:nvSpPr>
        <p:spPr bwMode="auto">
          <a:xfrm>
            <a:off x="59239" y="1689793"/>
            <a:ext cx="9238426" cy="2534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Easy to Use</a:t>
            </a:r>
            <a:r>
              <a:rPr kumimoji="0" lang="en-US" altLang="en-US" sz="1800" b="0" i="0" u="none" strike="noStrike" cap="none" normalizeH="0" baseline="0" dirty="0">
                <a:ln>
                  <a:noFill/>
                </a:ln>
                <a:solidFill>
                  <a:schemeClr val="tx1"/>
                </a:solidFill>
                <a:effectLst/>
                <a:latin typeface="Arial" panose="020B0604020202020204" pitchFamily="34" charset="0"/>
              </a:rPr>
              <a:t> – </a:t>
            </a:r>
            <a:r>
              <a:rPr kumimoji="0" lang="en-US" altLang="en-US" sz="1600" b="0" i="0" u="none" strike="noStrike" cap="none" normalizeH="0" baseline="0" dirty="0">
                <a:ln>
                  <a:noFill/>
                </a:ln>
                <a:solidFill>
                  <a:schemeClr val="tx1"/>
                </a:solidFill>
                <a:effectLst/>
                <a:latin typeface="Arial" panose="020B0604020202020204" pitchFamily="34" charset="0"/>
              </a:rPr>
              <a:t>Anyone can use the app by just uploading a photo, no need for editing skills.</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Saves Time</a:t>
            </a:r>
            <a:r>
              <a:rPr kumimoji="0" lang="en-US" altLang="en-US" sz="1800" b="0" i="0" u="none" strike="noStrike" cap="none" normalizeH="0" baseline="0" dirty="0">
                <a:ln>
                  <a:noFill/>
                </a:ln>
                <a:solidFill>
                  <a:schemeClr val="tx1"/>
                </a:solidFill>
                <a:effectLst/>
                <a:latin typeface="Arial" panose="020B0604020202020204" pitchFamily="34" charset="0"/>
              </a:rPr>
              <a:t> – It quickly turns a photo into a pencil sketch within seconds.</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Looks Real</a:t>
            </a:r>
            <a:r>
              <a:rPr kumimoji="0" lang="en-US" altLang="en-US" sz="1800" b="0" i="0" u="none" strike="noStrike" cap="none" normalizeH="0" baseline="0" dirty="0">
                <a:ln>
                  <a:noFill/>
                </a:ln>
                <a:solidFill>
                  <a:schemeClr val="tx1"/>
                </a:solidFill>
                <a:effectLst/>
                <a:latin typeface="Arial" panose="020B0604020202020204" pitchFamily="34" charset="0"/>
              </a:rPr>
              <a:t> – The sketches look like they were drawn by hand, thanks to AI.</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Creative Fun</a:t>
            </a:r>
            <a:r>
              <a:rPr kumimoji="0" lang="en-US" altLang="en-US" sz="1800" b="0" i="0" u="none" strike="noStrike" cap="none" normalizeH="0" baseline="0" dirty="0">
                <a:ln>
                  <a:noFill/>
                </a:ln>
                <a:solidFill>
                  <a:schemeClr val="tx1"/>
                </a:solidFill>
                <a:effectLst/>
                <a:latin typeface="Arial" panose="020B0604020202020204" pitchFamily="34" charset="0"/>
              </a:rPr>
              <a:t> – Great for people who enjoy art, drawing, or photo editing.</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Free Alternative</a:t>
            </a:r>
            <a:r>
              <a:rPr kumimoji="0" lang="en-US" altLang="en-US" sz="1800" b="0" i="0" u="none" strike="noStrike" cap="none" normalizeH="0" baseline="0" dirty="0">
                <a:ln>
                  <a:noFill/>
                </a:ln>
                <a:solidFill>
                  <a:schemeClr val="tx1"/>
                </a:solidFill>
                <a:effectLst/>
                <a:latin typeface="Arial" panose="020B0604020202020204" pitchFamily="34" charset="0"/>
              </a:rPr>
              <a:t> – No need to hire an artist or use paid apps.</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Good for Social Media</a:t>
            </a:r>
            <a:r>
              <a:rPr kumimoji="0" lang="en-US" altLang="en-US" sz="1800" b="0" i="0" u="none" strike="noStrike" cap="none" normalizeH="0" baseline="0" dirty="0">
                <a:ln>
                  <a:noFill/>
                </a:ln>
                <a:solidFill>
                  <a:schemeClr val="tx1"/>
                </a:solidFill>
                <a:effectLst/>
                <a:latin typeface="Arial" panose="020B0604020202020204" pitchFamily="34" charset="0"/>
              </a:rPr>
              <a:t> – Helps create unique and attractive posts or profile pictures.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5"/>
        <p:cNvGrpSpPr/>
        <p:nvPr/>
      </p:nvGrpSpPr>
      <p:grpSpPr>
        <a:xfrm>
          <a:off x="0" y="0"/>
          <a:ext cx="0" cy="0"/>
          <a:chOff x="0" y="0"/>
          <a:chExt cx="0" cy="0"/>
        </a:xfrm>
      </p:grpSpPr>
      <p:sp>
        <p:nvSpPr>
          <p:cNvPr id="6" name="TextBox 5">
            <a:extLst>
              <a:ext uri="{FF2B5EF4-FFF2-40B4-BE49-F238E27FC236}">
                <a16:creationId xmlns:a16="http://schemas.microsoft.com/office/drawing/2014/main" id="{DDCB0AC1-AF78-293B-69D4-EA0791A3C40B}"/>
              </a:ext>
            </a:extLst>
          </p:cNvPr>
          <p:cNvSpPr txBox="1"/>
          <p:nvPr/>
        </p:nvSpPr>
        <p:spPr>
          <a:xfrm>
            <a:off x="689579" y="1305497"/>
            <a:ext cx="4757854" cy="584775"/>
          </a:xfrm>
          <a:prstGeom prst="rect">
            <a:avLst/>
          </a:prstGeom>
          <a:noFill/>
        </p:spPr>
        <p:txBody>
          <a:bodyPr wrap="square" rtlCol="0">
            <a:spAutoFit/>
          </a:bodyPr>
          <a:lstStyle/>
          <a:p>
            <a:r>
              <a:rPr lang="en-US" sz="3200" dirty="0">
                <a:solidFill>
                  <a:srgbClr val="0070C0"/>
                </a:solidFill>
                <a:latin typeface="Times New Roman" panose="02020603050405020304" pitchFamily="18" charset="0"/>
                <a:cs typeface="Times New Roman" panose="02020603050405020304" pitchFamily="18" charset="0"/>
              </a:rPr>
              <a:t>FEATURES</a:t>
            </a:r>
            <a:endParaRPr lang="en-IN" sz="3200" dirty="0">
              <a:solidFill>
                <a:srgbClr val="0070C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AF92D61-55F9-EB1A-CA79-04490CBA6F1E}"/>
              </a:ext>
            </a:extLst>
          </p:cNvPr>
          <p:cNvSpPr txBox="1"/>
          <p:nvPr/>
        </p:nvSpPr>
        <p:spPr>
          <a:xfrm>
            <a:off x="881307" y="2217577"/>
            <a:ext cx="6212668" cy="400110"/>
          </a:xfrm>
          <a:prstGeom prst="rect">
            <a:avLst/>
          </a:prstGeom>
          <a:noFill/>
        </p:spPr>
        <p:txBody>
          <a:bodyPr wrap="square" rtlCol="0">
            <a:spAutoFit/>
          </a:bodyPr>
          <a:lstStyle/>
          <a:p>
            <a:pPr>
              <a:buClr>
                <a:schemeClr val="tx2">
                  <a:lumMod val="60000"/>
                  <a:lumOff val="40000"/>
                </a:schemeClr>
              </a:buClr>
            </a:pPr>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4FDAAFD3-0DC8-C419-5D37-FD56D9647912}"/>
              </a:ext>
            </a:extLst>
          </p:cNvPr>
          <p:cNvSpPr>
            <a:spLocks noChangeArrowheads="1"/>
          </p:cNvSpPr>
          <p:nvPr/>
        </p:nvSpPr>
        <p:spPr bwMode="auto">
          <a:xfrm rot="10800000" flipV="1">
            <a:off x="464820" y="1890272"/>
            <a:ext cx="8564880" cy="2534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b="0" i="0" u="none" strike="noStrike" cap="none" normalizeH="0" baseline="0" dirty="0">
                <a:ln>
                  <a:noFill/>
                </a:ln>
                <a:solidFill>
                  <a:schemeClr val="tx1"/>
                </a:solidFill>
                <a:effectLst/>
                <a:latin typeface="Arial" panose="020B0604020202020204" pitchFamily="34" charset="0"/>
              </a:rPr>
              <a:t>Converts real images into pencil-style sketches</a:t>
            </a:r>
          </a:p>
          <a:p>
            <a:pPr marL="285750" marR="0" lvl="0" indent="-285750" algn="l"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b="0" i="0" u="none" strike="noStrike" cap="none" normalizeH="0" baseline="0" dirty="0">
                <a:ln>
                  <a:noFill/>
                </a:ln>
                <a:solidFill>
                  <a:schemeClr val="tx1"/>
                </a:solidFill>
                <a:effectLst/>
                <a:latin typeface="Arial" panose="020B0604020202020204" pitchFamily="34" charset="0"/>
              </a:rPr>
              <a:t>Uses AI for better quality and accuracy</a:t>
            </a:r>
          </a:p>
          <a:p>
            <a:pPr marL="285750" marR="0" lvl="0" indent="-285750" algn="l"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b="0" i="0" u="none" strike="noStrike" cap="none" normalizeH="0" baseline="0" dirty="0">
                <a:ln>
                  <a:noFill/>
                </a:ln>
                <a:solidFill>
                  <a:schemeClr val="tx1"/>
                </a:solidFill>
                <a:effectLst/>
                <a:latin typeface="Arial" panose="020B0604020202020204" pitchFamily="34" charset="0"/>
              </a:rPr>
              <a:t>Fast and simple interface</a:t>
            </a:r>
          </a:p>
          <a:p>
            <a:pPr marL="285750" marR="0" lvl="0" indent="-285750" algn="l"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b="0" i="0" u="none" strike="noStrike" cap="none" normalizeH="0" baseline="0" dirty="0">
                <a:ln>
                  <a:noFill/>
                </a:ln>
                <a:solidFill>
                  <a:schemeClr val="tx1"/>
                </a:solidFill>
                <a:effectLst/>
                <a:latin typeface="Arial" panose="020B0604020202020204" pitchFamily="34" charset="0"/>
              </a:rPr>
              <a:t>Great for creative projects, posters, or fun editing</a:t>
            </a:r>
          </a:p>
          <a:p>
            <a:pPr marL="285750" marR="0" lvl="0" indent="-285750" algn="l"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lang="en-US" dirty="0">
                <a:latin typeface="Arial" panose="020B0604020202020204" pitchFamily="34" charset="0"/>
                <a:cs typeface="Arial" panose="020B0604020202020204" pitchFamily="34" charset="0"/>
              </a:rPr>
              <a:t>One-click sketch generation</a:t>
            </a:r>
          </a:p>
          <a:p>
            <a:pPr marL="285750" marR="0" lvl="0" indent="-285750" algn="l"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lang="en-US" dirty="0">
                <a:latin typeface="Arial" panose="020B0604020202020204" pitchFamily="34" charset="0"/>
                <a:cs typeface="Arial" panose="020B0604020202020204" pitchFamily="34" charset="0"/>
              </a:rPr>
              <a:t>Fun tool for social media profile pics or posts</a:t>
            </a: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5122" name="Picture 2">
            <a:extLst>
              <a:ext uri="{FF2B5EF4-FFF2-40B4-BE49-F238E27FC236}">
                <a16:creationId xmlns:a16="http://schemas.microsoft.com/office/drawing/2014/main" id="{0E0F3FD2-3DB7-120F-C2D3-D91D7C98882A}"/>
              </a:ext>
            </a:extLst>
          </p:cNvPr>
          <p:cNvPicPr>
            <a:picLocks noChangeAspect="1" noChangeArrowheads="1"/>
          </p:cNvPicPr>
          <p:nvPr/>
        </p:nvPicPr>
        <p:blipFill>
          <a:blip r:embed="rId3"/>
          <a:srcRect l="18614" r="18614"/>
          <a:stretch/>
        </p:blipFill>
        <p:spPr bwMode="auto">
          <a:xfrm>
            <a:off x="6278880" y="13270"/>
            <a:ext cx="2865120" cy="258445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95D17D7-6723-CE04-FF66-BD79D0232F87}"/>
              </a:ext>
            </a:extLst>
          </p:cNvPr>
          <p:cNvSpPr txBox="1"/>
          <p:nvPr/>
        </p:nvSpPr>
        <p:spPr>
          <a:xfrm>
            <a:off x="2888165" y="82962"/>
            <a:ext cx="4572000" cy="646331"/>
          </a:xfrm>
          <a:prstGeom prst="rect">
            <a:avLst/>
          </a:prstGeom>
          <a:noFill/>
        </p:spPr>
        <p:txBody>
          <a:bodyPr wrap="square">
            <a:spAutoFit/>
          </a:bodyPr>
          <a:lstStyle/>
          <a:p>
            <a:r>
              <a:rPr lang="en-US" sz="3600" dirty="0">
                <a:solidFill>
                  <a:srgbClr val="0070C0"/>
                </a:solidFill>
                <a:latin typeface="Times New Roman" panose="02020603050405020304" pitchFamily="18" charset="0"/>
                <a:cs typeface="Times New Roman" panose="02020603050405020304" pitchFamily="18" charset="0"/>
              </a:rPr>
              <a:t>REQUIREMENTS</a:t>
            </a:r>
            <a:endParaRPr lang="en-IN" sz="3600" dirty="0">
              <a:solidFill>
                <a:srgbClr val="0070C0"/>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B8E38696-7F26-CAAA-A814-016D3190D837}"/>
              </a:ext>
            </a:extLst>
          </p:cNvPr>
          <p:cNvSpPr txBox="1"/>
          <p:nvPr/>
        </p:nvSpPr>
        <p:spPr>
          <a:xfrm>
            <a:off x="302342" y="729293"/>
            <a:ext cx="8539315" cy="1015663"/>
          </a:xfrm>
          <a:prstGeom prst="rect">
            <a:avLst/>
          </a:prstGeom>
          <a:noFill/>
        </p:spPr>
        <p:txBody>
          <a:bodyPr wrap="square" rtlCol="0">
            <a:spAutoFit/>
          </a:bodyPr>
          <a:lstStyle/>
          <a:p>
            <a:r>
              <a:rPr lang="en-US" sz="2400" dirty="0">
                <a:solidFill>
                  <a:schemeClr val="accent1"/>
                </a:solidFill>
                <a:latin typeface="Times New Roman" panose="02020603050405020304" pitchFamily="18" charset="0"/>
                <a:cs typeface="Times New Roman" panose="02020603050405020304" pitchFamily="18" charset="0"/>
              </a:rPr>
              <a:t>Hardware Requirements</a:t>
            </a:r>
          </a:p>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Personal Computer or Laptop with latest processors,8GB internal storage with  256GB SSD Storage</a:t>
            </a:r>
          </a:p>
        </p:txBody>
      </p:sp>
      <p:sp>
        <p:nvSpPr>
          <p:cNvPr id="3" name="TextBox 2">
            <a:extLst>
              <a:ext uri="{FF2B5EF4-FFF2-40B4-BE49-F238E27FC236}">
                <a16:creationId xmlns:a16="http://schemas.microsoft.com/office/drawing/2014/main" id="{81AD1EB5-50C0-36E7-1C8A-582E8BF2341B}"/>
              </a:ext>
            </a:extLst>
          </p:cNvPr>
          <p:cNvSpPr txBox="1"/>
          <p:nvPr/>
        </p:nvSpPr>
        <p:spPr>
          <a:xfrm>
            <a:off x="921775" y="3957967"/>
            <a:ext cx="7138219" cy="646331"/>
          </a:xfrm>
          <a:prstGeom prst="rect">
            <a:avLst/>
          </a:prstGeom>
          <a:noFill/>
        </p:spPr>
        <p:txBody>
          <a:bodyPr wrap="square" rtlCol="0">
            <a:spAutoFit/>
          </a:bodyPr>
          <a:lstStyle/>
          <a:p>
            <a:endParaRPr lang="en-US" dirty="0">
              <a:solidFill>
                <a:srgbClr val="0070C0"/>
              </a:solidFill>
              <a:latin typeface="Times New Roman" panose="02020603050405020304" pitchFamily="18" charset="0"/>
              <a:cs typeface="Times New Roman" panose="02020603050405020304" pitchFamily="18" charset="0"/>
            </a:endParaRPr>
          </a:p>
          <a:p>
            <a:endParaRPr lang="en-US" dirty="0">
              <a:solidFill>
                <a:srgbClr val="0070C0"/>
              </a:solidFill>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C3A7A0E1-3B11-2A64-C6AD-A7A5AD2A9EE9}"/>
              </a:ext>
            </a:extLst>
          </p:cNvPr>
          <p:cNvSpPr>
            <a:spLocks noChangeArrowheads="1"/>
          </p:cNvSpPr>
          <p:nvPr/>
        </p:nvSpPr>
        <p:spPr bwMode="auto">
          <a:xfrm>
            <a:off x="302342" y="1804882"/>
            <a:ext cx="9048135" cy="31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tabLst/>
            </a:pPr>
            <a:r>
              <a:rPr kumimoji="0" lang="en-US" altLang="en-US" sz="2400" i="0" u="none"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rPr>
              <a:t>Software Requirements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1600" b="1" i="0" u="none" strike="noStrike" cap="none" normalizeH="0" baseline="0" dirty="0">
                <a:ln>
                  <a:noFill/>
                </a:ln>
                <a:solidFill>
                  <a:schemeClr val="tx1"/>
                </a:solidFill>
                <a:effectLst/>
                <a:latin typeface="Arial" panose="020B0604020202020204" pitchFamily="34" charset="0"/>
              </a:rPr>
              <a:t>Operating System</a:t>
            </a:r>
            <a:r>
              <a:rPr kumimoji="0" lang="en-US" altLang="en-US" sz="1600" b="0" i="0" u="none" strike="noStrike" cap="none" normalizeH="0" baseline="0" dirty="0">
                <a:ln>
                  <a:noFill/>
                </a:ln>
                <a:solidFill>
                  <a:schemeClr val="tx1"/>
                </a:solidFill>
                <a:effectLst/>
                <a:latin typeface="Arial" panose="020B0604020202020204" pitchFamily="34" charset="0"/>
              </a:rPr>
              <a:t>: Windows, Linux, or macOS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1600" b="1" i="0" u="none" strike="noStrike" cap="none" normalizeH="0" baseline="0" dirty="0">
                <a:ln>
                  <a:noFill/>
                </a:ln>
                <a:solidFill>
                  <a:schemeClr val="tx1"/>
                </a:solidFill>
                <a:effectLst/>
                <a:latin typeface="Arial" panose="020B0604020202020204" pitchFamily="34" charset="0"/>
              </a:rPr>
              <a:t>Programming Language</a:t>
            </a:r>
            <a:r>
              <a:rPr kumimoji="0" lang="en-US" altLang="en-US" sz="1600" b="0" i="0" u="none" strike="noStrike" cap="none" normalizeH="0" baseline="0" dirty="0">
                <a:ln>
                  <a:noFill/>
                </a:ln>
                <a:solidFill>
                  <a:schemeClr val="tx1"/>
                </a:solidFill>
                <a:effectLst/>
                <a:latin typeface="Arial" panose="020B0604020202020204" pitchFamily="34" charset="0"/>
              </a:rPr>
              <a:t>: Python (latest version preferred)</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1600" b="1" i="0" u="none" strike="noStrike" cap="none" normalizeH="0" baseline="0" dirty="0">
                <a:ln>
                  <a:noFill/>
                </a:ln>
                <a:solidFill>
                  <a:schemeClr val="tx1"/>
                </a:solidFill>
                <a:effectLst/>
                <a:latin typeface="Arial" panose="020B0604020202020204" pitchFamily="34" charset="0"/>
              </a:rPr>
              <a:t>AI Libraries</a:t>
            </a:r>
            <a:r>
              <a:rPr kumimoji="0" lang="en-US" altLang="en-US" sz="1600" b="0" i="0" u="none" strike="noStrike" cap="none" normalizeH="0" baseline="0" dirty="0">
                <a:ln>
                  <a:noFill/>
                </a:ln>
                <a:solidFill>
                  <a:schemeClr val="tx1"/>
                </a:solidFill>
                <a:effectLst/>
                <a:latin typeface="Arial" panose="020B0604020202020204" pitchFamily="34" charset="0"/>
              </a:rPr>
              <a:t>: TensorFlow </a:t>
            </a:r>
            <a:r>
              <a:rPr lang="en-US" altLang="en-US" sz="1600" dirty="0">
                <a:latin typeface="Arial" panose="020B0604020202020204" pitchFamily="34" charset="0"/>
              </a:rPr>
              <a:t>,</a:t>
            </a:r>
            <a:r>
              <a:rPr kumimoji="0" lang="en-US" altLang="en-US" sz="1600" b="0" i="0" u="none" strike="noStrike" cap="none" normalizeH="0" baseline="0" dirty="0" err="1">
                <a:ln>
                  <a:noFill/>
                </a:ln>
                <a:solidFill>
                  <a:schemeClr val="tx1"/>
                </a:solidFill>
                <a:effectLst/>
                <a:latin typeface="Arial" panose="020B0604020202020204" pitchFamily="34" charset="0"/>
              </a:rPr>
              <a:t>PyTorch,Streamlit</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1600" b="1" i="0" u="none" strike="noStrike" cap="none" normalizeH="0" baseline="0" dirty="0">
                <a:ln>
                  <a:noFill/>
                </a:ln>
                <a:solidFill>
                  <a:schemeClr val="tx1"/>
                </a:solidFill>
                <a:effectLst/>
                <a:latin typeface="Arial" panose="020B0604020202020204" pitchFamily="34" charset="0"/>
              </a:rPr>
              <a:t>Image Processing Library</a:t>
            </a:r>
            <a:r>
              <a:rPr kumimoji="0" lang="en-US" altLang="en-US" sz="1600" b="0" i="0" u="none" strike="noStrike" cap="none" normalizeH="0" baseline="0" dirty="0">
                <a:ln>
                  <a:noFill/>
                </a:ln>
                <a:solidFill>
                  <a:schemeClr val="tx1"/>
                </a:solidFill>
                <a:effectLst/>
                <a:latin typeface="Arial" panose="020B0604020202020204" pitchFamily="34" charset="0"/>
              </a:rPr>
              <a:t>: OpenCV</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1600" b="1" i="0" u="none" strike="noStrike" cap="none" normalizeH="0" baseline="0" dirty="0">
                <a:ln>
                  <a:noFill/>
                </a:ln>
                <a:solidFill>
                  <a:schemeClr val="tx1"/>
                </a:solidFill>
                <a:effectLst/>
                <a:latin typeface="Arial" panose="020B0604020202020204" pitchFamily="34" charset="0"/>
              </a:rPr>
              <a:t>Numerical Computation</a:t>
            </a:r>
            <a:r>
              <a:rPr kumimoji="0" lang="en-US" altLang="en-US" sz="1600" b="0" i="0" u="none" strike="noStrike" cap="none" normalizeH="0" baseline="0" dirty="0">
                <a:ln>
                  <a:noFill/>
                </a:ln>
                <a:solidFill>
                  <a:schemeClr val="tx1"/>
                </a:solidFill>
                <a:effectLst/>
                <a:latin typeface="Arial" panose="020B0604020202020204" pitchFamily="34" charset="0"/>
              </a:rPr>
              <a:t>: NumPy</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1600" b="1" i="0" u="none" strike="noStrike" cap="none" normalizeH="0" baseline="0" dirty="0">
                <a:ln>
                  <a:noFill/>
                </a:ln>
                <a:solidFill>
                  <a:schemeClr val="tx1"/>
                </a:solidFill>
                <a:effectLst/>
                <a:latin typeface="Arial" panose="020B0604020202020204" pitchFamily="34" charset="0"/>
              </a:rPr>
              <a:t>IDE/Code Editor</a:t>
            </a:r>
            <a:r>
              <a:rPr kumimoji="0" lang="en-US" altLang="en-US" sz="1600" b="0" i="0" u="none" strike="noStrike" cap="none" normalizeH="0" baseline="0" dirty="0">
                <a:ln>
                  <a:noFill/>
                </a:ln>
                <a:solidFill>
                  <a:schemeClr val="tx1"/>
                </a:solidFill>
                <a:effectLst/>
                <a:latin typeface="Arial" panose="020B0604020202020204" pitchFamily="34" charset="0"/>
              </a:rPr>
              <a:t>: VS Code, PyCharm, or </a:t>
            </a:r>
            <a:r>
              <a:rPr kumimoji="0" lang="en-US" altLang="en-US" sz="1600" b="0" i="0" u="none" strike="noStrike" cap="none" normalizeH="0" baseline="0" dirty="0" err="1">
                <a:ln>
                  <a:noFill/>
                </a:ln>
                <a:solidFill>
                  <a:schemeClr val="tx1"/>
                </a:solidFill>
                <a:effectLst/>
                <a:latin typeface="Arial" panose="020B0604020202020204" pitchFamily="34" charset="0"/>
              </a:rPr>
              <a:t>Jupyter</a:t>
            </a:r>
            <a:r>
              <a:rPr kumimoji="0" lang="en-US" altLang="en-US" sz="1600" b="0" i="0" u="none" strike="noStrike" cap="none" normalizeH="0" baseline="0" dirty="0">
                <a:ln>
                  <a:noFill/>
                </a:ln>
                <a:solidFill>
                  <a:schemeClr val="tx1"/>
                </a:solidFill>
                <a:effectLst/>
                <a:latin typeface="Arial" panose="020B0604020202020204" pitchFamily="34" charset="0"/>
              </a:rPr>
              <a:t> Notebook or </a:t>
            </a:r>
            <a:r>
              <a:rPr kumimoji="0" lang="en-US" altLang="en-US" sz="1600" b="0" i="0" u="none" strike="noStrike" cap="none" normalizeH="0" baseline="0" dirty="0" err="1">
                <a:ln>
                  <a:noFill/>
                </a:ln>
                <a:solidFill>
                  <a:schemeClr val="tx1"/>
                </a:solidFill>
                <a:effectLst/>
                <a:latin typeface="Arial" panose="020B0604020202020204" pitchFamily="34" charset="0"/>
              </a:rPr>
              <a:t>Andriod</a:t>
            </a:r>
            <a:r>
              <a:rPr kumimoji="0" lang="en-US" altLang="en-US" sz="1600" b="0" i="0" u="none" strike="noStrike" cap="none" normalizeH="0" baseline="0" dirty="0">
                <a:ln>
                  <a:noFill/>
                </a:ln>
                <a:solidFill>
                  <a:schemeClr val="tx1"/>
                </a:solidFill>
                <a:effectLst/>
                <a:latin typeface="Arial" panose="020B0604020202020204" pitchFamily="34" charset="0"/>
              </a:rPr>
              <a:t> Studio</a:t>
            </a:r>
            <a:r>
              <a:rPr kumimoji="0" lang="en-US" altLang="en-US" sz="1100" b="0" i="0" u="none" strike="noStrike" cap="none" normalizeH="0" baseline="0" dirty="0">
                <a:ln>
                  <a:noFill/>
                </a:ln>
                <a:solidFill>
                  <a:schemeClr val="tx1"/>
                </a:solidFill>
                <a:effectLst/>
                <a:latin typeface="Arial" panose="020B0604020202020204" pitchFamily="34" charset="0"/>
              </a:rPr>
              <a:t>(for App Development)</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1600" b="1" i="0" u="none" strike="noStrike" cap="none" normalizeH="0" baseline="0" dirty="0">
                <a:ln>
                  <a:noFill/>
                </a:ln>
                <a:solidFill>
                  <a:schemeClr val="tx1"/>
                </a:solidFill>
                <a:effectLst/>
                <a:latin typeface="Arial" panose="020B0604020202020204" pitchFamily="34" charset="0"/>
              </a:rPr>
              <a:t>Package Manager</a:t>
            </a:r>
            <a:r>
              <a:rPr kumimoji="0" lang="en-US" altLang="en-US" sz="1600" b="0" i="0" u="none" strike="noStrike" cap="none" normalizeH="0" baseline="0" dirty="0">
                <a:ln>
                  <a:noFill/>
                </a:ln>
                <a:solidFill>
                  <a:schemeClr val="tx1"/>
                </a:solidFill>
                <a:effectLst/>
                <a:latin typeface="Arial" panose="020B0604020202020204" pitchFamily="34" charset="0"/>
              </a:rPr>
              <a:t>: pip or </a:t>
            </a:r>
            <a:r>
              <a:rPr kumimoji="0" lang="en-US" altLang="en-US" sz="1600" b="0" i="0" u="none" strike="noStrike" cap="none" normalizeH="0" baseline="0" dirty="0" err="1">
                <a:ln>
                  <a:noFill/>
                </a:ln>
                <a:solidFill>
                  <a:schemeClr val="tx1"/>
                </a:solidFill>
                <a:effectLst/>
                <a:latin typeface="Arial" panose="020B0604020202020204" pitchFamily="34" charset="0"/>
              </a:rPr>
              <a:t>conda</a:t>
            </a:r>
            <a:r>
              <a:rPr kumimoji="0" lang="en-US" altLang="en-US" sz="1600" b="0" i="0" u="none" strike="noStrike" cap="none" normalizeH="0" baseline="0" dirty="0">
                <a:ln>
                  <a:noFill/>
                </a:ln>
                <a:solidFill>
                  <a:schemeClr val="tx1"/>
                </a:solidFill>
                <a:effectLst/>
                <a:latin typeface="Arial" panose="020B0604020202020204" pitchFamily="34" charset="0"/>
              </a:rPr>
              <a:t> (to install Python libraries)</a:t>
            </a:r>
          </a:p>
        </p:txBody>
      </p:sp>
    </p:spTree>
    <p:extLst>
      <p:ext uri="{BB962C8B-B14F-4D97-AF65-F5344CB8AC3E}">
        <p14:creationId xmlns:p14="http://schemas.microsoft.com/office/powerpoint/2010/main" val="1712847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C63992-C0DF-3B1C-8D04-E7E8268C849D}"/>
              </a:ext>
            </a:extLst>
          </p:cNvPr>
          <p:cNvSpPr>
            <a:spLocks noGrp="1"/>
          </p:cNvSpPr>
          <p:nvPr>
            <p:ph type="title"/>
          </p:nvPr>
        </p:nvSpPr>
        <p:spPr>
          <a:xfrm>
            <a:off x="1196897" y="379796"/>
            <a:ext cx="2551024" cy="432204"/>
          </a:xfrm>
        </p:spPr>
        <p:txBody>
          <a:bodyPr/>
          <a:lstStyle/>
          <a:p>
            <a:r>
              <a:rPr lang="en-IN" sz="2000" dirty="0">
                <a:solidFill>
                  <a:srgbClr val="0070C0"/>
                </a:solidFill>
                <a:latin typeface="Times New Roman" panose="02020603050405020304" pitchFamily="18" charset="0"/>
                <a:cs typeface="Times New Roman" panose="02020603050405020304" pitchFamily="18" charset="0"/>
              </a:rPr>
              <a:t>Architecture:</a:t>
            </a:r>
          </a:p>
        </p:txBody>
      </p:sp>
      <p:pic>
        <p:nvPicPr>
          <p:cNvPr id="6" name="Picture 5">
            <a:extLst>
              <a:ext uri="{FF2B5EF4-FFF2-40B4-BE49-F238E27FC236}">
                <a16:creationId xmlns:a16="http://schemas.microsoft.com/office/drawing/2014/main" id="{CCB559DC-B004-E47E-432D-7B959B484EF8}"/>
              </a:ext>
            </a:extLst>
          </p:cNvPr>
          <p:cNvPicPr>
            <a:picLocks noChangeAspect="1"/>
          </p:cNvPicPr>
          <p:nvPr/>
        </p:nvPicPr>
        <p:blipFill>
          <a:blip r:embed="rId2"/>
          <a:srcRect/>
          <a:stretch/>
        </p:blipFill>
        <p:spPr>
          <a:xfrm>
            <a:off x="2225565" y="1032301"/>
            <a:ext cx="5497552" cy="3665035"/>
          </a:xfrm>
          <a:prstGeom prst="rect">
            <a:avLst/>
          </a:prstGeom>
          <a:ln>
            <a:noFill/>
          </a:ln>
          <a:effectLst>
            <a:softEdge rad="112500"/>
          </a:effectLst>
        </p:spPr>
      </p:pic>
    </p:spTree>
    <p:extLst>
      <p:ext uri="{BB962C8B-B14F-4D97-AF65-F5344CB8AC3E}">
        <p14:creationId xmlns:p14="http://schemas.microsoft.com/office/powerpoint/2010/main" val="3751469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BEF0A76D-ABFB-86FC-7259-7C5550AF6D0A}"/>
              </a:ext>
            </a:extLst>
          </p:cNvPr>
          <p:cNvPicPr>
            <a:picLocks noChangeAspect="1" noChangeArrowheads="1"/>
          </p:cNvPicPr>
          <p:nvPr/>
        </p:nvPicPr>
        <p:blipFill>
          <a:blip r:embed="rId2"/>
          <a:srcRect l="5599" r="5599"/>
          <a:stretch/>
        </p:blipFill>
        <p:spPr bwMode="auto">
          <a:xfrm>
            <a:off x="5560142" y="0"/>
            <a:ext cx="3503451" cy="2220598"/>
          </a:xfrm>
          <a:prstGeom prst="rect">
            <a:avLst/>
          </a:prstGeom>
          <a:effectLst>
            <a:softEdge rad="127000"/>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9EFD92B-48E2-3434-79D4-7559CED595D5}"/>
              </a:ext>
            </a:extLst>
          </p:cNvPr>
          <p:cNvSpPr>
            <a:spLocks noGrp="1"/>
          </p:cNvSpPr>
          <p:nvPr>
            <p:ph type="title"/>
          </p:nvPr>
        </p:nvSpPr>
        <p:spPr>
          <a:xfrm>
            <a:off x="0" y="1685902"/>
            <a:ext cx="4740900" cy="698810"/>
          </a:xfrm>
        </p:spPr>
        <p:txBody>
          <a:bodyPr/>
          <a:lstStyle/>
          <a:p>
            <a:r>
              <a:rPr lang="en-US" sz="3600" dirty="0">
                <a:solidFill>
                  <a:srgbClr val="0070C0"/>
                </a:solidFill>
                <a:latin typeface="Times New Roman" panose="02020603050405020304" pitchFamily="18" charset="0"/>
                <a:cs typeface="Times New Roman" panose="02020603050405020304" pitchFamily="18" charset="0"/>
              </a:rPr>
              <a:t>CONCLUSION</a:t>
            </a:r>
            <a:endParaRPr lang="en-IN" sz="3600" dirty="0">
              <a:solidFill>
                <a:srgbClr val="0070C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2E52CB5-620C-7E5E-4C3D-E8A5D2A56A20}"/>
              </a:ext>
            </a:extLst>
          </p:cNvPr>
          <p:cNvSpPr txBox="1"/>
          <p:nvPr/>
        </p:nvSpPr>
        <p:spPr>
          <a:xfrm>
            <a:off x="834275" y="2570372"/>
            <a:ext cx="7439569" cy="2554545"/>
          </a:xfrm>
          <a:prstGeom prst="rect">
            <a:avLst/>
          </a:prstGeom>
          <a:noFill/>
        </p:spPr>
        <p:txBody>
          <a:bodyPr wrap="square" rtlCol="0">
            <a:spAutoFit/>
          </a:bodyPr>
          <a:lstStyle/>
          <a:p>
            <a:r>
              <a:rPr lang="en-US" sz="2000" dirty="0"/>
              <a:t>An </a:t>
            </a:r>
            <a:r>
              <a:rPr lang="en-US" sz="2000" b="1" dirty="0"/>
              <a:t>Image to Sketch AI application</a:t>
            </a:r>
            <a:r>
              <a:rPr lang="en-US" sz="2000" dirty="0"/>
              <a:t> is a powerful tool that uses artificial intelligence to turn real images into artistic sketches. With basic hardware like a mid-range CPU, some RAM, and a GPU (optional), and software tools like Python, OpenCV, and </a:t>
            </a:r>
            <a:r>
              <a:rPr lang="en-US" sz="2000" dirty="0" err="1"/>
              <a:t>Streamlit</a:t>
            </a:r>
            <a:r>
              <a:rPr lang="en-US" sz="2000" dirty="0"/>
              <a:t>, anyone can build this project easily. It is useful for students, artists, developers, and hobbyists, offering creative and fun results with simple tools. As AI continues to grow, this type of application shows how technology can blend with art in exciting ways.</a:t>
            </a:r>
          </a:p>
        </p:txBody>
      </p:sp>
    </p:spTree>
    <p:extLst>
      <p:ext uri="{BB962C8B-B14F-4D97-AF65-F5344CB8AC3E}">
        <p14:creationId xmlns:p14="http://schemas.microsoft.com/office/powerpoint/2010/main" val="8109527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2013 - 2022 Theme</Template>
  <TotalTime>3814</TotalTime>
  <Words>815</Words>
  <Application>Microsoft Office PowerPoint</Application>
  <PresentationFormat>On-screen Show (16:9)</PresentationFormat>
  <Paragraphs>59</Paragraphs>
  <Slides>11</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Arial</vt:lpstr>
      <vt:lpstr>Times New Roman</vt:lpstr>
      <vt:lpstr>Aptos Display</vt:lpstr>
      <vt:lpstr>Calibri</vt:lpstr>
      <vt:lpstr>Courier New</vt:lpstr>
      <vt:lpstr>Nunito Light</vt:lpstr>
      <vt:lpstr>Wingdings</vt:lpstr>
      <vt:lpstr>Amasis MT Pro</vt:lpstr>
      <vt:lpstr>Calibri Light</vt:lpstr>
      <vt:lpstr>Copperplate Gothic Bold</vt:lpstr>
      <vt:lpstr>Office Theme</vt:lpstr>
      <vt:lpstr>KALLAM HARANADHA REDDY INSTITUTE OF TECHNOLOGY (Autonomous) Approved by AICTE,New Delhi, Permanently Affiliated to JNTUK,Kakinada    Programs Accredited by NBA:B.Tech.in EEE,ME,ECE&amp;CSE Department of DCME   </vt:lpstr>
      <vt:lpstr>Image to Sketch     Application using AI</vt:lpstr>
      <vt:lpstr>PowerPoint Presentation</vt:lpstr>
      <vt:lpstr>ABSTRACT</vt:lpstr>
      <vt:lpstr>PowerPoint Presentation</vt:lpstr>
      <vt:lpstr>PowerPoint Presentation</vt:lpstr>
      <vt:lpstr>PowerPoint Presentation</vt:lpstr>
      <vt:lpstr>Architecture:</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KALLAM HARANADHA REDDY  INSTITUTE OF TECHNOLOGY</dc:title>
  <dc:creator>Supraja S</dc:creator>
  <cp:lastModifiedBy>Vamsi Kiran</cp:lastModifiedBy>
  <cp:revision>67</cp:revision>
  <dcterms:modified xsi:type="dcterms:W3CDTF">2025-06-26T15:31:02Z</dcterms:modified>
</cp:coreProperties>
</file>