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4" r:id="rId1"/>
  </p:sldMasterIdLst>
  <p:notesMasterIdLst>
    <p:notesMasterId r:id="rId16"/>
  </p:notesMasterIdLst>
  <p:sldIdLst>
    <p:sldId id="315" r:id="rId2"/>
    <p:sldId id="316" r:id="rId3"/>
    <p:sldId id="343" r:id="rId4"/>
    <p:sldId id="257" r:id="rId5"/>
    <p:sldId id="342" r:id="rId6"/>
    <p:sldId id="344" r:id="rId7"/>
    <p:sldId id="351" r:id="rId8"/>
    <p:sldId id="352" r:id="rId9"/>
    <p:sldId id="346" r:id="rId10"/>
    <p:sldId id="347" r:id="rId11"/>
    <p:sldId id="348" r:id="rId12"/>
    <p:sldId id="349" r:id="rId13"/>
    <p:sldId id="350" r:id="rId14"/>
    <p:sldId id="354" r:id="rId15"/>
  </p:sldIdLst>
  <p:sldSz cx="9144000" cy="5143500" type="screen16x9"/>
  <p:notesSz cx="6858000" cy="9144000"/>
  <p:embeddedFontLst>
    <p:embeddedFont>
      <p:font typeface="Algerian" panose="04020705040A02060702" pitchFamily="82" charset="0"/>
      <p:regular r:id="rId17"/>
    </p:embeddedFont>
    <p:embeddedFont>
      <p:font typeface="Amasis MT Pro" panose="02040504050005020304" pitchFamily="18" charset="0"/>
      <p:regular r:id="rId18"/>
      <p:bold r:id="rId19"/>
      <p:italic r:id="rId20"/>
      <p:boldItalic r:id="rId21"/>
    </p:embeddedFont>
    <p:embeddedFont>
      <p:font typeface="Nunito Light" pitchFamily="2" charset="0"/>
      <p:regular r:id="rId22"/>
      <p:italic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2F"/>
    <a:srgbClr val="34AA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F9E6E6-DFFD-449E-AD2C-46CCD5521F38}">
  <a:tblStyle styleId="{8FF9E6E6-DFFD-449E-AD2C-46CCD5521F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3A3329-01A6-46B1-8C14-873E53F5E8E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5033" autoAdjust="0"/>
  </p:normalViewPr>
  <p:slideViewPr>
    <p:cSldViewPr snapToGrid="0">
      <p:cViewPr>
        <p:scale>
          <a:sx n="100" d="100"/>
          <a:sy n="100" d="100"/>
        </p:scale>
        <p:origin x="245"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2a23fea2ce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2a23fea2ce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475668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428597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696576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0"/>
        <p:cNvGrpSpPr/>
        <p:nvPr/>
      </p:nvGrpSpPr>
      <p:grpSpPr>
        <a:xfrm>
          <a:off x="0" y="0"/>
          <a:ext cx="0" cy="0"/>
          <a:chOff x="0" y="0"/>
          <a:chExt cx="0" cy="0"/>
        </a:xfrm>
      </p:grpSpPr>
      <p:sp>
        <p:nvSpPr>
          <p:cNvPr id="112" name="Google Shape;11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extLst>
      <p:ext uri="{BB962C8B-B14F-4D97-AF65-F5344CB8AC3E}">
        <p14:creationId xmlns:p14="http://schemas.microsoft.com/office/powerpoint/2010/main" val="3531135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491"/>
        <p:cNvGrpSpPr/>
        <p:nvPr/>
      </p:nvGrpSpPr>
      <p:grpSpPr>
        <a:xfrm>
          <a:off x="0" y="0"/>
          <a:ext cx="0" cy="0"/>
          <a:chOff x="0" y="0"/>
          <a:chExt cx="0" cy="0"/>
        </a:xfrm>
      </p:grpSpPr>
      <p:sp>
        <p:nvSpPr>
          <p:cNvPr id="493" name="Google Shape;493;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031532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570"/>
        <p:cNvGrpSpPr/>
        <p:nvPr/>
      </p:nvGrpSpPr>
      <p:grpSpPr>
        <a:xfrm>
          <a:off x="0" y="0"/>
          <a:ext cx="0" cy="0"/>
          <a:chOff x="0" y="0"/>
          <a:chExt cx="0" cy="0"/>
        </a:xfrm>
      </p:grpSpPr>
      <p:sp>
        <p:nvSpPr>
          <p:cNvPr id="572" name="Google Shape;572;p22"/>
          <p:cNvSpPr txBox="1">
            <a:spLocks noGrp="1"/>
          </p:cNvSpPr>
          <p:nvPr>
            <p:ph type="title"/>
          </p:nvPr>
        </p:nvSpPr>
        <p:spPr>
          <a:xfrm>
            <a:off x="2201600" y="1821450"/>
            <a:ext cx="47409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3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73" name="Google Shape;573;p22"/>
          <p:cNvSpPr txBox="1">
            <a:spLocks noGrp="1"/>
          </p:cNvSpPr>
          <p:nvPr>
            <p:ph type="subTitle" idx="1"/>
          </p:nvPr>
        </p:nvSpPr>
        <p:spPr>
          <a:xfrm>
            <a:off x="2201600" y="2317950"/>
            <a:ext cx="4740900" cy="106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3288839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3141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280464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131282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786287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14129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8671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957234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51760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8/24/2025</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990580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9" r:id="rId14"/>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FD3737-6B7B-838B-F500-6B5290FA3EEE}"/>
              </a:ext>
            </a:extLst>
          </p:cNvPr>
          <p:cNvPicPr>
            <a:picLocks noChangeAspect="1"/>
          </p:cNvPicPr>
          <p:nvPr/>
        </p:nvPicPr>
        <p:blipFill>
          <a:blip r:embed="rId2"/>
          <a:stretch>
            <a:fillRect/>
          </a:stretch>
        </p:blipFill>
        <p:spPr>
          <a:xfrm>
            <a:off x="7862296" y="91440"/>
            <a:ext cx="1186390" cy="1129263"/>
          </a:xfrm>
          <a:prstGeom prst="rect">
            <a:avLst/>
          </a:prstGeom>
        </p:spPr>
      </p:pic>
      <p:pic>
        <p:nvPicPr>
          <p:cNvPr id="6" name="Picture 5">
            <a:extLst>
              <a:ext uri="{FF2B5EF4-FFF2-40B4-BE49-F238E27FC236}">
                <a16:creationId xmlns:a16="http://schemas.microsoft.com/office/drawing/2014/main" id="{DFC85294-3E90-717F-BD63-E4FC76A1A0C1}"/>
              </a:ext>
            </a:extLst>
          </p:cNvPr>
          <p:cNvPicPr>
            <a:picLocks noChangeAspect="1"/>
          </p:cNvPicPr>
          <p:nvPr/>
        </p:nvPicPr>
        <p:blipFill>
          <a:blip r:embed="rId3"/>
          <a:stretch>
            <a:fillRect/>
          </a:stretch>
        </p:blipFill>
        <p:spPr>
          <a:xfrm>
            <a:off x="114300" y="91440"/>
            <a:ext cx="1167403" cy="1129263"/>
          </a:xfrm>
          <a:prstGeom prst="rect">
            <a:avLst/>
          </a:prstGeom>
        </p:spPr>
      </p:pic>
      <p:sp>
        <p:nvSpPr>
          <p:cNvPr id="2" name="Title 1">
            <a:extLst>
              <a:ext uri="{FF2B5EF4-FFF2-40B4-BE49-F238E27FC236}">
                <a16:creationId xmlns:a16="http://schemas.microsoft.com/office/drawing/2014/main" id="{2EF92BAE-7CC3-B0D1-F21F-48119F1FF8D3}"/>
              </a:ext>
            </a:extLst>
          </p:cNvPr>
          <p:cNvSpPr>
            <a:spLocks noGrp="1"/>
          </p:cNvSpPr>
          <p:nvPr>
            <p:ph type="title"/>
          </p:nvPr>
        </p:nvSpPr>
        <p:spPr>
          <a:xfrm>
            <a:off x="1639779" y="344152"/>
            <a:ext cx="5864441" cy="1965411"/>
          </a:xfrm>
        </p:spPr>
        <p:txBody>
          <a:bodyPr/>
          <a:lstStyle/>
          <a:p>
            <a:pPr>
              <a:lnSpc>
                <a:spcPct val="100000"/>
              </a:lnSpc>
            </a:pPr>
            <a:r>
              <a:rPr lang="en-US" sz="1600" dirty="0">
                <a:solidFill>
                  <a:srgbClr val="FF0000"/>
                </a:solidFill>
              </a:rPr>
              <a:t>KALLAM HARANADHA RED</a:t>
            </a:r>
            <a:r>
              <a:rPr lang="en-IN" sz="1600" dirty="0">
                <a:solidFill>
                  <a:srgbClr val="FF0000"/>
                </a:solidFill>
              </a:rPr>
              <a:t>DY</a:t>
            </a:r>
            <a:r>
              <a:rPr lang="en-US" sz="1600" dirty="0">
                <a:solidFill>
                  <a:srgbClr val="FF0000"/>
                </a:solidFill>
              </a:rPr>
              <a:t> INSTITUTE OF TECHNOLOGY</a:t>
            </a:r>
            <a:br>
              <a:rPr lang="en-IN" sz="1600" dirty="0">
                <a:solidFill>
                  <a:srgbClr val="FF0000"/>
                </a:solidFill>
              </a:rPr>
            </a:br>
            <a:r>
              <a:rPr lang="en-IN" sz="1600" dirty="0">
                <a:solidFill>
                  <a:srgbClr val="FF2F2F"/>
                </a:solidFill>
              </a:rPr>
              <a:t>(Autonomous)</a:t>
            </a:r>
            <a:br>
              <a:rPr lang="en-IN" sz="1600" dirty="0">
                <a:solidFill>
                  <a:srgbClr val="FF2F2F"/>
                </a:solidFill>
              </a:rPr>
            </a:br>
            <a:r>
              <a:rPr lang="en-US" sz="1400" b="0" strike="noStrike" spc="-1" dirty="0">
                <a:latin typeface="Calibri"/>
              </a:rPr>
              <a:t>Approved by AICTE,New Delhi, Permanently Affiliated to JNTUK,Kakinada</a:t>
            </a:r>
            <a:br>
              <a:rPr lang="en-US" sz="1400" b="0" strike="noStrike" spc="-1" dirty="0">
                <a:latin typeface="Arial"/>
              </a:rPr>
            </a:br>
            <a:r>
              <a:rPr lang="en-US" sz="2000" b="0" strike="noStrike" spc="-1" dirty="0">
                <a:solidFill>
                  <a:srgbClr val="000000"/>
                </a:solidFill>
                <a:latin typeface="Amasis MT Pro"/>
              </a:rPr>
              <a:t>   </a:t>
            </a:r>
            <a:r>
              <a:rPr lang="en-IN" sz="1800" b="0" strike="noStrike" spc="-1" dirty="0">
                <a:solidFill>
                  <a:schemeClr val="accent5">
                    <a:lumMod val="75000"/>
                  </a:schemeClr>
                </a:solidFill>
                <a:latin typeface="Amasis MT Pro"/>
              </a:rPr>
              <a:t>Department of DCME</a:t>
            </a:r>
            <a:br>
              <a:rPr lang="en-US" sz="1800" dirty="0"/>
            </a:br>
            <a:br>
              <a:rPr lang="en-US" sz="1800" b="0" strike="noStrike" spc="-1" dirty="0">
                <a:latin typeface="Arial"/>
              </a:rPr>
            </a:br>
            <a:br>
              <a:rPr lang="en-IN" sz="1600" dirty="0">
                <a:solidFill>
                  <a:srgbClr val="C00000"/>
                </a:solidFill>
              </a:rPr>
            </a:br>
            <a:endParaRPr lang="en-US" sz="1600" dirty="0"/>
          </a:p>
        </p:txBody>
      </p:sp>
      <p:sp>
        <p:nvSpPr>
          <p:cNvPr id="3" name="Content Placeholder 2">
            <a:extLst>
              <a:ext uri="{FF2B5EF4-FFF2-40B4-BE49-F238E27FC236}">
                <a16:creationId xmlns:a16="http://schemas.microsoft.com/office/drawing/2014/main" id="{F13431B8-17D8-A972-8149-C0D31DB850CF}"/>
              </a:ext>
            </a:extLst>
          </p:cNvPr>
          <p:cNvSpPr>
            <a:spLocks noGrp="1"/>
          </p:cNvSpPr>
          <p:nvPr>
            <p:ph type="body" idx="1"/>
          </p:nvPr>
        </p:nvSpPr>
        <p:spPr>
          <a:xfrm>
            <a:off x="583701" y="1648442"/>
            <a:ext cx="8060874" cy="3266458"/>
          </a:xfrm>
        </p:spPr>
        <p:txBody>
          <a:bodyPr/>
          <a:lstStyle/>
          <a:p>
            <a:pPr marL="0" indent="0">
              <a:buNone/>
            </a:pPr>
            <a:r>
              <a:rPr lang="en-IN" sz="2400" b="1" dirty="0">
                <a:solidFill>
                  <a:srgbClr val="00B0F0"/>
                </a:solidFill>
              </a:rPr>
              <a:t>                   </a:t>
            </a:r>
            <a:r>
              <a:rPr lang="en-IN" sz="2400" b="1" dirty="0">
                <a:solidFill>
                  <a:srgbClr val="00B0F0"/>
                </a:solidFill>
                <a:latin typeface="Times New Roman" panose="02020603050405020304" pitchFamily="18" charset="0"/>
                <a:cs typeface="Times New Roman" panose="02020603050405020304" pitchFamily="18" charset="0"/>
              </a:rPr>
              <a:t>Image to Sketch Application using AI</a:t>
            </a:r>
            <a:endParaRPr lang="en-US" sz="1600" b="1" dirty="0">
              <a:solidFill>
                <a:srgbClr val="00B0F0"/>
              </a:solidFill>
              <a:latin typeface="Times New Roman" panose="02020603050405020304" pitchFamily="18" charset="0"/>
              <a:cs typeface="Times New Roman" panose="02020603050405020304" pitchFamily="18" charset="0"/>
            </a:endParaRPr>
          </a:p>
          <a:p>
            <a:pPr marL="0" indent="0">
              <a:buNone/>
            </a:pPr>
            <a:endParaRPr lang="en-US" sz="1600" b="1" dirty="0">
              <a:solidFill>
                <a:schemeClr val="accent1">
                  <a:lumMod val="60000"/>
                  <a:lumOff val="40000"/>
                </a:schemeClr>
              </a:solidFill>
            </a:endParaRPr>
          </a:p>
          <a:p>
            <a:pPr marL="0" indent="0">
              <a:buNone/>
            </a:pPr>
            <a:r>
              <a:rPr lang="en-US" b="1" i="1" dirty="0">
                <a:solidFill>
                  <a:schemeClr val="tx2">
                    <a:lumMod val="50000"/>
                  </a:schemeClr>
                </a:solidFill>
                <a:latin typeface="Times New Roman" panose="02020603050405020304" pitchFamily="18" charset="0"/>
                <a:cs typeface="Times New Roman" panose="02020603050405020304" pitchFamily="18" charset="0"/>
              </a:rPr>
              <a:t>	</a:t>
            </a:r>
            <a:r>
              <a:rPr lang="en-US" b="1" i="1" dirty="0">
                <a:solidFill>
                  <a:schemeClr val="tx1"/>
                </a:solidFill>
              </a:rPr>
              <a:t>		            	</a:t>
            </a:r>
          </a:p>
          <a:p>
            <a:pPr marL="0" indent="0">
              <a:buNone/>
            </a:pPr>
            <a:r>
              <a:rPr lang="en-US" sz="1800" b="1" dirty="0">
                <a:solidFill>
                  <a:schemeClr val="tx2"/>
                </a:solidFill>
              </a:rPr>
              <a:t>PRESENTED BY:</a:t>
            </a:r>
            <a:r>
              <a:rPr lang="en-IN" sz="1800" b="1" dirty="0">
                <a:solidFill>
                  <a:schemeClr val="tx2"/>
                </a:solidFill>
              </a:rPr>
              <a:t>BATCH NO </a:t>
            </a:r>
            <a:r>
              <a:rPr lang="en-IN" sz="1800" b="1" dirty="0">
                <a:solidFill>
                  <a:schemeClr val="tx2"/>
                </a:solidFill>
                <a:latin typeface="Aptos Display" panose="020B0004020202020204" pitchFamily="34" charset="0"/>
              </a:rPr>
              <a:t>6</a:t>
            </a:r>
            <a:r>
              <a:rPr lang="en-IN" sz="1800" b="1" dirty="0">
                <a:solidFill>
                  <a:schemeClr val="tx2"/>
                </a:solidFill>
              </a:rPr>
              <a:t>                                         </a:t>
            </a:r>
            <a:r>
              <a:rPr lang="en-US" sz="2400" b="1" dirty="0">
                <a:solidFill>
                  <a:schemeClr val="tx2"/>
                </a:solidFill>
              </a:rPr>
              <a:t>Under the guidance of</a:t>
            </a:r>
          </a:p>
          <a:p>
            <a:pPr marL="0" indent="0">
              <a:buNone/>
            </a:pPr>
            <a:r>
              <a:rPr lang="en-US" sz="1800" b="1" i="1" dirty="0">
                <a:solidFill>
                  <a:schemeClr val="tx2">
                    <a:lumMod val="50000"/>
                  </a:schemeClr>
                </a:solidFill>
                <a:latin typeface="Times New Roman" panose="02020603050405020304" pitchFamily="18" charset="0"/>
                <a:cs typeface="Times New Roman" panose="02020603050405020304" pitchFamily="18" charset="0"/>
              </a:rPr>
              <a:t>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M.Prasad</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Rao</a:t>
            </a:r>
            <a:r>
              <a:rPr lang="en-IN" sz="1800" b="1" i="1" dirty="0">
                <a:solidFill>
                  <a:schemeClr val="tx2"/>
                </a:solidFill>
                <a:effectLst>
                  <a:outerShdw blurRad="38100" dist="38100" dir="2700000" algn="tl">
                    <a:srgbClr val="000000">
                      <a:alpha val="43137"/>
                    </a:srgbClr>
                  </a:outerShdw>
                </a:effectLst>
              </a:rPr>
              <a:t>                    </a:t>
            </a:r>
            <a:endParaRPr lang="en-US" sz="1800" b="1" i="1" dirty="0">
              <a:solidFill>
                <a:schemeClr val="accent6"/>
              </a:solidFill>
              <a:effectLst>
                <a:outerShdw blurRad="38100" dist="38100" dir="2700000" algn="tl">
                  <a:srgbClr val="000000">
                    <a:alpha val="43137"/>
                  </a:srgbClr>
                </a:outerShdw>
              </a:effectLst>
            </a:endParaRPr>
          </a:p>
          <a:p>
            <a:pPr marL="0" indent="0">
              <a:buNone/>
            </a:pPr>
            <a:r>
              <a:rPr lang="en-US" sz="1600" dirty="0"/>
              <a:t> </a:t>
            </a:r>
            <a:r>
              <a:rPr lang="en-US" sz="2000" dirty="0" err="1"/>
              <a:t>Y.Bhanu</a:t>
            </a:r>
            <a:r>
              <a:rPr lang="en-US" sz="2000" dirty="0"/>
              <a:t> Sai (23608-CM-064) (TL)                                       </a:t>
            </a:r>
          </a:p>
          <a:p>
            <a:pPr marL="0" indent="0">
              <a:buNone/>
            </a:pPr>
            <a:r>
              <a:rPr lang="en-US" sz="2000" dirty="0"/>
              <a:t> </a:t>
            </a:r>
            <a:r>
              <a:rPr lang="en-US" sz="2000" dirty="0" err="1"/>
              <a:t>G.Nanda</a:t>
            </a:r>
            <a:r>
              <a:rPr lang="en-US" sz="2000" dirty="0"/>
              <a:t> Kishor (23608-CM-013) </a:t>
            </a:r>
          </a:p>
          <a:p>
            <a:pPr marL="0" indent="0">
              <a:buNone/>
            </a:pPr>
            <a:r>
              <a:rPr lang="en-US" sz="2000" dirty="0"/>
              <a:t> </a:t>
            </a:r>
            <a:r>
              <a:rPr lang="en-US" sz="2000" dirty="0" err="1"/>
              <a:t>G.Bhaskar</a:t>
            </a:r>
            <a:r>
              <a:rPr lang="en-US" sz="2000" dirty="0"/>
              <a:t> (23608-CM-010) </a:t>
            </a:r>
          </a:p>
          <a:p>
            <a:pPr marL="0" indent="0">
              <a:buNone/>
            </a:pPr>
            <a:r>
              <a:rPr lang="en-US" sz="2000" dirty="0"/>
              <a:t>  K. Akash (23608-CM-071)</a:t>
            </a:r>
            <a:r>
              <a:rPr lang="en-US" sz="1600" b="1" dirty="0">
                <a:solidFill>
                  <a:schemeClr val="tx1"/>
                </a:solidFill>
              </a:rPr>
              <a:t>	</a:t>
            </a:r>
            <a:endParaRPr lang="en-US" sz="1600" b="1" dirty="0">
              <a:solidFill>
                <a:schemeClr val="accent1">
                  <a:lumMod val="60000"/>
                  <a:lumOff val="40000"/>
                </a:schemeClr>
              </a:solidFill>
            </a:endParaRPr>
          </a:p>
        </p:txBody>
      </p:sp>
      <p:sp>
        <p:nvSpPr>
          <p:cNvPr id="4" name="Slide Number Placeholder 3">
            <a:extLst>
              <a:ext uri="{FF2B5EF4-FFF2-40B4-BE49-F238E27FC236}">
                <a16:creationId xmlns:a16="http://schemas.microsoft.com/office/drawing/2014/main" id="{74A7CCF0-AFB3-8151-66A2-8CE24D5D580C}"/>
              </a:ext>
            </a:extLst>
          </p:cNvPr>
          <p:cNvSpPr>
            <a:spLocks noGrp="1"/>
          </p:cNvSpPr>
          <p:nvPr>
            <p:ph type="sldNum" sz="quarter" idx="4294967295"/>
          </p:nvPr>
        </p:nvSpPr>
        <p:spPr>
          <a:xfrm>
            <a:off x="0" y="0"/>
            <a:ext cx="0" cy="0"/>
          </a:xfrm>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488745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85C538-2C21-F594-5DCD-8B63837E273E}"/>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4" name="Picture 3">
            <a:extLst>
              <a:ext uri="{FF2B5EF4-FFF2-40B4-BE49-F238E27FC236}">
                <a16:creationId xmlns:a16="http://schemas.microsoft.com/office/drawing/2014/main" id="{2BCD86A9-4F72-8704-EDEB-214FC9C1063E}"/>
              </a:ext>
            </a:extLst>
          </p:cNvPr>
          <p:cNvPicPr>
            <a:picLocks noChangeAspect="1"/>
          </p:cNvPicPr>
          <p:nvPr/>
        </p:nvPicPr>
        <p:blipFill>
          <a:blip r:embed="rId2"/>
          <a:stretch>
            <a:fillRect/>
          </a:stretch>
        </p:blipFill>
        <p:spPr>
          <a:xfrm>
            <a:off x="0" y="0"/>
            <a:ext cx="9144000" cy="5143500"/>
          </a:xfrm>
          <a:prstGeom prst="rect">
            <a:avLst/>
          </a:prstGeom>
        </p:spPr>
      </p:pic>
      <p:sp>
        <p:nvSpPr>
          <p:cNvPr id="5" name="Arrow: Bent-Up 4">
            <a:extLst>
              <a:ext uri="{FF2B5EF4-FFF2-40B4-BE49-F238E27FC236}">
                <a16:creationId xmlns:a16="http://schemas.microsoft.com/office/drawing/2014/main" id="{C003F06F-D368-8418-83C3-11836BE22770}"/>
              </a:ext>
            </a:extLst>
          </p:cNvPr>
          <p:cNvSpPr/>
          <p:nvPr/>
        </p:nvSpPr>
        <p:spPr>
          <a:xfrm rot="16200000">
            <a:off x="3907032" y="2563085"/>
            <a:ext cx="656303" cy="673633"/>
          </a:xfrm>
          <a:prstGeom prst="bentUpArrow">
            <a:avLst>
              <a:gd name="adj1" fmla="val 11517"/>
              <a:gd name="adj2" fmla="val 15449"/>
              <a:gd name="adj3" fmla="val 40326"/>
            </a:avLst>
          </a:prstGeom>
          <a:solidFill>
            <a:schemeClr val="tx1"/>
          </a:solidFill>
          <a:ln>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6A15032-088C-A8F1-A8E2-6989082FE997}"/>
              </a:ext>
            </a:extLst>
          </p:cNvPr>
          <p:cNvSpPr txBox="1"/>
          <p:nvPr/>
        </p:nvSpPr>
        <p:spPr>
          <a:xfrm>
            <a:off x="3782960" y="3399503"/>
            <a:ext cx="3303639" cy="369332"/>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Select and click on open button</a:t>
            </a:r>
          </a:p>
        </p:txBody>
      </p:sp>
    </p:spTree>
    <p:extLst>
      <p:ext uri="{BB962C8B-B14F-4D97-AF65-F5344CB8AC3E}">
        <p14:creationId xmlns:p14="http://schemas.microsoft.com/office/powerpoint/2010/main" val="276203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0523A5-455B-7616-146E-2488520BC421}"/>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4" name="Picture 3">
            <a:extLst>
              <a:ext uri="{FF2B5EF4-FFF2-40B4-BE49-F238E27FC236}">
                <a16:creationId xmlns:a16="http://schemas.microsoft.com/office/drawing/2014/main" id="{95FE2075-579A-17B9-D620-97D4F495CFAF}"/>
              </a:ext>
            </a:extLst>
          </p:cNvPr>
          <p:cNvPicPr>
            <a:picLocks noChangeAspect="1"/>
          </p:cNvPicPr>
          <p:nvPr/>
        </p:nvPicPr>
        <p:blipFill>
          <a:blip r:embed="rId2"/>
          <a:stretch>
            <a:fillRect/>
          </a:stretch>
        </p:blipFill>
        <p:spPr>
          <a:xfrm>
            <a:off x="0" y="0"/>
            <a:ext cx="9144000" cy="5143500"/>
          </a:xfrm>
          <a:prstGeom prst="rect">
            <a:avLst/>
          </a:prstGeom>
        </p:spPr>
      </p:pic>
      <p:cxnSp>
        <p:nvCxnSpPr>
          <p:cNvPr id="12" name="Connector: Elbow 11">
            <a:extLst>
              <a:ext uri="{FF2B5EF4-FFF2-40B4-BE49-F238E27FC236}">
                <a16:creationId xmlns:a16="http://schemas.microsoft.com/office/drawing/2014/main" id="{3FB685D8-3CBB-6470-BD87-5CA3E39EA61E}"/>
              </a:ext>
            </a:extLst>
          </p:cNvPr>
          <p:cNvCxnSpPr/>
          <p:nvPr/>
        </p:nvCxnSpPr>
        <p:spPr>
          <a:xfrm>
            <a:off x="966019" y="1902542"/>
            <a:ext cx="626807" cy="486697"/>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ACEA3D9-1EA6-66D1-A7DA-E6A3C98602C3}"/>
              </a:ext>
            </a:extLst>
          </p:cNvPr>
          <p:cNvSpPr txBox="1"/>
          <p:nvPr/>
        </p:nvSpPr>
        <p:spPr>
          <a:xfrm>
            <a:off x="1740309" y="2204573"/>
            <a:ext cx="3628103" cy="369332"/>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Click and select the OpenCV sketch</a:t>
            </a:r>
          </a:p>
        </p:txBody>
      </p:sp>
    </p:spTree>
    <p:extLst>
      <p:ext uri="{BB962C8B-B14F-4D97-AF65-F5344CB8AC3E}">
        <p14:creationId xmlns:p14="http://schemas.microsoft.com/office/powerpoint/2010/main" val="1008733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CA4752-FA62-3948-26C1-81A6A8C7B711}"/>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4" name="Picture 3">
            <a:extLst>
              <a:ext uri="{FF2B5EF4-FFF2-40B4-BE49-F238E27FC236}">
                <a16:creationId xmlns:a16="http://schemas.microsoft.com/office/drawing/2014/main" id="{09DA328B-2761-485E-A450-38ACC8A3915A}"/>
              </a:ext>
            </a:extLst>
          </p:cNvPr>
          <p:cNvPicPr>
            <a:picLocks noChangeAspect="1"/>
          </p:cNvPicPr>
          <p:nvPr/>
        </p:nvPicPr>
        <p:blipFill>
          <a:blip r:embed="rId2"/>
          <a:stretch>
            <a:fillRect/>
          </a:stretch>
        </p:blipFill>
        <p:spPr>
          <a:xfrm>
            <a:off x="0" y="0"/>
            <a:ext cx="9144000" cy="5143500"/>
          </a:xfrm>
          <a:prstGeom prst="rect">
            <a:avLst/>
          </a:prstGeom>
        </p:spPr>
      </p:pic>
      <p:cxnSp>
        <p:nvCxnSpPr>
          <p:cNvPr id="6" name="Straight Arrow Connector 5">
            <a:extLst>
              <a:ext uri="{FF2B5EF4-FFF2-40B4-BE49-F238E27FC236}">
                <a16:creationId xmlns:a16="http://schemas.microsoft.com/office/drawing/2014/main" id="{74D9216E-28AE-041C-71C6-27BD2481E8A0}"/>
              </a:ext>
            </a:extLst>
          </p:cNvPr>
          <p:cNvCxnSpPr>
            <a:cxnSpLocks/>
          </p:cNvCxnSpPr>
          <p:nvPr/>
        </p:nvCxnSpPr>
        <p:spPr>
          <a:xfrm>
            <a:off x="2367116" y="958646"/>
            <a:ext cx="5088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DE74584-2D54-BF18-C7DA-E51FEA50187D}"/>
              </a:ext>
            </a:extLst>
          </p:cNvPr>
          <p:cNvSpPr txBox="1"/>
          <p:nvPr/>
        </p:nvSpPr>
        <p:spPr>
          <a:xfrm>
            <a:off x="2875936" y="773980"/>
            <a:ext cx="5309419" cy="369332"/>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Pencil Sketch type image is generated in the sketch tab </a:t>
            </a:r>
          </a:p>
        </p:txBody>
      </p:sp>
    </p:spTree>
    <p:extLst>
      <p:ext uri="{BB962C8B-B14F-4D97-AF65-F5344CB8AC3E}">
        <p14:creationId xmlns:p14="http://schemas.microsoft.com/office/powerpoint/2010/main" val="1988605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315279-A673-6D54-644F-3052ABA8FBAC}"/>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4" name="Picture 3">
            <a:extLst>
              <a:ext uri="{FF2B5EF4-FFF2-40B4-BE49-F238E27FC236}">
                <a16:creationId xmlns:a16="http://schemas.microsoft.com/office/drawing/2014/main" id="{28799115-21F8-FD28-65CA-FF4065B49334}"/>
              </a:ext>
            </a:extLst>
          </p:cNvPr>
          <p:cNvPicPr>
            <a:picLocks noChangeAspect="1"/>
          </p:cNvPicPr>
          <p:nvPr/>
        </p:nvPicPr>
        <p:blipFill>
          <a:blip r:embed="rId2"/>
          <a:stretch>
            <a:fillRect/>
          </a:stretch>
        </p:blipFill>
        <p:spPr>
          <a:xfrm>
            <a:off x="0" y="0"/>
            <a:ext cx="9144000" cy="5143500"/>
          </a:xfrm>
          <a:prstGeom prst="rect">
            <a:avLst/>
          </a:prstGeom>
        </p:spPr>
      </p:pic>
      <p:cxnSp>
        <p:nvCxnSpPr>
          <p:cNvPr id="6" name="Connector: Curved 5">
            <a:extLst>
              <a:ext uri="{FF2B5EF4-FFF2-40B4-BE49-F238E27FC236}">
                <a16:creationId xmlns:a16="http://schemas.microsoft.com/office/drawing/2014/main" id="{7DC37D8B-D70A-7D80-5A1F-CB500E3FB188}"/>
              </a:ext>
            </a:extLst>
          </p:cNvPr>
          <p:cNvCxnSpPr>
            <a:cxnSpLocks/>
          </p:cNvCxnSpPr>
          <p:nvPr/>
        </p:nvCxnSpPr>
        <p:spPr>
          <a:xfrm flipV="1">
            <a:off x="870155" y="884902"/>
            <a:ext cx="2367116" cy="114300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8578A2E-DC11-764B-06C0-65857841B156}"/>
              </a:ext>
            </a:extLst>
          </p:cNvPr>
          <p:cNvSpPr txBox="1"/>
          <p:nvPr/>
        </p:nvSpPr>
        <p:spPr>
          <a:xfrm>
            <a:off x="3303639" y="700236"/>
            <a:ext cx="5361039" cy="307777"/>
          </a:xfrm>
          <a:prstGeom prst="rect">
            <a:avLst/>
          </a:prstGeom>
          <a:noFill/>
        </p:spPr>
        <p:txBody>
          <a:bodyPr wrap="square" rtlCol="0">
            <a:spAutoFit/>
          </a:bodyPr>
          <a:lstStyle/>
          <a:p>
            <a:r>
              <a:rPr lang="en-US" sz="1400" dirty="0">
                <a:effectLst>
                  <a:outerShdw blurRad="38100" dist="38100" dir="2700000" algn="tl">
                    <a:srgbClr val="000000">
                      <a:alpha val="43137"/>
                    </a:srgbClr>
                  </a:outerShdw>
                </a:effectLst>
              </a:rPr>
              <a:t>Click on Ai sketch if you want Ai generated sketch effect</a:t>
            </a:r>
          </a:p>
        </p:txBody>
      </p:sp>
    </p:spTree>
    <p:extLst>
      <p:ext uri="{BB962C8B-B14F-4D97-AF65-F5344CB8AC3E}">
        <p14:creationId xmlns:p14="http://schemas.microsoft.com/office/powerpoint/2010/main" val="883491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BE04-5DA7-ABEF-B068-A6A57DF206EB}"/>
              </a:ext>
            </a:extLst>
          </p:cNvPr>
          <p:cNvSpPr>
            <a:spLocks noGrp="1"/>
          </p:cNvSpPr>
          <p:nvPr>
            <p:ph type="title"/>
          </p:nvPr>
        </p:nvSpPr>
        <p:spPr>
          <a:xfrm rot="20505523">
            <a:off x="-154361" y="2092943"/>
            <a:ext cx="7951307" cy="2019530"/>
          </a:xfrm>
          <a:effectLst>
            <a:innerShdw blurRad="63500" dist="50800" dir="5400000">
              <a:prstClr val="black">
                <a:alpha val="50000"/>
              </a:prstClr>
            </a:innerShdw>
            <a:reflection blurRad="6350" stA="50000" endA="300" endPos="55500" dist="50800" dir="5400000" sy="-100000" algn="bl" rotWithShape="0"/>
          </a:effectLst>
          <a:scene3d>
            <a:camera prst="perspectiveHeroicExtremeLeftFacing"/>
            <a:lightRig rig="threePt" dir="t"/>
          </a:scene3d>
        </p:spPr>
        <p:txBody>
          <a:bodyPr>
            <a:normAutofit/>
          </a:bodyPr>
          <a:lstStyle/>
          <a:p>
            <a:pPr algn="ctr"/>
            <a:r>
              <a:rPr lang="en-US" sz="7200" dirty="0">
                <a:latin typeface="Algerian" panose="04020705040A02060702" pitchFamily="82" charset="0"/>
              </a:rPr>
              <a:t>Thank You</a:t>
            </a:r>
          </a:p>
        </p:txBody>
      </p:sp>
      <p:sp>
        <p:nvSpPr>
          <p:cNvPr id="3" name="Slide Number Placeholder 2">
            <a:extLst>
              <a:ext uri="{FF2B5EF4-FFF2-40B4-BE49-F238E27FC236}">
                <a16:creationId xmlns:a16="http://schemas.microsoft.com/office/drawing/2014/main" id="{8FF1A517-34EF-B025-1AC6-E4CA7BFE2A97}"/>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534283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75CCEF-ABAC-442F-9921-E6F695188C03}"/>
              </a:ext>
            </a:extLst>
          </p:cNvPr>
          <p:cNvSpPr txBox="1"/>
          <p:nvPr/>
        </p:nvSpPr>
        <p:spPr>
          <a:xfrm>
            <a:off x="1129403" y="878725"/>
            <a:ext cx="5286829" cy="2806987"/>
          </a:xfrm>
          <a:prstGeom prst="rect">
            <a:avLst/>
          </a:prstGeom>
          <a:noFill/>
        </p:spPr>
        <p:txBody>
          <a:bodyPr wrap="square" rtlCol="0">
            <a:spAutoFit/>
          </a:bodyPr>
          <a:lstStyle/>
          <a:p>
            <a:pPr marL="342900" indent="-34290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Abstract </a:t>
            </a:r>
          </a:p>
          <a:p>
            <a:pPr marL="285750" indent="-28575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Hardware </a:t>
            </a:r>
            <a:r>
              <a:rPr lang="en-IN" sz="2000" dirty="0" err="1">
                <a:latin typeface="Times New Roman" panose="02020603050405020304" pitchFamily="18" charset="0"/>
                <a:ea typeface="Aptos" panose="02000000000000000000" pitchFamily="2" charset="0"/>
                <a:cs typeface="Times New Roman" panose="02020603050405020304" pitchFamily="18" charset="0"/>
              </a:rPr>
              <a:t>reqirements</a:t>
            </a:r>
            <a:endParaRPr lang="en-IN" sz="2000" dirty="0">
              <a:latin typeface="Times New Roman" panose="02020603050405020304" pitchFamily="18" charset="0"/>
              <a:ea typeface="Aptos" panose="02000000000000000000" pitchFamily="2" charset="0"/>
              <a:cs typeface="Times New Roman" panose="02020603050405020304" pitchFamily="18" charset="0"/>
            </a:endParaRPr>
          </a:p>
          <a:p>
            <a:pPr marL="342900" indent="-34290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Software </a:t>
            </a:r>
            <a:r>
              <a:rPr lang="en-IN" sz="2000" dirty="0" err="1">
                <a:latin typeface="Times New Roman" panose="02020603050405020304" pitchFamily="18" charset="0"/>
                <a:ea typeface="Aptos" panose="02000000000000000000" pitchFamily="2" charset="0"/>
                <a:cs typeface="Times New Roman" panose="02020603050405020304" pitchFamily="18" charset="0"/>
              </a:rPr>
              <a:t>reqirements</a:t>
            </a:r>
            <a:endParaRPr lang="en-IN" sz="2000" dirty="0">
              <a:latin typeface="Times New Roman" panose="02020603050405020304" pitchFamily="18" charset="0"/>
              <a:ea typeface="Aptos" panose="02000000000000000000" pitchFamily="2" charset="0"/>
              <a:cs typeface="Times New Roman" panose="02020603050405020304" pitchFamily="18" charset="0"/>
            </a:endParaRPr>
          </a:p>
          <a:p>
            <a:pPr marL="285750" indent="-28575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Benefits &amp; Advantages</a:t>
            </a:r>
          </a:p>
          <a:p>
            <a:pPr marL="285750" indent="-28575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RealTime uses</a:t>
            </a:r>
          </a:p>
          <a:p>
            <a:pPr marL="285750" indent="-28575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Implementation</a:t>
            </a:r>
          </a:p>
        </p:txBody>
      </p:sp>
      <p:sp>
        <p:nvSpPr>
          <p:cNvPr id="5" name="TextBox 4">
            <a:extLst>
              <a:ext uri="{FF2B5EF4-FFF2-40B4-BE49-F238E27FC236}">
                <a16:creationId xmlns:a16="http://schemas.microsoft.com/office/drawing/2014/main" id="{60415FED-8BB3-3D12-F54A-B6D7FC8301BD}"/>
              </a:ext>
            </a:extLst>
          </p:cNvPr>
          <p:cNvSpPr txBox="1"/>
          <p:nvPr/>
        </p:nvSpPr>
        <p:spPr>
          <a:xfrm>
            <a:off x="542010" y="293950"/>
            <a:ext cx="5696857" cy="584775"/>
          </a:xfrm>
          <a:prstGeom prst="rect">
            <a:avLst/>
          </a:prstGeom>
          <a:noFill/>
        </p:spPr>
        <p:txBody>
          <a:bodyPr wrap="square" rtlCol="0">
            <a:spAutoFit/>
          </a:bodyPr>
          <a:lstStyle/>
          <a:p>
            <a:pPr algn="l"/>
            <a:r>
              <a:rPr lang="en-IN" sz="3200" dirty="0">
                <a:solidFill>
                  <a:srgbClr val="0070C0"/>
                </a:solidFill>
                <a:latin typeface="Times New Roman" panose="02020603050405020304" pitchFamily="18" charset="0"/>
                <a:cs typeface="Times New Roman" panose="02020603050405020304" pitchFamily="18" charset="0"/>
              </a:rPr>
              <a:t>Overview</a:t>
            </a:r>
            <a:endParaRPr lang="en-US" sz="32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1359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37"/>
          <p:cNvSpPr txBox="1">
            <a:spLocks noGrp="1"/>
          </p:cNvSpPr>
          <p:nvPr>
            <p:ph type="title"/>
          </p:nvPr>
        </p:nvSpPr>
        <p:spPr>
          <a:xfrm>
            <a:off x="720000" y="160224"/>
            <a:ext cx="7704000" cy="7667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solidFill>
                  <a:srgbClr val="0070C0"/>
                </a:solidFill>
                <a:latin typeface="Times New Roman" panose="02020603050405020304" pitchFamily="18" charset="0"/>
                <a:cs typeface="Times New Roman" panose="02020603050405020304" pitchFamily="18" charset="0"/>
              </a:rPr>
              <a:t>ABSTRACT</a:t>
            </a:r>
            <a:endParaRPr sz="3200" dirty="0">
              <a:solidFill>
                <a:srgbClr val="0070C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C6254B4-C81A-00A5-91AC-2789D850A9BB}"/>
              </a:ext>
            </a:extLst>
          </p:cNvPr>
          <p:cNvSpPr txBox="1"/>
          <p:nvPr/>
        </p:nvSpPr>
        <p:spPr>
          <a:xfrm>
            <a:off x="603135" y="823096"/>
            <a:ext cx="8060592" cy="2585323"/>
          </a:xfrm>
          <a:prstGeom prst="rect">
            <a:avLst/>
          </a:prstGeom>
          <a:noFill/>
        </p:spPr>
        <p:txBody>
          <a:bodyPr wrap="square" rtlCol="0">
            <a:spAutoFit/>
          </a:bodyPr>
          <a:lstStyle/>
          <a:p>
            <a:r>
              <a:rPr lang="en-US" b="1" dirty="0"/>
              <a:t>Image to Sketch Application</a:t>
            </a:r>
            <a:r>
              <a:rPr lang="en-US" dirty="0"/>
              <a:t> is a user-friendly tool that transforms regular photos into pencil sketch-style images using basic image processing techniques. Built with Python and OpenCV, it works by converting the image to grayscale, inverting it, applying Gaussian blur, and blending it to create a hand-drawn sketch effect.</a:t>
            </a:r>
          </a:p>
          <a:p>
            <a:endParaRPr lang="en-US" dirty="0"/>
          </a:p>
          <a:p>
            <a:r>
              <a:rPr lang="en-US" dirty="0"/>
              <a:t>This lightweight application is perfect for photo editing, digital art, social media content, and educational use. Users can easily upload an image, view the sketch preview, and download the final result. The project highlights how simple computer vision techniques can be used to create fun and creative tools.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37"/>
          <p:cNvSpPr txBox="1">
            <a:spLocks noGrp="1"/>
          </p:cNvSpPr>
          <p:nvPr>
            <p:ph type="title"/>
          </p:nvPr>
        </p:nvSpPr>
        <p:spPr>
          <a:xfrm>
            <a:off x="720000" y="610050"/>
            <a:ext cx="7704000" cy="7667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solidFill>
                  <a:srgbClr val="0070C0"/>
                </a:solidFill>
                <a:latin typeface="Times New Roman" panose="02020603050405020304" pitchFamily="18" charset="0"/>
                <a:cs typeface="Times New Roman" panose="02020603050405020304" pitchFamily="18" charset="0"/>
              </a:rPr>
              <a:t>Hardware </a:t>
            </a:r>
            <a:r>
              <a:rPr lang="en-US" sz="3200" dirty="0" err="1">
                <a:solidFill>
                  <a:srgbClr val="0070C0"/>
                </a:solidFill>
                <a:latin typeface="Times New Roman" panose="02020603050405020304" pitchFamily="18" charset="0"/>
                <a:cs typeface="Times New Roman" panose="02020603050405020304" pitchFamily="18" charset="0"/>
              </a:rPr>
              <a:t>Reqirements</a:t>
            </a:r>
            <a:endParaRPr sz="3200" dirty="0">
              <a:solidFill>
                <a:srgbClr val="0070C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8827F53-9590-3BA1-C8A6-7C21122CDBEE}"/>
              </a:ext>
            </a:extLst>
          </p:cNvPr>
          <p:cNvSpPr txBox="1"/>
          <p:nvPr/>
        </p:nvSpPr>
        <p:spPr>
          <a:xfrm>
            <a:off x="720000" y="1535430"/>
            <a:ext cx="770400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Personal Computer or Laptop with latest processors,8GB internal storage with  256GB SSD Storage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6" name="TextBox 5">
            <a:extLst>
              <a:ext uri="{FF2B5EF4-FFF2-40B4-BE49-F238E27FC236}">
                <a16:creationId xmlns:a16="http://schemas.microsoft.com/office/drawing/2014/main" id="{DDCB0AC1-AF78-293B-69D4-EA0791A3C40B}"/>
              </a:ext>
            </a:extLst>
          </p:cNvPr>
          <p:cNvSpPr txBox="1"/>
          <p:nvPr/>
        </p:nvSpPr>
        <p:spPr>
          <a:xfrm>
            <a:off x="2392281" y="290163"/>
            <a:ext cx="4757854" cy="584775"/>
          </a:xfrm>
          <a:prstGeom prst="rect">
            <a:avLst/>
          </a:prstGeom>
          <a:noFill/>
        </p:spPr>
        <p:txBody>
          <a:bodyPr wrap="square" rtlCol="0">
            <a:spAutoFit/>
          </a:bodyPr>
          <a:lstStyle/>
          <a:p>
            <a:r>
              <a:rPr lang="en-US" sz="3200" dirty="0">
                <a:solidFill>
                  <a:srgbClr val="0070C0"/>
                </a:solidFill>
                <a:latin typeface="Times New Roman" panose="02020603050405020304" pitchFamily="18" charset="0"/>
                <a:cs typeface="Times New Roman" panose="02020603050405020304" pitchFamily="18" charset="0"/>
              </a:rPr>
              <a:t>Software Requirements</a:t>
            </a:r>
            <a:endParaRPr lang="en-IN" sz="3200" dirty="0">
              <a:solidFill>
                <a:srgbClr val="0070C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69C9048-A94A-4691-05FF-7EEAD7C12F1C}"/>
              </a:ext>
            </a:extLst>
          </p:cNvPr>
          <p:cNvSpPr txBox="1"/>
          <p:nvPr/>
        </p:nvSpPr>
        <p:spPr>
          <a:xfrm>
            <a:off x="449580" y="975360"/>
            <a:ext cx="7189470" cy="3693319"/>
          </a:xfrm>
          <a:prstGeom prst="rect">
            <a:avLst/>
          </a:prstGeom>
          <a:noFill/>
        </p:spPr>
        <p:txBody>
          <a:bodyPr wrap="square" rtlCol="0">
            <a:spAutoFit/>
          </a:bodyPr>
          <a:lstStyle/>
          <a:p>
            <a:pPr marL="285750" lvl="0" indent="-285750" defTabSz="914400" eaLnBrk="0" fontAlgn="base" hangingPunct="0">
              <a:lnSpc>
                <a:spcPct val="150000"/>
              </a:lnSpc>
              <a:spcBef>
                <a:spcPct val="0"/>
              </a:spcBef>
              <a:spcAft>
                <a:spcPct val="0"/>
              </a:spcAft>
              <a:buFont typeface="Wingdings" panose="05000000000000000000" pitchFamily="2" charset="2"/>
              <a:buChar char="v"/>
            </a:pPr>
            <a:r>
              <a:rPr lang="en-US" altLang="en-US" b="1" dirty="0">
                <a:latin typeface="Arial" panose="020B0604020202020204" pitchFamily="34" charset="0"/>
              </a:rPr>
              <a:t>Operating System</a:t>
            </a:r>
            <a:r>
              <a:rPr lang="en-US" altLang="en-US" dirty="0">
                <a:latin typeface="Arial" panose="020B0604020202020204" pitchFamily="34" charset="0"/>
              </a:rPr>
              <a:t>: Windows</a:t>
            </a:r>
          </a:p>
          <a:p>
            <a:pPr marL="285750" lvl="0" indent="-285750" defTabSz="914400" eaLnBrk="0" fontAlgn="base" hangingPunct="0">
              <a:lnSpc>
                <a:spcPct val="150000"/>
              </a:lnSpc>
              <a:spcBef>
                <a:spcPct val="0"/>
              </a:spcBef>
              <a:spcAft>
                <a:spcPct val="0"/>
              </a:spcAft>
              <a:buFont typeface="Wingdings" panose="05000000000000000000" pitchFamily="2" charset="2"/>
              <a:buChar char="v"/>
            </a:pPr>
            <a:r>
              <a:rPr lang="en-US" altLang="en-US" b="1" dirty="0">
                <a:latin typeface="Arial" panose="020B0604020202020204" pitchFamily="34" charset="0"/>
              </a:rPr>
              <a:t>Programming Language</a:t>
            </a:r>
            <a:r>
              <a:rPr lang="en-US" altLang="en-US" dirty="0">
                <a:latin typeface="Arial" panose="020B0604020202020204" pitchFamily="34" charset="0"/>
              </a:rPr>
              <a:t>: Python (latest version preferred)</a:t>
            </a:r>
          </a:p>
          <a:p>
            <a:pPr marL="285750" lvl="0" indent="-285750" defTabSz="914400" eaLnBrk="0" fontAlgn="base" hangingPunct="0">
              <a:lnSpc>
                <a:spcPct val="150000"/>
              </a:lnSpc>
              <a:spcBef>
                <a:spcPct val="0"/>
              </a:spcBef>
              <a:spcAft>
                <a:spcPct val="0"/>
              </a:spcAft>
              <a:buFont typeface="Wingdings" panose="05000000000000000000" pitchFamily="2" charset="2"/>
              <a:buChar char="v"/>
            </a:pPr>
            <a:r>
              <a:rPr lang="en-US" altLang="en-US" b="1" dirty="0">
                <a:latin typeface="Arial" panose="020B0604020202020204" pitchFamily="34" charset="0"/>
              </a:rPr>
              <a:t>AI Libraries</a:t>
            </a:r>
            <a:r>
              <a:rPr lang="en-US" altLang="en-US" dirty="0">
                <a:latin typeface="Arial" panose="020B0604020202020204" pitchFamily="34" charset="0"/>
              </a:rPr>
              <a:t>: TensorFlow ,</a:t>
            </a:r>
            <a:r>
              <a:rPr lang="en-US" altLang="en-US" dirty="0" err="1">
                <a:latin typeface="Arial" panose="020B0604020202020204" pitchFamily="34" charset="0"/>
              </a:rPr>
              <a:t>Streamlit</a:t>
            </a:r>
            <a:endParaRPr lang="en-US" altLang="en-US" dirty="0">
              <a:latin typeface="Arial" panose="020B0604020202020204" pitchFamily="34" charset="0"/>
            </a:endParaRPr>
          </a:p>
          <a:p>
            <a:pPr marL="285750" lvl="0" indent="-285750" defTabSz="914400" eaLnBrk="0" fontAlgn="base" hangingPunct="0">
              <a:lnSpc>
                <a:spcPct val="150000"/>
              </a:lnSpc>
              <a:spcBef>
                <a:spcPct val="0"/>
              </a:spcBef>
              <a:spcAft>
                <a:spcPct val="0"/>
              </a:spcAft>
              <a:buFont typeface="Wingdings" panose="05000000000000000000" pitchFamily="2" charset="2"/>
              <a:buChar char="v"/>
            </a:pPr>
            <a:r>
              <a:rPr lang="en-US" altLang="en-US" b="1" dirty="0">
                <a:latin typeface="Arial" panose="020B0604020202020204" pitchFamily="34" charset="0"/>
              </a:rPr>
              <a:t>Image Processing Library</a:t>
            </a:r>
            <a:r>
              <a:rPr lang="en-US" altLang="en-US" dirty="0">
                <a:latin typeface="Arial" panose="020B0604020202020204" pitchFamily="34" charset="0"/>
              </a:rPr>
              <a:t>: OpenCV</a:t>
            </a:r>
          </a:p>
          <a:p>
            <a:pPr marL="285750" lvl="0" indent="-285750" defTabSz="914400" eaLnBrk="0" fontAlgn="base" hangingPunct="0">
              <a:lnSpc>
                <a:spcPct val="150000"/>
              </a:lnSpc>
              <a:spcBef>
                <a:spcPct val="0"/>
              </a:spcBef>
              <a:spcAft>
                <a:spcPct val="0"/>
              </a:spcAft>
              <a:buFont typeface="Wingdings" panose="05000000000000000000" pitchFamily="2" charset="2"/>
              <a:buChar char="v"/>
            </a:pPr>
            <a:r>
              <a:rPr lang="en-US" altLang="en-US" b="1" dirty="0">
                <a:latin typeface="Arial" panose="020B0604020202020204" pitchFamily="34" charset="0"/>
              </a:rPr>
              <a:t>Numerical Computation</a:t>
            </a:r>
            <a:r>
              <a:rPr lang="en-US" altLang="en-US" dirty="0">
                <a:latin typeface="Arial" panose="020B0604020202020204" pitchFamily="34" charset="0"/>
              </a:rPr>
              <a:t>: NumPy</a:t>
            </a:r>
          </a:p>
          <a:p>
            <a:pPr marL="285750" lvl="0" indent="-285750" defTabSz="914400" eaLnBrk="0" fontAlgn="base" hangingPunct="0">
              <a:lnSpc>
                <a:spcPct val="150000"/>
              </a:lnSpc>
              <a:spcBef>
                <a:spcPct val="0"/>
              </a:spcBef>
              <a:spcAft>
                <a:spcPct val="0"/>
              </a:spcAft>
              <a:buFont typeface="Wingdings" panose="05000000000000000000" pitchFamily="2" charset="2"/>
              <a:buChar char="v"/>
            </a:pPr>
            <a:r>
              <a:rPr lang="en-US" altLang="en-US" b="1" dirty="0">
                <a:latin typeface="Arial" panose="020B0604020202020204" pitchFamily="34" charset="0"/>
              </a:rPr>
              <a:t>AI Model :</a:t>
            </a:r>
            <a:r>
              <a:rPr lang="en-US" altLang="en-US" dirty="0" err="1">
                <a:latin typeface="Arial" panose="020B0604020202020204" pitchFamily="34" charset="0"/>
              </a:rPr>
              <a:t>sketch.onnx</a:t>
            </a:r>
            <a:endParaRPr lang="en-US" altLang="en-US" dirty="0">
              <a:latin typeface="Arial" panose="020B0604020202020204" pitchFamily="34" charset="0"/>
            </a:endParaRPr>
          </a:p>
          <a:p>
            <a:pPr marL="285750" lvl="0" indent="-285750" defTabSz="914400" eaLnBrk="0" fontAlgn="base" hangingPunct="0">
              <a:lnSpc>
                <a:spcPct val="150000"/>
              </a:lnSpc>
              <a:spcBef>
                <a:spcPct val="0"/>
              </a:spcBef>
              <a:spcAft>
                <a:spcPct val="0"/>
              </a:spcAft>
              <a:buFont typeface="Wingdings" panose="05000000000000000000" pitchFamily="2" charset="2"/>
              <a:buChar char="v"/>
            </a:pPr>
            <a:r>
              <a:rPr lang="en-US" altLang="en-US" b="1" dirty="0">
                <a:latin typeface="Arial" panose="020B0604020202020204" pitchFamily="34" charset="0"/>
              </a:rPr>
              <a:t>IDE/Code Editor</a:t>
            </a:r>
            <a:r>
              <a:rPr lang="en-US" altLang="en-US" dirty="0">
                <a:latin typeface="Arial" panose="020B0604020202020204" pitchFamily="34" charset="0"/>
              </a:rPr>
              <a:t>: VS </a:t>
            </a:r>
            <a:r>
              <a:rPr lang="en-US" altLang="en-US" dirty="0" err="1">
                <a:latin typeface="Arial" panose="020B0604020202020204" pitchFamily="34" charset="0"/>
              </a:rPr>
              <a:t>Code,Andriod</a:t>
            </a:r>
            <a:r>
              <a:rPr lang="en-US" altLang="en-US" dirty="0">
                <a:latin typeface="Arial" panose="020B0604020202020204" pitchFamily="34" charset="0"/>
              </a:rPr>
              <a:t> Studio</a:t>
            </a:r>
            <a:r>
              <a:rPr lang="en-US" altLang="en-US" sz="1200" dirty="0">
                <a:latin typeface="Arial" panose="020B0604020202020204" pitchFamily="34" charset="0"/>
              </a:rPr>
              <a:t>(for App Development)</a:t>
            </a:r>
            <a:endParaRPr lang="en-US" altLang="en-US" dirty="0">
              <a:latin typeface="Arial" panose="020B0604020202020204" pitchFamily="34" charset="0"/>
            </a:endParaRPr>
          </a:p>
          <a:p>
            <a:pPr marL="285750" lvl="0" indent="-285750" defTabSz="914400" eaLnBrk="0" fontAlgn="base" hangingPunct="0">
              <a:lnSpc>
                <a:spcPct val="150000"/>
              </a:lnSpc>
              <a:spcBef>
                <a:spcPct val="0"/>
              </a:spcBef>
              <a:spcAft>
                <a:spcPct val="0"/>
              </a:spcAft>
              <a:buFont typeface="Wingdings" panose="05000000000000000000" pitchFamily="2" charset="2"/>
              <a:buChar char="v"/>
            </a:pPr>
            <a:r>
              <a:rPr lang="en-US" altLang="en-US" b="1" dirty="0">
                <a:latin typeface="Arial" panose="020B0604020202020204" pitchFamily="34" charset="0"/>
              </a:rPr>
              <a:t>Package Manager</a:t>
            </a:r>
            <a:r>
              <a:rPr lang="en-US" altLang="en-US" dirty="0">
                <a:latin typeface="Arial" panose="020B0604020202020204" pitchFamily="34" charset="0"/>
              </a:rPr>
              <a:t>: pip or Anaconda (to install Python libraries)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3891-D0A1-D128-E078-3B681A0680AA}"/>
              </a:ext>
            </a:extLst>
          </p:cNvPr>
          <p:cNvSpPr>
            <a:spLocks noGrp="1"/>
          </p:cNvSpPr>
          <p:nvPr>
            <p:ph type="title"/>
          </p:nvPr>
        </p:nvSpPr>
        <p:spPr>
          <a:xfrm>
            <a:off x="1906632" y="119256"/>
            <a:ext cx="4740900" cy="507550"/>
          </a:xfrm>
        </p:spPr>
        <p:txBody>
          <a:bodyPr/>
          <a:lstStyle/>
          <a:p>
            <a:r>
              <a:rPr lang="en-US" sz="3200" dirty="0">
                <a:solidFill>
                  <a:srgbClr val="0070C0"/>
                </a:solidFill>
                <a:latin typeface="Times New Roman" panose="02020603050405020304" pitchFamily="18" charset="0"/>
                <a:cs typeface="Times New Roman" panose="02020603050405020304" pitchFamily="18" charset="0"/>
              </a:rPr>
              <a:t>Benefits &amp;Advantages</a:t>
            </a:r>
            <a:endParaRPr lang="en-US" sz="3200" dirty="0"/>
          </a:p>
        </p:txBody>
      </p:sp>
      <p:sp>
        <p:nvSpPr>
          <p:cNvPr id="3" name="Subtitle 2">
            <a:extLst>
              <a:ext uri="{FF2B5EF4-FFF2-40B4-BE49-F238E27FC236}">
                <a16:creationId xmlns:a16="http://schemas.microsoft.com/office/drawing/2014/main" id="{646604D8-E633-66C2-618D-2D5E5737728D}"/>
              </a:ext>
            </a:extLst>
          </p:cNvPr>
          <p:cNvSpPr>
            <a:spLocks noGrp="1"/>
          </p:cNvSpPr>
          <p:nvPr>
            <p:ph type="subTitle" idx="1"/>
          </p:nvPr>
        </p:nvSpPr>
        <p:spPr>
          <a:xfrm>
            <a:off x="376084" y="693174"/>
            <a:ext cx="8443451" cy="4450325"/>
          </a:xfrm>
        </p:spPr>
        <p:txBody>
          <a:bodyPr/>
          <a:lstStyle/>
          <a:p>
            <a:pPr algn="l"/>
            <a:r>
              <a:rPr lang="en-US" sz="1800" u="sng" dirty="0"/>
              <a:t>Why should I use and in which situations should I use this app..?</a:t>
            </a:r>
          </a:p>
          <a:p>
            <a:pPr algn="l"/>
            <a:endParaRPr lang="en-US" sz="1400" u="sng" dirty="0"/>
          </a:p>
          <a:p>
            <a:pPr marL="285750" indent="-285750" algn="l">
              <a:buFont typeface="Arial" panose="020B0604020202020204" pitchFamily="34" charset="0"/>
              <a:buChar char="•"/>
            </a:pPr>
            <a:r>
              <a:rPr lang="en-US" sz="1600" dirty="0"/>
              <a:t>Converts Photos to Art Instantly</a:t>
            </a:r>
          </a:p>
          <a:p>
            <a:pPr marL="285750" indent="-285750" algn="l">
              <a:buFont typeface="Arial" panose="020B0604020202020204" pitchFamily="34" charset="0"/>
              <a:buChar char="•"/>
            </a:pPr>
            <a:r>
              <a:rPr lang="en-US" sz="1600" dirty="0"/>
              <a:t>Works Fast &amp; Offline</a:t>
            </a:r>
          </a:p>
          <a:p>
            <a:pPr marL="285750" indent="-285750" algn="l">
              <a:buFont typeface="Arial" panose="020B0604020202020204" pitchFamily="34" charset="0"/>
              <a:buChar char="•"/>
            </a:pPr>
            <a:r>
              <a:rPr lang="en-US" sz="1600" dirty="0"/>
              <a:t>Educational Value: Learn AI + Image Processing</a:t>
            </a:r>
          </a:p>
          <a:p>
            <a:pPr marL="285750" indent="-285750" algn="l">
              <a:buFont typeface="Arial" panose="020B0604020202020204" pitchFamily="34" charset="0"/>
              <a:buChar char="•"/>
            </a:pPr>
            <a:r>
              <a:rPr lang="en-US" sz="1600" dirty="0"/>
              <a:t>Offline Access without internet</a:t>
            </a:r>
          </a:p>
          <a:p>
            <a:pPr marL="285750" indent="-285750" algn="l">
              <a:buFont typeface="Arial" panose="020B0604020202020204" pitchFamily="34" charset="0"/>
              <a:buChar char="•"/>
            </a:pPr>
            <a:r>
              <a:rPr lang="en-US" sz="1600" dirty="0"/>
              <a:t>Realtime use for instant </a:t>
            </a:r>
            <a:r>
              <a:rPr lang="en-US" sz="1600" dirty="0" err="1"/>
              <a:t>convertion</a:t>
            </a:r>
            <a:r>
              <a:rPr lang="en-US" sz="1600" dirty="0"/>
              <a:t> of images</a:t>
            </a:r>
          </a:p>
          <a:p>
            <a:pPr marL="285750" indent="-285750" algn="l">
              <a:buFont typeface="Arial" panose="020B0604020202020204" pitchFamily="34" charset="0"/>
              <a:buChar char="•"/>
            </a:pPr>
            <a:r>
              <a:rPr lang="en-US" sz="1600" dirty="0"/>
              <a:t>Free and no ads </a:t>
            </a:r>
          </a:p>
          <a:p>
            <a:pPr marL="0" indent="0" algn="l"/>
            <a:endParaRPr lang="en-US" sz="1400" u="sng" dirty="0"/>
          </a:p>
          <a:p>
            <a:pPr marL="0" indent="0" algn="l"/>
            <a:r>
              <a:rPr lang="en-US" sz="2000" u="sng" dirty="0"/>
              <a:t>In which situation should I use..?</a:t>
            </a:r>
          </a:p>
          <a:p>
            <a:pPr marL="0" indent="0" algn="l"/>
            <a:endParaRPr lang="en-US" sz="1800" u="sng" dirty="0"/>
          </a:p>
          <a:p>
            <a:pPr marL="285750" indent="-285750" algn="l">
              <a:buFont typeface="Arial" panose="020B0604020202020204" pitchFamily="34" charset="0"/>
              <a:buChar char="•"/>
            </a:pPr>
            <a:r>
              <a:rPr lang="en-US" sz="1700" dirty="0"/>
              <a:t>Mainly helpful for news channels for visualizing the crime or other activities.</a:t>
            </a:r>
          </a:p>
          <a:p>
            <a:pPr marL="285750" indent="-285750" algn="l">
              <a:buFont typeface="Arial" panose="020B0604020202020204" pitchFamily="34" charset="0"/>
              <a:buChar char="•"/>
            </a:pPr>
            <a:r>
              <a:rPr lang="en-US" sz="1700" dirty="0"/>
              <a:t>Live or video calls for unknown person when we don’t want to show our actual identity.</a:t>
            </a:r>
          </a:p>
          <a:p>
            <a:pPr marL="285750" indent="-285750" algn="l">
              <a:buFont typeface="Arial" panose="020B0604020202020204" pitchFamily="34" charset="0"/>
              <a:buChar char="•"/>
            </a:pPr>
            <a:r>
              <a:rPr lang="en-US" sz="1700" dirty="0"/>
              <a:t>Used for social media content creation(Trending).</a:t>
            </a:r>
          </a:p>
          <a:p>
            <a:pPr marL="285750" indent="-285750" algn="l">
              <a:buFont typeface="Arial" panose="020B0604020202020204" pitchFamily="34" charset="0"/>
              <a:buChar char="•"/>
            </a:pPr>
            <a:r>
              <a:rPr lang="en-US" sz="1700" dirty="0"/>
              <a:t>Law Enforcement / Forensics -Creating suspect sketches from images or converting CCTV shots into sketch-like visuals.</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endParaRPr lang="en-US" sz="1400" dirty="0"/>
          </a:p>
        </p:txBody>
      </p:sp>
    </p:spTree>
    <p:extLst>
      <p:ext uri="{BB962C8B-B14F-4D97-AF65-F5344CB8AC3E}">
        <p14:creationId xmlns:p14="http://schemas.microsoft.com/office/powerpoint/2010/main" val="3066249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F760-B46F-DFF7-ABE0-CCC56A859305}"/>
              </a:ext>
            </a:extLst>
          </p:cNvPr>
          <p:cNvSpPr>
            <a:spLocks noGrp="1"/>
          </p:cNvSpPr>
          <p:nvPr>
            <p:ph type="title"/>
          </p:nvPr>
        </p:nvSpPr>
        <p:spPr>
          <a:xfrm>
            <a:off x="638269" y="471948"/>
            <a:ext cx="6330343" cy="553065"/>
          </a:xfrm>
        </p:spPr>
        <p:txBody>
          <a:bodyPr/>
          <a:lstStyle/>
          <a:p>
            <a:r>
              <a:rPr lang="en-US" sz="3200" dirty="0">
                <a:solidFill>
                  <a:schemeClr val="tx1">
                    <a:lumMod val="50000"/>
                    <a:lumOff val="50000"/>
                  </a:schemeClr>
                </a:solidFill>
                <a:effectLst>
                  <a:outerShdw blurRad="38100" dist="38100" dir="2700000" algn="tl">
                    <a:srgbClr val="000000">
                      <a:alpha val="43137"/>
                    </a:srgbClr>
                  </a:outerShdw>
                </a:effectLst>
              </a:rPr>
              <a:t>What if this system does not exist..?</a:t>
            </a:r>
          </a:p>
        </p:txBody>
      </p:sp>
      <p:sp>
        <p:nvSpPr>
          <p:cNvPr id="3" name="Subtitle 2">
            <a:extLst>
              <a:ext uri="{FF2B5EF4-FFF2-40B4-BE49-F238E27FC236}">
                <a16:creationId xmlns:a16="http://schemas.microsoft.com/office/drawing/2014/main" id="{E10C24B3-63F1-C650-A75F-FB6DD84DF6DA}"/>
              </a:ext>
            </a:extLst>
          </p:cNvPr>
          <p:cNvSpPr>
            <a:spLocks noGrp="1"/>
          </p:cNvSpPr>
          <p:nvPr>
            <p:ph type="subTitle" idx="1"/>
          </p:nvPr>
        </p:nvSpPr>
        <p:spPr>
          <a:xfrm>
            <a:off x="722672" y="1130703"/>
            <a:ext cx="5401294" cy="3279065"/>
          </a:xfrm>
        </p:spPr>
        <p:txBody>
          <a:bodyPr/>
          <a:lstStyle/>
          <a:p>
            <a:pPr marL="342900" indent="-342900" algn="l">
              <a:lnSpc>
                <a:spcPct val="150000"/>
              </a:lnSpc>
              <a:buFont typeface="Arial" panose="020B0604020202020204" pitchFamily="34" charset="0"/>
              <a:buChar char="•"/>
            </a:pPr>
            <a:r>
              <a:rPr lang="en-US" sz="1800" dirty="0"/>
              <a:t>Lack of Free, Offline Sketch Tools</a:t>
            </a:r>
          </a:p>
          <a:p>
            <a:pPr marL="342900" indent="-342900" algn="l">
              <a:lnSpc>
                <a:spcPct val="150000"/>
              </a:lnSpc>
              <a:buFont typeface="Arial" panose="020B0604020202020204" pitchFamily="34" charset="0"/>
              <a:buChar char="•"/>
            </a:pPr>
            <a:r>
              <a:rPr lang="en-US" sz="1800" dirty="0"/>
              <a:t>Privacy Concerns about image security</a:t>
            </a:r>
          </a:p>
          <a:p>
            <a:pPr marL="342900" indent="-342900" algn="l">
              <a:lnSpc>
                <a:spcPct val="150000"/>
              </a:lnSpc>
              <a:buFont typeface="Arial" panose="020B0604020202020204" pitchFamily="34" charset="0"/>
              <a:buChar char="•"/>
            </a:pPr>
            <a:r>
              <a:rPr lang="en-US" sz="1800" dirty="0"/>
              <a:t>No Real-Time Live Sketching</a:t>
            </a:r>
          </a:p>
          <a:p>
            <a:pPr marL="342900" indent="-342900" algn="l">
              <a:lnSpc>
                <a:spcPct val="150000"/>
              </a:lnSpc>
              <a:buFont typeface="Arial" panose="020B0604020202020204" pitchFamily="34" charset="0"/>
              <a:buChar char="•"/>
            </a:pPr>
            <a:r>
              <a:rPr lang="en-US" sz="1800" dirty="0"/>
              <a:t>Missed AI  Educational Opportunities</a:t>
            </a:r>
          </a:p>
          <a:p>
            <a:pPr marL="342900" indent="-342900" algn="l">
              <a:lnSpc>
                <a:spcPct val="150000"/>
              </a:lnSpc>
              <a:buFont typeface="Arial" panose="020B0604020202020204" pitchFamily="34" charset="0"/>
              <a:buChar char="•"/>
            </a:pPr>
            <a:r>
              <a:rPr lang="en-US" sz="1800" dirty="0"/>
              <a:t>Increased Cost for Creatives and ads</a:t>
            </a:r>
          </a:p>
          <a:p>
            <a:pPr marL="342900" indent="-342900" algn="l">
              <a:lnSpc>
                <a:spcPct val="150000"/>
              </a:lnSpc>
              <a:buFont typeface="Arial" panose="020B0604020202020204" pitchFamily="34" charset="0"/>
              <a:buChar char="•"/>
            </a:pPr>
            <a:r>
              <a:rPr lang="en-US" sz="1800" dirty="0"/>
              <a:t>Lost Digital Creativity for Non-Artists</a:t>
            </a:r>
          </a:p>
          <a:p>
            <a:pPr marL="342900" indent="-342900" algn="l">
              <a:lnSpc>
                <a:spcPct val="150000"/>
              </a:lnSpc>
              <a:buFont typeface="Arial" panose="020B0604020202020204" pitchFamily="34" charset="0"/>
              <a:buChar char="•"/>
            </a:pPr>
            <a:r>
              <a:rPr lang="en-US" sz="1800" dirty="0"/>
              <a:t>No Affordable Alternative to Paid Tools</a:t>
            </a:r>
            <a:endParaRPr lang="en-US" dirty="0"/>
          </a:p>
        </p:txBody>
      </p:sp>
    </p:spTree>
    <p:extLst>
      <p:ext uri="{BB962C8B-B14F-4D97-AF65-F5344CB8AC3E}">
        <p14:creationId xmlns:p14="http://schemas.microsoft.com/office/powerpoint/2010/main" val="1135531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335CA-358B-5723-8A98-BEADE5B8B1D4}"/>
              </a:ext>
            </a:extLst>
          </p:cNvPr>
          <p:cNvSpPr>
            <a:spLocks noGrp="1"/>
          </p:cNvSpPr>
          <p:nvPr>
            <p:ph type="title"/>
          </p:nvPr>
        </p:nvSpPr>
        <p:spPr>
          <a:xfrm>
            <a:off x="680269" y="989141"/>
            <a:ext cx="7886700" cy="2461982"/>
          </a:xfrm>
        </p:spPr>
        <p:txBody>
          <a:bodyPr/>
          <a:lstStyle/>
          <a:p>
            <a:pPr algn="ctr"/>
            <a:r>
              <a:rPr lang="en-US" sz="6000" dirty="0">
                <a:latin typeface="Times New Roman" panose="02020603050405020304" pitchFamily="18" charset="0"/>
                <a:cs typeface="Times New Roman" panose="02020603050405020304" pitchFamily="18" charset="0"/>
              </a:rPr>
              <a:t>Implementation</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2F928F-D0DF-7B4D-B987-6FF1D0527BB7}"/>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4" name="Arrow: Down 3">
            <a:extLst>
              <a:ext uri="{FF2B5EF4-FFF2-40B4-BE49-F238E27FC236}">
                <a16:creationId xmlns:a16="http://schemas.microsoft.com/office/drawing/2014/main" id="{7CD44317-67E4-89F4-D494-ED54352F32C8}"/>
              </a:ext>
            </a:extLst>
          </p:cNvPr>
          <p:cNvSpPr/>
          <p:nvPr/>
        </p:nvSpPr>
        <p:spPr>
          <a:xfrm>
            <a:off x="4138987" y="2961919"/>
            <a:ext cx="484632" cy="978408"/>
          </a:xfrm>
          <a:prstGeom prst="downArrow">
            <a:avLst/>
          </a:prstGeom>
          <a:solidFill>
            <a:schemeClr val="bg1"/>
          </a:solidFill>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scene3d>
              <a:camera prst="isometricOffAxis2Right"/>
              <a:lightRig rig="threePt" dir="t"/>
            </a:scene3d>
          </a:bodyPr>
          <a:lstStyle/>
          <a:p>
            <a:pPr algn="ctr"/>
            <a:endParaRPr lang="en-US" dirty="0">
              <a:ln>
                <a:solidFill>
                  <a:schemeClr val="bg1"/>
                </a:solidFill>
              </a:ln>
              <a:solidFill>
                <a:schemeClr val="tx1"/>
              </a:solidFill>
              <a:effectLst>
                <a:outerShdw blurRad="75057" dist="38100" dir="5400000" sy="-20000" rotWithShape="0">
                  <a:prstClr val="black">
                    <a:alpha val="25000"/>
                  </a:prstClr>
                </a:outerShdw>
              </a:effectLst>
            </a:endParaRPr>
          </a:p>
        </p:txBody>
      </p:sp>
    </p:spTree>
    <p:extLst>
      <p:ext uri="{BB962C8B-B14F-4D97-AF65-F5344CB8AC3E}">
        <p14:creationId xmlns:p14="http://schemas.microsoft.com/office/powerpoint/2010/main" val="1531033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1D7092-D0CE-9035-AF31-7ECC8F70A9B1}"/>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4" name="Picture 3">
            <a:extLst>
              <a:ext uri="{FF2B5EF4-FFF2-40B4-BE49-F238E27FC236}">
                <a16:creationId xmlns:a16="http://schemas.microsoft.com/office/drawing/2014/main" id="{A1E6552B-C4D3-4C1C-4B01-F6643F016132}"/>
              </a:ext>
            </a:extLst>
          </p:cNvPr>
          <p:cNvPicPr>
            <a:picLocks noChangeAspect="1"/>
          </p:cNvPicPr>
          <p:nvPr/>
        </p:nvPicPr>
        <p:blipFill>
          <a:blip r:embed="rId2"/>
          <a:stretch>
            <a:fillRect/>
          </a:stretch>
        </p:blipFill>
        <p:spPr>
          <a:xfrm>
            <a:off x="0" y="0"/>
            <a:ext cx="9144000" cy="5143500"/>
          </a:xfrm>
          <a:prstGeom prst="rect">
            <a:avLst/>
          </a:prstGeom>
        </p:spPr>
      </p:pic>
      <p:sp>
        <p:nvSpPr>
          <p:cNvPr id="11" name="Arrow: Bent-Up 10">
            <a:extLst>
              <a:ext uri="{FF2B5EF4-FFF2-40B4-BE49-F238E27FC236}">
                <a16:creationId xmlns:a16="http://schemas.microsoft.com/office/drawing/2014/main" id="{57496996-95B4-7308-0316-AF784087597F}"/>
              </a:ext>
            </a:extLst>
          </p:cNvPr>
          <p:cNvSpPr/>
          <p:nvPr/>
        </p:nvSpPr>
        <p:spPr>
          <a:xfrm>
            <a:off x="7912510" y="2145889"/>
            <a:ext cx="656303" cy="673633"/>
          </a:xfrm>
          <a:prstGeom prst="bentUpArrow">
            <a:avLst>
              <a:gd name="adj1" fmla="val 11517"/>
              <a:gd name="adj2" fmla="val 15449"/>
              <a:gd name="adj3" fmla="val 40326"/>
            </a:avLst>
          </a:prstGeom>
          <a:solidFill>
            <a:schemeClr val="tx1"/>
          </a:solidFill>
          <a:ln>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A1DB650-9C35-2352-D89C-F280123E8337}"/>
              </a:ext>
            </a:extLst>
          </p:cNvPr>
          <p:cNvSpPr txBox="1"/>
          <p:nvPr/>
        </p:nvSpPr>
        <p:spPr>
          <a:xfrm>
            <a:off x="4018935" y="2571750"/>
            <a:ext cx="3952108" cy="369332"/>
          </a:xfrm>
          <a:prstGeom prst="rect">
            <a:avLst/>
          </a:prstGeom>
          <a:noFill/>
        </p:spPr>
        <p:txBody>
          <a:bodyPr wrap="none" rtlCol="0">
            <a:spAutoFit/>
          </a:bodyPr>
          <a:lstStyle/>
          <a:p>
            <a:r>
              <a:rPr lang="en-US" i="1" dirty="0">
                <a:effectLst>
                  <a:outerShdw blurRad="38100" dist="38100" dir="2700000" algn="tl">
                    <a:srgbClr val="000000">
                      <a:alpha val="43137"/>
                    </a:srgbClr>
                  </a:outerShdw>
                </a:effectLst>
              </a:rPr>
              <a:t>Click on Browse files to upload an image</a:t>
            </a:r>
          </a:p>
        </p:txBody>
      </p:sp>
    </p:spTree>
    <p:extLst>
      <p:ext uri="{BB962C8B-B14F-4D97-AF65-F5344CB8AC3E}">
        <p14:creationId xmlns:p14="http://schemas.microsoft.com/office/powerpoint/2010/main" val="2911594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4383</TotalTime>
  <Words>507</Words>
  <Application>Microsoft Office PowerPoint</Application>
  <PresentationFormat>On-screen Show (16:9)</PresentationFormat>
  <Paragraphs>73</Paragraphs>
  <Slides>14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Calibri Light</vt:lpstr>
      <vt:lpstr>Calibri</vt:lpstr>
      <vt:lpstr>Amasis MT Pro</vt:lpstr>
      <vt:lpstr>Arial</vt:lpstr>
      <vt:lpstr>Algerian</vt:lpstr>
      <vt:lpstr>Aptos Display</vt:lpstr>
      <vt:lpstr>Times New Roman</vt:lpstr>
      <vt:lpstr>Nunito Light</vt:lpstr>
      <vt:lpstr>Wingdings</vt:lpstr>
      <vt:lpstr>Office Theme</vt:lpstr>
      <vt:lpstr>KALLAM HARANADHA REDDY INSTITUTE OF TECHNOLOGY (Autonomous) Approved by AICTE,New Delhi, Permanently Affiliated to JNTUK,Kakinada    Department of DCME   </vt:lpstr>
      <vt:lpstr>PowerPoint Presentation</vt:lpstr>
      <vt:lpstr>ABSTRACT</vt:lpstr>
      <vt:lpstr>Hardware Reqirements</vt:lpstr>
      <vt:lpstr>PowerPoint Presentation</vt:lpstr>
      <vt:lpstr>Benefits &amp;Advantages</vt:lpstr>
      <vt:lpstr>What if this system does not exist..?</vt:lpstr>
      <vt:lpstr>Implementation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KALLAM HARANADHA REDDY  INSTITUTE OF TECHNOLOGY</dc:title>
  <dc:creator>Supraja S</dc:creator>
  <cp:lastModifiedBy>Vamsi Kiran</cp:lastModifiedBy>
  <cp:revision>78</cp:revision>
  <dcterms:modified xsi:type="dcterms:W3CDTF">2025-08-24T18:13:27Z</dcterms:modified>
</cp:coreProperties>
</file>