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1" r:id="rId5"/>
    <p:sldId id="258" r:id="rId6"/>
    <p:sldId id="259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Text Data Mining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GB" dirty="0" smtClean="0"/>
              <a:t>What is text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389120"/>
          </a:xfrm>
        </p:spPr>
        <p:txBody>
          <a:bodyPr/>
          <a:lstStyle/>
          <a:p>
            <a:r>
              <a:rPr lang="en-GB" dirty="0" smtClean="0"/>
              <a:t>Text data mining, also known as text mining or text analytics, is the </a:t>
            </a:r>
            <a:r>
              <a:rPr lang="en-GB" b="1" dirty="0" smtClean="0"/>
              <a:t>process of extracting high-quality information from unstructured text data using computational techniques</a:t>
            </a:r>
            <a:r>
              <a:rPr lang="en-GB" dirty="0" smtClean="0"/>
              <a:t>. 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 smtClean="0"/>
              <a:t>involves discovering patterns, relationships, and new insights from text resources like documents, websites, and social media. 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 smtClean="0"/>
              <a:t>process often utilizes natural language processing (NLP), machine learning, and data mining techniques to analyze text and reveal meaningful information.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_Is_Text_Mining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6336"/>
            <a:ext cx="8229600" cy="414486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Key aspects of text data mining: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Unstructured </a:t>
            </a:r>
            <a:r>
              <a:rPr lang="en-GB" b="1" dirty="0" smtClean="0"/>
              <a:t>data: </a:t>
            </a:r>
            <a:r>
              <a:rPr lang="en-GB" dirty="0" smtClean="0"/>
              <a:t>Text </a:t>
            </a:r>
            <a:r>
              <a:rPr lang="en-GB" dirty="0" smtClean="0"/>
              <a:t>mining deals with unstructured data, which is typically not organized in a predefined format. </a:t>
            </a:r>
            <a:endParaRPr lang="en-GB" dirty="0" smtClean="0"/>
          </a:p>
          <a:p>
            <a:r>
              <a:rPr lang="en-GB" b="1" dirty="0" smtClean="0"/>
              <a:t>Pattern </a:t>
            </a:r>
            <a:r>
              <a:rPr lang="en-GB" b="1" dirty="0" smtClean="0"/>
              <a:t>discovery: </a:t>
            </a:r>
            <a:r>
              <a:rPr lang="en-GB" dirty="0" smtClean="0"/>
              <a:t>It </a:t>
            </a:r>
            <a:r>
              <a:rPr lang="en-GB" dirty="0" smtClean="0"/>
              <a:t>aims to identify patterns, trends, and relationships within the text data that might not be obvious through manual analysis. </a:t>
            </a:r>
            <a:endParaRPr lang="en-GB" dirty="0" smtClean="0"/>
          </a:p>
          <a:p>
            <a:r>
              <a:rPr lang="en-GB" b="1" dirty="0" smtClean="0"/>
              <a:t>Information </a:t>
            </a:r>
            <a:r>
              <a:rPr lang="en-GB" b="1" dirty="0" smtClean="0"/>
              <a:t>extraction: </a:t>
            </a:r>
            <a:r>
              <a:rPr lang="en-GB" dirty="0" smtClean="0"/>
              <a:t>Text </a:t>
            </a:r>
            <a:r>
              <a:rPr lang="en-GB" dirty="0" smtClean="0"/>
              <a:t>mining extracts specific information, entities, and facts from the text, transforming it into a structured format. </a:t>
            </a:r>
            <a:endParaRPr lang="en-GB" dirty="0" smtClean="0"/>
          </a:p>
          <a:p>
            <a:r>
              <a:rPr lang="en-GB" b="1" dirty="0" smtClean="0"/>
              <a:t>Knowledge </a:t>
            </a:r>
            <a:r>
              <a:rPr lang="en-GB" b="1" dirty="0" smtClean="0"/>
              <a:t>discovery: </a:t>
            </a:r>
            <a:r>
              <a:rPr lang="en-GB" dirty="0" smtClean="0"/>
              <a:t>By </a:t>
            </a:r>
            <a:r>
              <a:rPr lang="en-GB" dirty="0" smtClean="0"/>
              <a:t>analyzing text, text mining can lead to new knowledge, insights, and understanding of the subject matter. 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627888"/>
          </a:xfrm>
        </p:spPr>
        <p:txBody>
          <a:bodyPr>
            <a:noAutofit/>
          </a:bodyPr>
          <a:lstStyle/>
          <a:p>
            <a:r>
              <a:rPr lang="en-GB" sz="4000" dirty="0" smtClean="0"/>
              <a:t>Examples of text mining applications: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GB" b="1" dirty="0" smtClean="0"/>
              <a:t>Sentiment </a:t>
            </a:r>
            <a:r>
              <a:rPr lang="en-GB" b="1" dirty="0" smtClean="0"/>
              <a:t>analysis: </a:t>
            </a:r>
            <a:r>
              <a:rPr lang="en-GB" dirty="0" smtClean="0"/>
              <a:t>Determining </a:t>
            </a:r>
            <a:r>
              <a:rPr lang="en-GB" dirty="0" smtClean="0"/>
              <a:t>the sentiment (positive, negative, neutral) expressed in customer reviews or social media posts. </a:t>
            </a:r>
            <a:endParaRPr lang="en-GB" dirty="0" smtClean="0"/>
          </a:p>
          <a:p>
            <a:r>
              <a:rPr lang="en-GB" b="1" dirty="0" smtClean="0"/>
              <a:t>Topic </a:t>
            </a:r>
            <a:r>
              <a:rPr lang="en-GB" b="1" dirty="0" err="1" smtClean="0"/>
              <a:t>modeling</a:t>
            </a:r>
            <a:r>
              <a:rPr lang="en-GB" b="1" dirty="0" smtClean="0"/>
              <a:t>: </a:t>
            </a:r>
            <a:r>
              <a:rPr lang="en-GB" dirty="0" smtClean="0"/>
              <a:t>Identifying </a:t>
            </a:r>
            <a:r>
              <a:rPr lang="en-GB" dirty="0" smtClean="0"/>
              <a:t>the main topics discussed in a collection of documents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Entity </a:t>
            </a:r>
            <a:r>
              <a:rPr lang="en-GB" b="1" dirty="0" smtClean="0"/>
              <a:t>recognition: </a:t>
            </a:r>
            <a:r>
              <a:rPr lang="en-GB" dirty="0" smtClean="0"/>
              <a:t>Extracting </a:t>
            </a:r>
            <a:r>
              <a:rPr lang="en-GB" dirty="0" smtClean="0"/>
              <a:t>named entities like people, organizations, and locations from text. </a:t>
            </a:r>
            <a:endParaRPr lang="en-GB" dirty="0" smtClean="0"/>
          </a:p>
          <a:p>
            <a:r>
              <a:rPr lang="en-GB" b="1" dirty="0" smtClean="0"/>
              <a:t>Fraud </a:t>
            </a:r>
            <a:r>
              <a:rPr lang="en-GB" b="1" dirty="0" smtClean="0"/>
              <a:t>detection: </a:t>
            </a:r>
            <a:r>
              <a:rPr lang="en-GB" dirty="0" smtClean="0"/>
              <a:t>Identifying </a:t>
            </a:r>
            <a:r>
              <a:rPr lang="en-GB" dirty="0" smtClean="0"/>
              <a:t>potential fraud by analyzing loan applications or insurance claims. </a:t>
            </a:r>
            <a:endParaRPr lang="en-GB" dirty="0" smtClean="0"/>
          </a:p>
          <a:p>
            <a:r>
              <a:rPr lang="en-GB" b="1" dirty="0" smtClean="0"/>
              <a:t>Trend </a:t>
            </a:r>
            <a:r>
              <a:rPr lang="en-GB" b="1" dirty="0" smtClean="0"/>
              <a:t>analysis: </a:t>
            </a:r>
            <a:r>
              <a:rPr lang="en-GB" dirty="0" smtClean="0"/>
              <a:t>Discovering </a:t>
            </a:r>
            <a:r>
              <a:rPr lang="en-GB" dirty="0" smtClean="0"/>
              <a:t>emerging trends in social media conversations or news articles. </a:t>
            </a:r>
            <a:endParaRPr lang="en-GB" dirty="0" smtClean="0"/>
          </a:p>
          <a:p>
            <a:r>
              <a:rPr lang="en-GB" b="1" dirty="0" smtClean="0"/>
              <a:t>Research </a:t>
            </a:r>
            <a:r>
              <a:rPr lang="en-GB" b="1" dirty="0" smtClean="0"/>
              <a:t>analysis: </a:t>
            </a:r>
            <a:r>
              <a:rPr lang="en-GB" dirty="0" smtClean="0"/>
              <a:t>Helping </a:t>
            </a:r>
            <a:r>
              <a:rPr lang="en-GB" dirty="0" smtClean="0"/>
              <a:t>researchers analyze large amounts of text data to answer specific research questions. 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Differentiate between Classification and Clustering in Data Mining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lust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95" y="1447800"/>
            <a:ext cx="7279922" cy="4191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81000"/>
          <a:ext cx="8229600" cy="62103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0200"/>
                <a:gridCol w="3276600"/>
                <a:gridCol w="3352800"/>
              </a:tblGrid>
              <a:tr h="889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/>
                        <a:t>Parameter</a:t>
                      </a:r>
                      <a:endParaRPr lang="en-US" sz="1800" b="1"/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/>
                        <a:t>CLASSIFICATION</a:t>
                      </a:r>
                      <a:endParaRPr lang="en-US" sz="1800" b="1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/>
                        <a:t>CLUSTERING</a:t>
                      </a:r>
                      <a:endParaRPr lang="en-US" sz="1800" b="1"/>
                    </a:p>
                  </a:txBody>
                  <a:tcPr marL="95250" marR="95250" marT="95250" marB="95250" anchor="ctr"/>
                </a:tc>
              </a:tr>
              <a:tr h="889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/>
                        <a:t>Type</a:t>
                      </a:r>
                      <a:endParaRPr lang="en-US" sz="180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/>
                        <a:t>used for supervised learning</a:t>
                      </a:r>
                      <a:endParaRPr lang="en-US" sz="1800" b="0" dirty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/>
                        <a:t>used for unsupervised learning</a:t>
                      </a:r>
                      <a:endParaRPr lang="en-US" sz="1800" b="0"/>
                    </a:p>
                  </a:txBody>
                  <a:tcPr marL="95250" marR="95250" marT="133350" marB="133350" anchor="ctr"/>
                </a:tc>
              </a:tr>
              <a:tr h="889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/>
                        <a:t>Basic</a:t>
                      </a:r>
                      <a:endParaRPr lang="en-US" sz="180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/>
                        <a:t>process of classifying the input instances based on their corresponding class labels</a:t>
                      </a:r>
                      <a:endParaRPr lang="en-GB" sz="180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/>
                        <a:t>grouping the instances based on their similarity without the help of class labels</a:t>
                      </a:r>
                      <a:endParaRPr lang="en-GB" sz="1800" b="0"/>
                    </a:p>
                  </a:txBody>
                  <a:tcPr marL="95250" marR="95250" marT="133350" marB="133350" anchor="ctr"/>
                </a:tc>
              </a:tr>
              <a:tr h="889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/>
                        <a:t>Need</a:t>
                      </a:r>
                      <a:endParaRPr lang="en-US" sz="180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/>
                        <a:t>it has labels so there is need of training and testing dataset for verifying the model created</a:t>
                      </a:r>
                      <a:endParaRPr lang="en-GB" sz="180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/>
                        <a:t>there is no need of training and testing dataset</a:t>
                      </a:r>
                      <a:endParaRPr lang="en-GB" sz="1800" b="0"/>
                    </a:p>
                  </a:txBody>
                  <a:tcPr marL="95250" marR="95250" marT="133350" marB="133350" anchor="ctr"/>
                </a:tc>
              </a:tr>
              <a:tr h="889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/>
                        <a:t>Complexity</a:t>
                      </a:r>
                      <a:endParaRPr lang="en-US" sz="180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/>
                        <a:t>more complex as compared to clustering</a:t>
                      </a:r>
                      <a:endParaRPr lang="en-GB" sz="180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/>
                        <a:t>less complex as compared to classification</a:t>
                      </a:r>
                      <a:endParaRPr lang="en-GB" sz="1800" b="0"/>
                    </a:p>
                  </a:txBody>
                  <a:tcPr marL="95250" marR="95250" marT="133350" marB="133350" anchor="ctr"/>
                </a:tc>
              </a:tr>
              <a:tr h="889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/>
                        <a:t>Example Algorithms</a:t>
                      </a:r>
                      <a:endParaRPr lang="en-US" sz="180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/>
                        <a:t>Logistic regression, Naive Bayes classifier, Support vector machines, etc.</a:t>
                      </a:r>
                      <a:endParaRPr lang="fr-FR" sz="180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/>
                        <a:t>k-means clustering algorithm, Fuzzy c-means clustering algorithm, Gaussian (EM) clustering algorithm, etc.</a:t>
                      </a:r>
                      <a:endParaRPr lang="en-US" sz="1800" b="0" dirty="0"/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</TotalTime>
  <Words>196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Equity</vt:lpstr>
      <vt:lpstr>Flow</vt:lpstr>
      <vt:lpstr>Text Data Mining</vt:lpstr>
      <vt:lpstr>What is text data mining</vt:lpstr>
      <vt:lpstr>Slide 3</vt:lpstr>
      <vt:lpstr>Key aspects of text data mining:</vt:lpstr>
      <vt:lpstr>Examples of text mining applications:</vt:lpstr>
      <vt:lpstr>Differentiate between Classification and Clustering in Data Mining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Data Mining</dc:title>
  <dc:creator>khit</dc:creator>
  <cp:lastModifiedBy>khit</cp:lastModifiedBy>
  <cp:revision>3</cp:revision>
  <dcterms:created xsi:type="dcterms:W3CDTF">2006-08-16T00:00:00Z</dcterms:created>
  <dcterms:modified xsi:type="dcterms:W3CDTF">2025-07-05T07:54:40Z</dcterms:modified>
</cp:coreProperties>
</file>