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84" r:id="rId32"/>
    <p:sldId id="285" r:id="rId33"/>
    <p:sldId id="289" r:id="rId34"/>
    <p:sldId id="290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10AFB5-1C01-4D87-ABCD-02DF074E116A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A181B8-5C4E-4925-BF34-70684C149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smtClean="0"/>
              <a:t>ata Ware Housing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4. Enhanced Business Intelligence (BI):</a:t>
            </a:r>
          </a:p>
          <a:p>
            <a:pPr fontAlgn="ctr"/>
            <a:r>
              <a:rPr lang="en-US" dirty="0" smtClean="0"/>
              <a:t>Data warehouses are the foundation for BI initiatives. </a:t>
            </a:r>
          </a:p>
          <a:p>
            <a:pPr fontAlgn="ctr"/>
            <a:r>
              <a:rPr lang="en-US" dirty="0" smtClean="0"/>
              <a:t>They provide the data needed for reporting, dashboards, and analytical tools. </a:t>
            </a:r>
          </a:p>
          <a:p>
            <a:r>
              <a:rPr lang="en-US" dirty="0" smtClean="0"/>
              <a:t>This enables businesses to monitor key performance indicators (KPIs), track progress, and identify opportunities for growth. </a:t>
            </a:r>
          </a:p>
          <a:p>
            <a:pPr fontAlgn="ctr">
              <a:buNone/>
            </a:pPr>
            <a:r>
              <a:rPr lang="en-US" b="1" dirty="0" smtClean="0"/>
              <a:t>5. Faster Query Performance:</a:t>
            </a:r>
            <a:r>
              <a:rPr lang="en-US" dirty="0" smtClean="0"/>
              <a:t> </a:t>
            </a:r>
          </a:p>
          <a:p>
            <a:r>
              <a:rPr lang="en-US" dirty="0" smtClean="0"/>
              <a:t>Data warehouses are optimized for analytical queries, allowing for faster retrieval of data compared to operational databases.</a:t>
            </a:r>
          </a:p>
          <a:p>
            <a:r>
              <a:rPr lang="en-US" dirty="0" smtClean="0"/>
              <a:t>This is especially important when dealing with large datasets or complex analyses.</a:t>
            </a:r>
          </a:p>
          <a:p>
            <a:r>
              <a:rPr lang="en-US" dirty="0" smtClean="0"/>
              <a:t>Faster query performance enables users to get the information they need quickly and efficiently.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6. Support for Advanced Analytics:</a:t>
            </a:r>
          </a:p>
          <a:p>
            <a:pPr fontAlgn="ctr"/>
            <a:r>
              <a:rPr lang="en-US" dirty="0" smtClean="0"/>
              <a:t>Data warehouses can be used to support advanced analytical techniques, such as machine learning and data mining. </a:t>
            </a:r>
          </a:p>
          <a:p>
            <a:r>
              <a:rPr lang="en-US" dirty="0" smtClean="0"/>
              <a:t>This allows businesses to uncover hidden patterns, predict future trends, and gain a competitive edge. </a:t>
            </a:r>
          </a:p>
          <a:p>
            <a:pPr>
              <a:buNone/>
            </a:pPr>
            <a:r>
              <a:rPr lang="en-US" b="1" dirty="0" smtClean="0"/>
              <a:t>7. Improved Decision-Making:</a:t>
            </a:r>
          </a:p>
          <a:p>
            <a:pPr fontAlgn="ctr"/>
            <a:r>
              <a:rPr lang="en-US" dirty="0" smtClean="0"/>
              <a:t>By providing access to a comprehensive and reliable view of data, data warehouses empower businesses to make more informed decisions. </a:t>
            </a:r>
          </a:p>
          <a:p>
            <a:r>
              <a:rPr lang="en-US" dirty="0" smtClean="0"/>
              <a:t>This leads to better strategic planning, improved operational efficiency, and increased profitability.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Differences between Database and Data Ware House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is Database Management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Database Management System is used in the traditional way of storing and retrieving data. </a:t>
            </a:r>
          </a:p>
          <a:p>
            <a:pPr fontAlgn="base"/>
            <a:r>
              <a:rPr lang="en-US" dirty="0" smtClean="0"/>
              <a:t>The major task of a database system is to perform query processing. </a:t>
            </a:r>
          </a:p>
          <a:p>
            <a:pPr fontAlgn="base"/>
            <a:r>
              <a:rPr lang="en-US" dirty="0" smtClean="0"/>
              <a:t>These systems are generally referred to as online transaction processing systems. </a:t>
            </a:r>
          </a:p>
          <a:p>
            <a:pPr fontAlgn="base"/>
            <a:r>
              <a:rPr lang="en-US" dirty="0" smtClean="0"/>
              <a:t>These systems are used in the day-to-day operations of any organization.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data ware 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warehousing is the process of collecting, storing, and managing large volumes of data from multiple sources in a centralized repository, called a data warehouse, designed for efficient querying, analysis, and reporting. </a:t>
            </a:r>
          </a:p>
          <a:p>
            <a:r>
              <a:rPr lang="en-US" dirty="0" smtClean="0"/>
              <a:t>It organizes data into a structured format, often using schemas like star or snowflake, to support business intelligence activities such as analytics, data mining, and decision-making.</a:t>
            </a:r>
          </a:p>
          <a:p>
            <a:r>
              <a:rPr lang="en-US" dirty="0" smtClean="0"/>
              <a:t> Data is typically historical, aggregated, and optimized for read-heavy operations, unlike operational databases that handle real-time transactions.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405022"/>
          <a:ext cx="8382000" cy="60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429000"/>
                <a:gridCol w="3886200"/>
              </a:tblGrid>
              <a:tr h="521248">
                <a:tc>
                  <a:txBody>
                    <a:bodyPr/>
                    <a:lstStyle/>
                    <a:p>
                      <a:r>
                        <a:rPr lang="en-US" dirty="0" smtClean="0"/>
                        <a:t>Aspect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Warehouse</a:t>
                      </a:r>
                      <a:endParaRPr lang="en-US" dirty="0"/>
                    </a:p>
                  </a:txBody>
                  <a:tcPr/>
                </a:tc>
              </a:tr>
              <a:tr h="107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Purpose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and manages real-time, transactional data for daily operations.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and analyzes large volumes of historical data for reporting and analytics.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7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Current, operational data (e.g., customer orders, inventory).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Historical, aggregated data from multiple sources for trend analysis.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7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Optimized for CRUD operations (Create, Read, Update, Delete).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Optimized for read-heavy queries and complex analysis.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7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Schema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Typically uses normalized schemas to reduce redundancy (e.g., 3NF).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Uses </a:t>
                      </a:r>
                      <a:r>
                        <a:rPr lang="en-US" dirty="0" err="1" smtClean="0"/>
                        <a:t>denormalized</a:t>
                      </a:r>
                      <a:r>
                        <a:rPr lang="en-US" dirty="0" smtClean="0"/>
                        <a:t> schemas (e.g., star or snowflake) for query efficiency.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16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Volume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Handles smaller, transactional datasets.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Handles massive, aggregated datasets (terabytes to </a:t>
                      </a:r>
                      <a:r>
                        <a:rPr lang="en-US" dirty="0" err="1" smtClean="0"/>
                        <a:t>petabytes</a:t>
                      </a:r>
                      <a:r>
                        <a:rPr lang="en-US" dirty="0" smtClean="0"/>
                        <a:t>).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405022"/>
          <a:ext cx="8610600" cy="551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95"/>
                <a:gridCol w="3522518"/>
                <a:gridCol w="3992187"/>
              </a:tblGrid>
              <a:tr h="521248">
                <a:tc>
                  <a:txBody>
                    <a:bodyPr/>
                    <a:lstStyle/>
                    <a:p>
                      <a:r>
                        <a:rPr lang="en-US" dirty="0" smtClean="0"/>
                        <a:t>Aspect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Warehouse</a:t>
                      </a:r>
                      <a:endParaRPr lang="en-US" dirty="0"/>
                    </a:p>
                  </a:txBody>
                  <a:tcPr/>
                </a:tc>
              </a:tr>
              <a:tr h="107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OLTP (Online Transaction Processing) for real-time updates.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OLAP (Online Analytical Processing) for complex queries and reporting.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40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Fast for transactional operations (inserts, updates, deletes).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Fast for read-heavy, analytical queries on large datasets.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1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Sources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or limited sources, often application-specific.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Integrates</a:t>
                      </a:r>
                      <a:r>
                        <a:rPr lang="fr-FR" dirty="0" smtClean="0"/>
                        <a:t> data </a:t>
                      </a:r>
                      <a:r>
                        <a:rPr lang="fr-FR" dirty="0" err="1" smtClean="0"/>
                        <a:t>from</a:t>
                      </a:r>
                      <a:r>
                        <a:rPr lang="fr-FR" dirty="0" smtClean="0"/>
                        <a:t> multiple, diverse sources (</a:t>
                      </a:r>
                      <a:r>
                        <a:rPr lang="fr-FR" dirty="0" err="1" smtClean="0"/>
                        <a:t>databases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CRMs</a:t>
                      </a:r>
                      <a:r>
                        <a:rPr lang="fr-FR" dirty="0" smtClean="0"/>
                        <a:t>, etc.).</a:t>
                      </a:r>
                    </a:p>
                  </a:txBody>
                  <a:tcPr/>
                </a:tc>
              </a:tr>
              <a:tr h="107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Application users, operational staff.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Analysts, data scientists, business executives for decision-making.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16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, Oracle Database, </a:t>
                      </a:r>
                      <a:r>
                        <a:rPr lang="en-US" dirty="0" err="1" smtClean="0"/>
                        <a:t>MongoDB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Snowflake, Google </a:t>
                      </a:r>
                      <a:r>
                        <a:rPr lang="en-US" dirty="0" err="1" smtClean="0"/>
                        <a:t>BigQuery</a:t>
                      </a:r>
                      <a:r>
                        <a:rPr lang="en-US" dirty="0" smtClean="0"/>
                        <a:t>, Amazon </a:t>
                      </a:r>
                      <a:r>
                        <a:rPr lang="en-US" dirty="0" err="1" smtClean="0"/>
                        <a:t>Redshift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Teradata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Summary: </a:t>
            </a:r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designed for real-time, operational tasks with current data, while a </a:t>
            </a:r>
            <a:r>
              <a:rPr lang="en-US" b="1" dirty="0" smtClean="0"/>
              <a:t>data warehouse</a:t>
            </a:r>
            <a:r>
              <a:rPr lang="en-US" dirty="0" smtClean="0"/>
              <a:t> is built for analyzing large, historical datasets to uncover insights and </a:t>
            </a:r>
            <a:r>
              <a:rPr lang="en-US" dirty="0" err="1" smtClean="0"/>
              <a:t>trends.</a:t>
            </a:r>
            <a:r>
              <a:rPr lang="en-US" b="1" dirty="0" err="1" smtClean="0"/>
              <a:t>Databases</a:t>
            </a:r>
            <a:r>
              <a:rPr lang="en-US" dirty="0" smtClean="0"/>
              <a:t> prioritize transactional efficiency, while </a:t>
            </a:r>
            <a:r>
              <a:rPr lang="en-US" b="1" dirty="0" smtClean="0"/>
              <a:t>data warehouses </a:t>
            </a:r>
            <a:r>
              <a:rPr lang="en-US" dirty="0" smtClean="0"/>
              <a:t>focus on analytical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Explain Data Warehouse Architecture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A data warehouse architecture is a structured framework designed to collect, store, and manage large volumes of data from multiple sources for analysis and reporting. </a:t>
            </a:r>
          </a:p>
          <a:p>
            <a:r>
              <a:rPr lang="en-US" dirty="0" smtClean="0"/>
              <a:t>It enables organizations to consolidate data, perform complex queries, and generate insights for decision-making. </a:t>
            </a:r>
          </a:p>
          <a:p>
            <a:r>
              <a:rPr lang="en-US" dirty="0" smtClean="0"/>
              <a:t>Below is a comprehensive explanation of data warehouse architecture, broken down into its key components and layers, presented in a clear and concise manner.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 data ware housing: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 data warehouse is a system that centralizes and consolidates large amounts of data from various sources to support business intelligence (BI) activities, especially analytics and reporting. </a:t>
            </a:r>
          </a:p>
          <a:p>
            <a:r>
              <a:rPr lang="en-US" dirty="0" smtClean="0"/>
              <a:t>It acts as a single source of truth for an organization, holding both current and historical data, and is designed to facilitate complex queries and analysis.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Data Warehouse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warehouse architecture typically follows a layered approach to process data from raw ingestion to final reporting. </a:t>
            </a:r>
          </a:p>
          <a:p>
            <a:r>
              <a:rPr lang="en-US" dirty="0" smtClean="0"/>
              <a:t>It integrates data from various sources (databases, applications, external systems) into a centralized repository optimized for analytical processing. </a:t>
            </a:r>
          </a:p>
          <a:p>
            <a:r>
              <a:rPr lang="en-US" dirty="0" smtClean="0"/>
              <a:t>The architecture ensures data is cleaned, transformed, and structured for efficient querying and reporting.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80288"/>
          </a:xfrm>
        </p:spPr>
        <p:txBody>
          <a:bodyPr>
            <a:noAutofit/>
          </a:bodyPr>
          <a:lstStyle/>
          <a:p>
            <a:r>
              <a:rPr lang="en-US" sz="3200" dirty="0" smtClean="0"/>
              <a:t>Key Components of Data Warehouse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architecture is generally organized into several layers, each serving a specific purpose in the data processing pipeline:</a:t>
            </a:r>
          </a:p>
          <a:p>
            <a:pPr>
              <a:buNone/>
            </a:pPr>
            <a:r>
              <a:rPr lang="en-US" b="1" dirty="0" smtClean="0"/>
              <a:t>1. Data Source Layer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This is the starting point where raw data originates. Data sources include operational systems (e.g., ERP, CRM), databases, flat files, APIs, </a:t>
            </a:r>
            <a:r>
              <a:rPr lang="en-US" dirty="0" err="1" smtClean="0"/>
              <a:t>IoT</a:t>
            </a:r>
            <a:r>
              <a:rPr lang="en-US" dirty="0" smtClean="0"/>
              <a:t> devices, or external data feeds.</a:t>
            </a:r>
          </a:p>
          <a:p>
            <a:pPr lvl="1"/>
            <a:r>
              <a:rPr lang="en-US" b="1" dirty="0" smtClean="0"/>
              <a:t>Purpose</a:t>
            </a:r>
            <a:r>
              <a:rPr lang="en-US" dirty="0" smtClean="0"/>
              <a:t>: Collect raw, transactional data generated from business operations or external sources.</a:t>
            </a:r>
          </a:p>
          <a:p>
            <a:pPr lvl="1"/>
            <a:r>
              <a:rPr lang="en-US" b="1" dirty="0" smtClean="0"/>
              <a:t>Characteristics</a:t>
            </a:r>
            <a:r>
              <a:rPr lang="en-US" dirty="0" smtClean="0"/>
              <a:t>: Data is often heterogeneous, unstructured, or semi-structured and not optimized for analysis.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 Customer transaction records from a retail POS system, web logs, or social media feeds.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2. Data Ingestion/Extraction Layer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This layer involves extracting data from various sources and loading it into the data warehouse.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Extraction</a:t>
            </a:r>
            <a:r>
              <a:rPr lang="en-US" dirty="0" smtClean="0"/>
              <a:t>: Pulling data from source systems.</a:t>
            </a:r>
          </a:p>
          <a:p>
            <a:pPr lvl="1"/>
            <a:r>
              <a:rPr lang="en-US" b="1" dirty="0" smtClean="0"/>
              <a:t>Transformation</a:t>
            </a:r>
            <a:r>
              <a:rPr lang="en-US" dirty="0" smtClean="0"/>
              <a:t>: Cleaning, normalizing, and enriching data to ensure consistency and quality.</a:t>
            </a:r>
          </a:p>
          <a:p>
            <a:pPr lvl="1"/>
            <a:r>
              <a:rPr lang="en-US" b="1" dirty="0" smtClean="0"/>
              <a:t>Loading</a:t>
            </a:r>
            <a:r>
              <a:rPr lang="en-US" dirty="0" smtClean="0"/>
              <a:t>: Moving data into the staging area or directly into the data warehouse.</a:t>
            </a:r>
          </a:p>
          <a:p>
            <a:r>
              <a:rPr lang="en-US" b="1" dirty="0" smtClean="0"/>
              <a:t>Tools</a:t>
            </a:r>
            <a:r>
              <a:rPr lang="en-US" dirty="0" smtClean="0"/>
              <a:t>: ETL (Extract, Transform, Load) tools like </a:t>
            </a:r>
            <a:r>
              <a:rPr lang="en-US" dirty="0" err="1" smtClean="0"/>
              <a:t>Informatica</a:t>
            </a:r>
            <a:r>
              <a:rPr lang="en-US" dirty="0" smtClean="0"/>
              <a:t>, </a:t>
            </a:r>
            <a:r>
              <a:rPr lang="en-US" dirty="0" err="1" smtClean="0"/>
              <a:t>Talend</a:t>
            </a:r>
            <a:r>
              <a:rPr lang="en-US" dirty="0" smtClean="0"/>
              <a:t>, Apache </a:t>
            </a:r>
            <a:r>
              <a:rPr lang="en-US" dirty="0" err="1" smtClean="0"/>
              <a:t>NiFi</a:t>
            </a:r>
            <a:r>
              <a:rPr lang="en-US" dirty="0" smtClean="0"/>
              <a:t>, or ELT (Extract, Load, Transform) tools for cloud-based systems.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Extracting sales data from a SQL database, removing duplicates, and converting date formats.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 Data Staging Layer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A temporary storage area where raw data is held before processing.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Acts as a buffer to clean, validate, and prepare data for transformation without impacting source systems.</a:t>
            </a:r>
          </a:p>
          <a:p>
            <a:r>
              <a:rPr lang="en-US" b="1" dirty="0" smtClean="0"/>
              <a:t>Characteristics</a:t>
            </a:r>
            <a:r>
              <a:rPr lang="en-US" dirty="0" smtClean="0"/>
              <a:t>: Data is not yet fully transformed but is organized for further processing.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Storing raw customer data in a staging database before applying transformations like </a:t>
            </a:r>
            <a:r>
              <a:rPr lang="en-US" dirty="0" err="1" smtClean="0"/>
              <a:t>deduplication</a:t>
            </a:r>
            <a:r>
              <a:rPr lang="en-US" dirty="0" smtClean="0"/>
              <a:t> or data type standardization.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4. Data Storage Layer (Core Data Warehouse)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The central repository where transformed data is stored in a structured format optimized for querying and analysis.</a:t>
            </a:r>
          </a:p>
          <a:p>
            <a:r>
              <a:rPr lang="en-US" b="1" dirty="0" smtClean="0"/>
              <a:t>Key Features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Organized into schemas like </a:t>
            </a:r>
            <a:r>
              <a:rPr lang="en-US" b="1" dirty="0" smtClean="0"/>
              <a:t>star schema</a:t>
            </a:r>
            <a:r>
              <a:rPr lang="en-US" dirty="0" smtClean="0"/>
              <a:t> or </a:t>
            </a:r>
            <a:r>
              <a:rPr lang="en-US" b="1" dirty="0" smtClean="0"/>
              <a:t>snowflake schema</a:t>
            </a:r>
            <a:r>
              <a:rPr lang="en-US" dirty="0" smtClean="0"/>
              <a:t> for efficient querying.</a:t>
            </a:r>
          </a:p>
          <a:p>
            <a:pPr lvl="1"/>
            <a:r>
              <a:rPr lang="en-US" dirty="0" smtClean="0"/>
              <a:t>Uses fact tables (containing metrics, e.g., sales revenue) and dimension tables (containing descriptive attributes, e.g., customer details).</a:t>
            </a:r>
          </a:p>
          <a:p>
            <a:pPr lvl="1"/>
            <a:r>
              <a:rPr lang="en-US" dirty="0" smtClean="0"/>
              <a:t>Often implemented on relational database management systems (RDBMS) like Oracle, SQL Server, or cloud-based solutions like Snowflake, Amazon </a:t>
            </a:r>
            <a:r>
              <a:rPr lang="en-US" dirty="0" err="1" smtClean="0"/>
              <a:t>Redshift</a:t>
            </a:r>
            <a:r>
              <a:rPr lang="en-US" dirty="0" smtClean="0"/>
              <a:t>, or Google </a:t>
            </a:r>
            <a:r>
              <a:rPr lang="en-US" dirty="0" err="1" smtClean="0"/>
              <a:t>BigQuery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Provide a single source of truth for business data, enabling fast and accurate reporting.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A fact table storing daily sales totals linked to dimension tables for products, customers, and time.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5. Data Processing Layer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This layer handles advanced data processing, including aggregations, calculations, and data modeling.</a:t>
            </a:r>
          </a:p>
          <a:p>
            <a:r>
              <a:rPr lang="en-US" b="1" dirty="0" smtClean="0"/>
              <a:t>Techniques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OLAP (Online Analytical Processing)</a:t>
            </a:r>
            <a:r>
              <a:rPr lang="en-US" dirty="0" smtClean="0"/>
              <a:t>: Enables multidimensional analysis for complex queries (e.g., sales by region and product over time).</a:t>
            </a:r>
          </a:p>
          <a:p>
            <a:pPr lvl="1"/>
            <a:r>
              <a:rPr lang="en-US" b="1" dirty="0" smtClean="0"/>
              <a:t>Data Mining</a:t>
            </a:r>
            <a:r>
              <a:rPr lang="en-US" dirty="0" smtClean="0"/>
              <a:t>: Identifies patterns and trends in data.</a:t>
            </a:r>
          </a:p>
          <a:p>
            <a:pPr lvl="1"/>
            <a:r>
              <a:rPr lang="en-US" b="1" dirty="0" smtClean="0"/>
              <a:t>Data Cubes</a:t>
            </a:r>
            <a:r>
              <a:rPr lang="en-US" dirty="0" smtClean="0"/>
              <a:t>: Pre-aggregated data structures for faster query performance.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Support analytical operations like slicing, dicing, drilling down, and roll-ups for business intelligence (BI).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Creating a data cube to analyze sales performance across multiple dimensions (e.g., time, region, product category).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6. Data </a:t>
            </a:r>
            <a:r>
              <a:rPr lang="en-US" b="1" dirty="0" smtClean="0"/>
              <a:t>Access and Presentation Layer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The interface through which users access and analyze data in the data warehouse.</a:t>
            </a:r>
          </a:p>
          <a:p>
            <a:r>
              <a:rPr lang="en-US" b="1" dirty="0" smtClean="0"/>
              <a:t>Tools</a:t>
            </a:r>
            <a:r>
              <a:rPr lang="en-US" dirty="0" smtClean="0"/>
              <a:t>: BI tools (e.g., Tableau, Power BI, Looker), reporting tools, or custom dashboards.</a:t>
            </a:r>
          </a:p>
          <a:p>
            <a:r>
              <a:rPr lang="en-US" b="1" dirty="0" smtClean="0"/>
              <a:t>Features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Query tools for ad-hoc analysis (e.g., SQL queries).</a:t>
            </a:r>
          </a:p>
          <a:p>
            <a:pPr lvl="1"/>
            <a:r>
              <a:rPr lang="en-US" dirty="0" smtClean="0"/>
              <a:t>Visualizations like charts, graphs, and dashboards.</a:t>
            </a:r>
          </a:p>
          <a:p>
            <a:pPr lvl="1"/>
            <a:r>
              <a:rPr lang="en-US" dirty="0" smtClean="0"/>
              <a:t>APIs for integrating with other applications.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Deliver actionable insights to end-users, such as analysts, managers, or executives.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A Power BI dashboard showing year-over-year sales growth by product category.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7. Metadata </a:t>
            </a:r>
            <a:r>
              <a:rPr lang="en-US" b="1" dirty="0" smtClean="0"/>
              <a:t>Layer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Stores metadata (data about data) to manage and document the data warehouse.</a:t>
            </a:r>
          </a:p>
          <a:p>
            <a:r>
              <a:rPr lang="en-US" b="1" dirty="0" smtClean="0"/>
              <a:t>Types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Technical Metadata</a:t>
            </a:r>
            <a:r>
              <a:rPr lang="en-US" dirty="0" smtClean="0"/>
              <a:t>: Information about data structures, schemas, and ETL processes.</a:t>
            </a:r>
          </a:p>
          <a:p>
            <a:pPr lvl="1"/>
            <a:r>
              <a:rPr lang="en-US" b="1" dirty="0" smtClean="0"/>
              <a:t>Business Metadata</a:t>
            </a:r>
            <a:r>
              <a:rPr lang="en-US" dirty="0" smtClean="0"/>
              <a:t>: Definitions of business terms, KPIs, and reports.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Facilitates data governance, lineage tracking, and user understanding of the data.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Metadata describing the source of a "sales" metric and its calculation logic.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8. Data </a:t>
            </a:r>
            <a:r>
              <a:rPr lang="en-US" b="1" dirty="0" smtClean="0"/>
              <a:t>Governance and Security Layer</a:t>
            </a: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: Ensures data quality, security, and compliance with regulations (e.g., GDPR, HIPAA).</a:t>
            </a:r>
          </a:p>
          <a:p>
            <a:r>
              <a:rPr lang="en-US" b="1" dirty="0" smtClean="0"/>
              <a:t>Features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Access controls to restrict data access based on user roles.</a:t>
            </a:r>
          </a:p>
          <a:p>
            <a:pPr lvl="1"/>
            <a:r>
              <a:rPr lang="en-US" dirty="0" smtClean="0"/>
              <a:t>Data encryption for sensitive information.</a:t>
            </a:r>
          </a:p>
          <a:p>
            <a:pPr lvl="1"/>
            <a:r>
              <a:rPr lang="en-US" dirty="0" smtClean="0"/>
              <a:t>Auditing and monitoring to track data usage.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Protect data integrity and ensure compliance with organizational and legal standards.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Role-based access ensuring only authorized users can view customer financial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8028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Common Data Warehouse </a:t>
            </a:r>
            <a:r>
              <a:rPr lang="en-US" sz="3600" dirty="0" smtClean="0">
                <a:solidFill>
                  <a:srgbClr val="FF0000"/>
                </a:solidFill>
              </a:rPr>
              <a:t>Architectures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warehouse architectures can vary based on organizational needs and technology. The main types include:</a:t>
            </a:r>
          </a:p>
          <a:p>
            <a:pPr>
              <a:buNone/>
            </a:pPr>
            <a:r>
              <a:rPr lang="en-US" b="1" dirty="0" smtClean="0"/>
              <a:t>1. Traditional </a:t>
            </a:r>
            <a:r>
              <a:rPr lang="en-US" b="1" dirty="0" smtClean="0"/>
              <a:t>Data Warehouse (On-Premises)</a:t>
            </a:r>
            <a:r>
              <a:rPr lang="en-US" dirty="0" smtClean="0"/>
              <a:t> Hosted on local servers with a monolithic architecture.</a:t>
            </a:r>
          </a:p>
          <a:p>
            <a:r>
              <a:rPr lang="en-US" dirty="0" smtClean="0"/>
              <a:t>Uses ETL processes and relational databases (e.g., Oracle, </a:t>
            </a:r>
            <a:r>
              <a:rPr lang="en-US" dirty="0" err="1" smtClean="0"/>
              <a:t>Teradata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Suitable for organizations with strict data control requirements.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High control, customizable.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High maintenance costs, limited scalability.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-warehousin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4571999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2. Cloud-Based </a:t>
            </a:r>
            <a:r>
              <a:rPr lang="en-US" b="1" dirty="0" smtClean="0"/>
              <a:t>Data Warehouse</a:t>
            </a:r>
            <a:r>
              <a:rPr lang="en-US" dirty="0" smtClean="0"/>
              <a:t> Hosted on cloud platforms like AWS </a:t>
            </a:r>
            <a:r>
              <a:rPr lang="en-US" dirty="0" err="1" smtClean="0"/>
              <a:t>Redshift</a:t>
            </a:r>
            <a:r>
              <a:rPr lang="en-US" dirty="0" smtClean="0"/>
              <a:t>, Google </a:t>
            </a:r>
            <a:r>
              <a:rPr lang="en-US" dirty="0" err="1" smtClean="0"/>
              <a:t>BigQuery</a:t>
            </a:r>
            <a:r>
              <a:rPr lang="en-US" dirty="0" smtClean="0"/>
              <a:t>, or Snowflake.</a:t>
            </a:r>
          </a:p>
          <a:p>
            <a:r>
              <a:rPr lang="en-US" dirty="0" smtClean="0"/>
              <a:t>Uses ELT processes, leveraging cloud scalability.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Scalable, cost-effective, easy to integrate with other cloud services.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Potential dependency on cloud providers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3. Data </a:t>
            </a:r>
            <a:r>
              <a:rPr lang="en-US" b="1" dirty="0" err="1" smtClean="0"/>
              <a:t>Lakehouse</a:t>
            </a:r>
            <a:r>
              <a:rPr lang="en-US" dirty="0" smtClean="0"/>
              <a:t> </a:t>
            </a:r>
            <a:r>
              <a:rPr lang="en-US" dirty="0" smtClean="0"/>
              <a:t>: Combines </a:t>
            </a:r>
            <a:r>
              <a:rPr lang="en-US" dirty="0" smtClean="0"/>
              <a:t>data warehouse and data lake features, allowing storage of structured and unstructured data.</a:t>
            </a:r>
          </a:p>
          <a:p>
            <a:r>
              <a:rPr lang="en-US" dirty="0" smtClean="0"/>
              <a:t>Uses tools like </a:t>
            </a:r>
            <a:r>
              <a:rPr lang="en-US" dirty="0" err="1" smtClean="0"/>
              <a:t>Databricks</a:t>
            </a:r>
            <a:r>
              <a:rPr lang="en-US" dirty="0" smtClean="0"/>
              <a:t> or Delta Lake.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Flexible for advanced analytics (e.g., machine learning), cost-efficient.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Complex to implement and manage.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4. Federated </a:t>
            </a:r>
            <a:r>
              <a:rPr lang="en-US" b="1" dirty="0" smtClean="0"/>
              <a:t>Data Warehouse</a:t>
            </a:r>
            <a:r>
              <a:rPr lang="en-US" dirty="0" smtClean="0"/>
              <a:t> Integrates multiple data warehouses or databases without physically consolidating them.</a:t>
            </a:r>
          </a:p>
          <a:p>
            <a:r>
              <a:rPr lang="en-US" dirty="0" smtClean="0"/>
              <a:t>Uses virtual layers to query distributed data sources.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Avoids data duplication, supports decentralized environments.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Can be slower due to distributed querying.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Design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 smtClean="0"/>
              <a:t>Scalability</a:t>
            </a:r>
            <a:r>
              <a:rPr lang="en-US" dirty="0" smtClean="0"/>
              <a:t>: Ensure the architecture can handle growing data volumes. </a:t>
            </a:r>
            <a:endParaRPr lang="en-US" dirty="0" smtClean="0"/>
          </a:p>
          <a:p>
            <a:r>
              <a:rPr lang="en-US" b="1" dirty="0" smtClean="0"/>
              <a:t>Performance</a:t>
            </a:r>
            <a:r>
              <a:rPr lang="en-US" dirty="0" smtClean="0"/>
              <a:t>: Optimize for fast query execution using indexing, partitioning, or caching. </a:t>
            </a:r>
            <a:endParaRPr lang="en-US" dirty="0" smtClean="0"/>
          </a:p>
          <a:p>
            <a:r>
              <a:rPr lang="en-US" b="1" dirty="0" smtClean="0"/>
              <a:t>Data </a:t>
            </a:r>
            <a:r>
              <a:rPr lang="en-US" b="1" dirty="0" smtClean="0"/>
              <a:t>Quality</a:t>
            </a:r>
            <a:r>
              <a:rPr lang="en-US" dirty="0" smtClean="0"/>
              <a:t>: Implement robust ETL processes to ensure accuracy and consistency. </a:t>
            </a:r>
            <a:endParaRPr lang="en-US" dirty="0" smtClean="0"/>
          </a:p>
          <a:p>
            <a:r>
              <a:rPr lang="en-US" b="1" dirty="0" smtClean="0"/>
              <a:t>Flexibility</a:t>
            </a:r>
            <a:r>
              <a:rPr lang="en-US" dirty="0" smtClean="0"/>
              <a:t>: Design to accommodate new data sources and evolving business needs. </a:t>
            </a:r>
            <a:endParaRPr lang="en-US" dirty="0" smtClean="0"/>
          </a:p>
          <a:p>
            <a:r>
              <a:rPr lang="en-US" b="1" dirty="0" smtClean="0"/>
              <a:t>Cost</a:t>
            </a:r>
            <a:r>
              <a:rPr lang="en-US" dirty="0" smtClean="0"/>
              <a:t>: Balance performance with infrastructure costs, especially in cloud environments.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 Ingestion</a:t>
            </a:r>
            <a:r>
              <a:rPr lang="en-US" dirty="0" smtClean="0"/>
              <a:t>: Sales data from an e-commerce platform is extracted via an ETL tool.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Staging</a:t>
            </a:r>
            <a:r>
              <a:rPr lang="en-US" dirty="0" smtClean="0"/>
              <a:t>: Raw data is cleaned (e.g., removing null values) in a staging database.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Storage</a:t>
            </a:r>
            <a:r>
              <a:rPr lang="en-US" dirty="0" smtClean="0"/>
              <a:t>: Transformed data is loaded into a star schema in a cloud data warehouse like Snowflake.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Processing</a:t>
            </a:r>
            <a:r>
              <a:rPr lang="en-US" dirty="0" smtClean="0"/>
              <a:t>: OLAP cubes are created to analyze sales by region and product.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Presentation</a:t>
            </a:r>
            <a:r>
              <a:rPr lang="en-US" dirty="0" smtClean="0"/>
              <a:t>: A Tableau dashboard displays sales trends to business users.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Governance</a:t>
            </a:r>
            <a:r>
              <a:rPr lang="en-US" dirty="0" smtClean="0"/>
              <a:t>: Metadata tracks data lineage, and access controls limit sensitive data to authorized users.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Modern Trends: </a:t>
            </a:r>
          </a:p>
          <a:p>
            <a:r>
              <a:rPr lang="en-US" b="1" dirty="0" smtClean="0"/>
              <a:t>Cloud Adoption</a:t>
            </a:r>
            <a:r>
              <a:rPr lang="en-US" dirty="0" smtClean="0"/>
              <a:t>: Shift to cloud-based solutions for scalability and cost efficiency.</a:t>
            </a:r>
          </a:p>
          <a:p>
            <a:r>
              <a:rPr lang="en-US" b="1" dirty="0" smtClean="0"/>
              <a:t>Real-Time </a:t>
            </a:r>
            <a:r>
              <a:rPr lang="en-US" b="1" dirty="0" smtClean="0"/>
              <a:t>Data Warehousing</a:t>
            </a:r>
            <a:r>
              <a:rPr lang="en-US" dirty="0" smtClean="0"/>
              <a:t>: Streaming data integration for near-real-time analytics (e.g., using Apache Kafka).</a:t>
            </a:r>
          </a:p>
          <a:p>
            <a:r>
              <a:rPr lang="en-US" b="1" dirty="0" smtClean="0"/>
              <a:t>AI and Machine Learning</a:t>
            </a:r>
            <a:r>
              <a:rPr lang="en-US" dirty="0" smtClean="0"/>
              <a:t>: Integration with AI tools for predictive analytics.</a:t>
            </a:r>
          </a:p>
          <a:p>
            <a:r>
              <a:rPr lang="en-US" b="1" dirty="0" smtClean="0"/>
              <a:t>Data Mesh</a:t>
            </a:r>
            <a:r>
              <a:rPr lang="en-US" dirty="0" smtClean="0"/>
              <a:t>: Decentralized architecture for domain-driven data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9326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Here's a more detailed explanation: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 smtClean="0"/>
              <a:t>Centralized Repository: </a:t>
            </a:r>
            <a:r>
              <a:rPr lang="en-US" dirty="0" smtClean="0"/>
              <a:t>Data warehouses store data from multiple sources (like databases, applications, and external systems) in a single, unified location.</a:t>
            </a:r>
          </a:p>
          <a:p>
            <a:r>
              <a:rPr lang="en-US" b="1" dirty="0" smtClean="0"/>
              <a:t>Historical Data: </a:t>
            </a:r>
            <a:r>
              <a:rPr lang="en-US" dirty="0" smtClean="0"/>
              <a:t>They store not just current data but also historical data, allowing for trend analysis and long-term comparisons. </a:t>
            </a:r>
          </a:p>
          <a:p>
            <a:r>
              <a:rPr lang="en-US" b="1" dirty="0" smtClean="0"/>
              <a:t>Structured Format: </a:t>
            </a:r>
            <a:r>
              <a:rPr lang="en-US" dirty="0" smtClean="0"/>
              <a:t>Data is typically organized in a structured format, often relational, making it suitable for querying and analysis using tools like SQL.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Business Intelligence: </a:t>
            </a:r>
            <a:r>
              <a:rPr lang="en-US" dirty="0" smtClean="0"/>
              <a:t>Data warehouses are a core component of business intelligence, enabling organizations to make informed decisions based on data insights. </a:t>
            </a:r>
          </a:p>
          <a:p>
            <a:r>
              <a:rPr lang="en-US" b="1" dirty="0" smtClean="0"/>
              <a:t>ETL Process: </a:t>
            </a:r>
            <a:r>
              <a:rPr lang="en-US" dirty="0" smtClean="0"/>
              <a:t>Data is often extracted from various sources, transformed into a consistent format, and then loaded into the warehouse (ETL process). </a:t>
            </a:r>
          </a:p>
          <a:p>
            <a:r>
              <a:rPr lang="en-US" b="1" dirty="0" smtClean="0"/>
              <a:t>Types: </a:t>
            </a:r>
            <a:r>
              <a:rPr lang="en-US" dirty="0" smtClean="0"/>
              <a:t>Data warehouses can be categorized into enterprise data warehouses (EDW), data marts, operational data stores (ODS), and cloud-based or big data warehouses. </a:t>
            </a:r>
          </a:p>
          <a:p>
            <a:r>
              <a:rPr lang="en-US" b="1" dirty="0" smtClean="0"/>
              <a:t>Benefits: </a:t>
            </a:r>
            <a:r>
              <a:rPr lang="en-US" dirty="0" smtClean="0"/>
              <a:t>They help organizations understand trends, identify patterns, improve decision-making, and gain a competitive advantage by leveraging their data assets.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State the importance of Data Ware Housing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Data warehousing is crucial for businesses because it provides a centralized, consistent, and historical view of data, enabling informed decision-making and strategic planning. </a:t>
            </a:r>
          </a:p>
          <a:p>
            <a:r>
              <a:rPr lang="en-US" dirty="0" smtClean="0"/>
              <a:t>It allows for efficient analysis of large datasets, improved data quality, and the ability to track trends over time, ultimately leading to better business outcomes.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data warehousing: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fontAlgn="ctr">
              <a:buNone/>
            </a:pPr>
            <a:r>
              <a:rPr lang="en-US" b="1" dirty="0" smtClean="0">
                <a:latin typeface="+mj-lt"/>
              </a:rPr>
              <a:t>1. Centralized Data Repository: </a:t>
            </a:r>
          </a:p>
          <a:p>
            <a:r>
              <a:rPr lang="en-US" dirty="0" smtClean="0"/>
              <a:t>Data warehouses consolidate data from various operational systems into one place.</a:t>
            </a:r>
          </a:p>
          <a:p>
            <a:r>
              <a:rPr lang="en-US" dirty="0" smtClean="0"/>
              <a:t>This eliminates data silos and provides a single source of truth for analysis.</a:t>
            </a:r>
          </a:p>
          <a:p>
            <a:r>
              <a:rPr lang="en-US" dirty="0" smtClean="0"/>
              <a:t>It makes it easier for users to access and analyze data from different departments and 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fontAlgn="ctr">
              <a:buNone/>
            </a:pPr>
            <a:r>
              <a:rPr lang="en-US" b="1" dirty="0" smtClean="0"/>
              <a:t>2. Improved Data Quality and Consistency: </a:t>
            </a:r>
          </a:p>
          <a:p>
            <a:r>
              <a:rPr lang="en-US" dirty="0" smtClean="0"/>
              <a:t>Data warehousing processes often include data cleansing and transformation steps.</a:t>
            </a:r>
          </a:p>
          <a:p>
            <a:r>
              <a:rPr lang="en-US" dirty="0" smtClean="0"/>
              <a:t>This ensures that the data used for analysis is accurate, consistent, and reliable.</a:t>
            </a:r>
          </a:p>
          <a:p>
            <a:r>
              <a:rPr lang="en-US" dirty="0" smtClean="0"/>
              <a:t>Improved data quality leads to more trustworthy insights and better decision-making.</a:t>
            </a:r>
          </a:p>
          <a:p>
            <a:pPr fontAlgn="ctr">
              <a:buNone/>
            </a:pPr>
            <a:r>
              <a:rPr lang="en-US" b="1" dirty="0" smtClean="0"/>
              <a:t>3. Historical Analysis: </a:t>
            </a:r>
          </a:p>
          <a:p>
            <a:r>
              <a:rPr lang="en-US" dirty="0" smtClean="0"/>
              <a:t>Data warehouses store historical data, allowing businesses to track trends, patterns, and performance over time.</a:t>
            </a:r>
          </a:p>
          <a:p>
            <a:r>
              <a:rPr lang="en-US" dirty="0" smtClean="0"/>
              <a:t>This historical perspective is vital for understanding past performance, identifying areas for improvement, and forecasting future trends.</a:t>
            </a:r>
          </a:p>
          <a:p>
            <a:r>
              <a:rPr lang="en-US" dirty="0" smtClean="0"/>
              <a:t>It enables businesses to make data-driven predictions and strategic decisions.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</TotalTime>
  <Words>2056</Words>
  <Application>Microsoft Office PowerPoint</Application>
  <PresentationFormat>On-screen Show (4:3)</PresentationFormat>
  <Paragraphs>191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Flow</vt:lpstr>
      <vt:lpstr>Equity</vt:lpstr>
      <vt:lpstr>Data Ware Housing</vt:lpstr>
      <vt:lpstr>          Define data ware housing:</vt:lpstr>
      <vt:lpstr>Slide 3</vt:lpstr>
      <vt:lpstr>Here's a more detailed explanation:</vt:lpstr>
      <vt:lpstr>Slide 5</vt:lpstr>
      <vt:lpstr>State the importance of Data Ware Housing</vt:lpstr>
      <vt:lpstr>Slide 7</vt:lpstr>
      <vt:lpstr>importance of data warehousing:</vt:lpstr>
      <vt:lpstr>Slide 9</vt:lpstr>
      <vt:lpstr>Slide 10</vt:lpstr>
      <vt:lpstr>Slide 11</vt:lpstr>
      <vt:lpstr>Differences between Database and Data Ware House </vt:lpstr>
      <vt:lpstr>What is Database Management System</vt:lpstr>
      <vt:lpstr>What is data ware housing</vt:lpstr>
      <vt:lpstr>Slide 15</vt:lpstr>
      <vt:lpstr>Slide 16</vt:lpstr>
      <vt:lpstr>Slide 17</vt:lpstr>
      <vt:lpstr>Explain Data Warehouse Architecture </vt:lpstr>
      <vt:lpstr>Slide 19</vt:lpstr>
      <vt:lpstr>Overview of Data Warehouse Architecture</vt:lpstr>
      <vt:lpstr>Key Components of Data Warehouse Architecture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Common Data Warehouse Architectures</vt:lpstr>
      <vt:lpstr>Slide 30</vt:lpstr>
      <vt:lpstr>Slide 31</vt:lpstr>
      <vt:lpstr>Key Design Considerations</vt:lpstr>
      <vt:lpstr>Example Workflow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prasad</dc:creator>
  <cp:lastModifiedBy>prasad</cp:lastModifiedBy>
  <cp:revision>34</cp:revision>
  <dcterms:created xsi:type="dcterms:W3CDTF">2025-07-09T08:20:36Z</dcterms:created>
  <dcterms:modified xsi:type="dcterms:W3CDTF">2025-07-16T08:41:31Z</dcterms:modified>
</cp:coreProperties>
</file>