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68" r:id="rId4"/>
    <p:sldId id="257" r:id="rId5"/>
    <p:sldId id="258" r:id="rId6"/>
    <p:sldId id="259" r:id="rId7"/>
    <p:sldId id="260" r:id="rId8"/>
    <p:sldId id="261" r:id="rId9"/>
    <p:sldId id="262"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FA2DAF40-7A5F-4477-A086-975054C76148}" type="datetimeFigureOut">
              <a:rPr lang="en-US" smtClean="0"/>
              <a:pPr/>
              <a:t>7/3/2025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A2E8F982-7B5D-494A-98F2-FF376B9176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2DAF40-7A5F-4477-A086-975054C76148}" type="datetimeFigureOut">
              <a:rPr lang="en-US" smtClean="0"/>
              <a:pPr/>
              <a:t>7/3/2025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E8F982-7B5D-494A-98F2-FF376B9176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2DAF40-7A5F-4477-A086-975054C76148}" type="datetimeFigureOut">
              <a:rPr lang="en-US" smtClean="0"/>
              <a:pPr/>
              <a:t>7/3/2025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E8F982-7B5D-494A-98F2-FF376B91762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A2DAF40-7A5F-4477-A086-975054C76148}" type="datetimeFigureOut">
              <a:rPr lang="en-US" smtClean="0"/>
              <a:pPr/>
              <a:t>7/3/2025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E8F982-7B5D-494A-98F2-FF376B9176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2DAF40-7A5F-4477-A086-975054C76148}"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8F982-7B5D-494A-98F2-FF376B91762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A2DAF40-7A5F-4477-A086-975054C76148}"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8F982-7B5D-494A-98F2-FF376B91762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2DAF40-7A5F-4477-A086-975054C76148}"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8F982-7B5D-494A-98F2-FF376B917625}"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A2DAF40-7A5F-4477-A086-975054C76148}" type="datetimeFigureOut">
              <a:rPr lang="en-US" smtClean="0"/>
              <a:pPr/>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E8F982-7B5D-494A-98F2-FF376B917625}"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A2DAF40-7A5F-4477-A086-975054C76148}" type="datetimeFigureOut">
              <a:rPr lang="en-US" smtClean="0"/>
              <a:pPr/>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E8F982-7B5D-494A-98F2-FF376B917625}"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DAF40-7A5F-4477-A086-975054C76148}" type="datetimeFigureOut">
              <a:rPr lang="en-US" smtClean="0"/>
              <a:pPr/>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E8F982-7B5D-494A-98F2-FF376B917625}"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2DAF40-7A5F-4477-A086-975054C76148}"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E8F982-7B5D-494A-98F2-FF376B91762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2DAF40-7A5F-4477-A086-975054C76148}" type="datetimeFigureOut">
              <a:rPr lang="en-US" smtClean="0"/>
              <a:pPr/>
              <a:t>7/3/2025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E8F982-7B5D-494A-98F2-FF376B91762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2DAF40-7A5F-4477-A086-975054C76148}"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E8F982-7B5D-494A-98F2-FF376B91762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2DAF40-7A5F-4477-A086-975054C76148}"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8F982-7B5D-494A-98F2-FF376B917625}"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2DAF40-7A5F-4477-A086-975054C76148}"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E8F982-7B5D-494A-98F2-FF376B9176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A2DAF40-7A5F-4477-A086-975054C76148}" type="datetimeFigureOut">
              <a:rPr lang="en-US" smtClean="0"/>
              <a:pPr/>
              <a:t>7/3/2025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2E8F982-7B5D-494A-98F2-FF376B9176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2DAF40-7A5F-4477-A086-975054C76148}" type="datetimeFigureOut">
              <a:rPr lang="en-US" smtClean="0"/>
              <a:pPr/>
              <a:t>7/3/2025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E8F982-7B5D-494A-98F2-FF376B9176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A2DAF40-7A5F-4477-A086-975054C76148}" type="datetimeFigureOut">
              <a:rPr lang="en-US" smtClean="0"/>
              <a:pPr/>
              <a:t>7/3/2025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2E8F982-7B5D-494A-98F2-FF376B9176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A2DAF40-7A5F-4477-A086-975054C76148}" type="datetimeFigureOut">
              <a:rPr lang="en-US" smtClean="0"/>
              <a:pPr/>
              <a:t>7/3/2025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2E8F982-7B5D-494A-98F2-FF376B9176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FA2DAF40-7A5F-4477-A086-975054C76148}" type="datetimeFigureOut">
              <a:rPr lang="en-US" smtClean="0"/>
              <a:pPr/>
              <a:t>7/3/2025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2E8F982-7B5D-494A-98F2-FF376B9176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2DAF40-7A5F-4477-A086-975054C76148}" type="datetimeFigureOut">
              <a:rPr lang="en-US" smtClean="0"/>
              <a:pPr/>
              <a:t>7/3/2025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E8F982-7B5D-494A-98F2-FF376B9176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2DAF40-7A5F-4477-A086-975054C76148}" type="datetimeFigureOut">
              <a:rPr lang="en-US" smtClean="0"/>
              <a:pPr/>
              <a:t>7/3/2025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2E8F982-7B5D-494A-98F2-FF376B917625}"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A2DAF40-7A5F-4477-A086-975054C76148}" type="datetimeFigureOut">
              <a:rPr lang="en-US" smtClean="0"/>
              <a:pPr/>
              <a:t>7/3/2025</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A2E8F982-7B5D-494A-98F2-FF376B9176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A2DAF40-7A5F-4477-A086-975054C76148}" type="datetimeFigureOut">
              <a:rPr lang="en-US" smtClean="0"/>
              <a:pPr/>
              <a:t>7/3/2025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E8F982-7B5D-494A-98F2-FF376B91762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Analytics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None/>
            </a:pPr>
            <a:r>
              <a:rPr lang="en-US" b="1" dirty="0" smtClean="0"/>
              <a:t>1. Discovery:</a:t>
            </a:r>
            <a:endParaRPr lang="en-US" dirty="0" smtClean="0"/>
          </a:p>
          <a:p>
            <a:r>
              <a:rPr lang="en-US" dirty="0" smtClean="0"/>
              <a:t>This initial phase focuses on understanding the problem you're trying to solve, defining objectives, and identifying relevant data sources.</a:t>
            </a:r>
          </a:p>
          <a:p>
            <a:r>
              <a:rPr lang="en-US" dirty="0" smtClean="0"/>
              <a:t> It's crucial to understand the business context and stakeholder expectations to ensure the analysis is aligned with overall goals.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buNone/>
            </a:pPr>
            <a:r>
              <a:rPr lang="en-US" b="1" dirty="0" smtClean="0"/>
              <a:t>2. Data Preparation: </a:t>
            </a:r>
            <a:r>
              <a:rPr lang="en-US" dirty="0" smtClean="0"/>
              <a:t>This phase involves gathering, cleaning, and transforming raw data into a usable format for analysis. </a:t>
            </a:r>
          </a:p>
          <a:p>
            <a:r>
              <a:rPr lang="en-US" dirty="0" smtClean="0"/>
              <a:t>This includes handling missing values, correcting errors, and ensuring data consistency. </a:t>
            </a:r>
          </a:p>
          <a:p>
            <a:pPr>
              <a:buNone/>
            </a:pPr>
            <a:r>
              <a:rPr lang="en-US" b="1" dirty="0" smtClean="0"/>
              <a:t>3. Model Planning: </a:t>
            </a:r>
            <a:r>
              <a:rPr lang="en-US" dirty="0" smtClean="0"/>
              <a:t>In this phase, you choose the appropriate analytical techniques and develop a plan for how to use the data to solve the problem. </a:t>
            </a:r>
          </a:p>
          <a:p>
            <a:r>
              <a:rPr lang="en-US" dirty="0" smtClean="0"/>
              <a:t>This may involve selecting statistical methods, machine learning algorithms, or other analytical tools. </a:t>
            </a:r>
          </a:p>
          <a:p>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pPr>
              <a:buNone/>
            </a:pPr>
            <a:r>
              <a:rPr lang="en-US" b="1" dirty="0" smtClean="0"/>
              <a:t>4. Model Building:</a:t>
            </a:r>
            <a:endParaRPr lang="en-US" dirty="0" smtClean="0"/>
          </a:p>
          <a:p>
            <a:r>
              <a:rPr lang="en-US" dirty="0" smtClean="0"/>
              <a:t>Here, the chosen models are built and tested using the prepared data. </a:t>
            </a:r>
          </a:p>
          <a:p>
            <a:r>
              <a:rPr lang="en-US" dirty="0" smtClean="0"/>
              <a:t>This involves creating training, testing, and production datasets and applying the selected analytical techniques.</a:t>
            </a:r>
          </a:p>
          <a:p>
            <a:pPr>
              <a:buNone/>
            </a:pPr>
            <a:r>
              <a:rPr lang="en-US" b="1" dirty="0" smtClean="0"/>
              <a:t>5. Communicating Results: </a:t>
            </a:r>
            <a:r>
              <a:rPr lang="en-US" dirty="0" smtClean="0"/>
              <a:t>This phase focuses on effectively presenting the findings of the analysis to stakeholders. </a:t>
            </a:r>
          </a:p>
          <a:p>
            <a:r>
              <a:rPr lang="en-US" dirty="0" smtClean="0"/>
              <a:t>This may involve creating visualizations, reports, and presentations to clearly communicate the insights and their implications. </a:t>
            </a:r>
          </a:p>
          <a:p>
            <a:endParaRPr lang="en-US" dirty="0" smtClean="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lstStyle/>
          <a:p>
            <a:pPr>
              <a:buNone/>
            </a:pPr>
            <a:r>
              <a:rPr lang="en-US" b="1" dirty="0" smtClean="0"/>
              <a:t>6. </a:t>
            </a:r>
            <a:r>
              <a:rPr lang="en-US" b="1" dirty="0" err="1" smtClean="0"/>
              <a:t>Operationalization</a:t>
            </a:r>
            <a:r>
              <a:rPr lang="en-US" b="1" dirty="0" smtClean="0"/>
              <a:t>:</a:t>
            </a:r>
            <a:endParaRPr lang="en-US" dirty="0" smtClean="0"/>
          </a:p>
          <a:p>
            <a:r>
              <a:rPr lang="en-US" dirty="0" smtClean="0"/>
              <a:t>This final phase involves integrating the findings into the operational environment and making the insights actionable. </a:t>
            </a:r>
          </a:p>
          <a:p>
            <a:r>
              <a:rPr lang="en-US" dirty="0" smtClean="0"/>
              <a:t>This may involve deploying the model, creating dashboards, or developing automated processes based on the analysis.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Data analytics</a:t>
            </a:r>
            <a:r>
              <a:rPr lang="en-US" dirty="0" smtClean="0"/>
              <a:t> </a:t>
            </a:r>
            <a:endParaRPr lang="en-US" dirty="0"/>
          </a:p>
        </p:txBody>
      </p:sp>
      <p:sp>
        <p:nvSpPr>
          <p:cNvPr id="3" name="Content Placeholder 2"/>
          <p:cNvSpPr>
            <a:spLocks noGrp="1"/>
          </p:cNvSpPr>
          <p:nvPr>
            <p:ph idx="1"/>
          </p:nvPr>
        </p:nvSpPr>
        <p:spPr/>
        <p:txBody>
          <a:bodyPr/>
          <a:lstStyle/>
          <a:p>
            <a:r>
              <a:rPr lang="en-US" dirty="0" smtClean="0"/>
              <a:t>Data analytics is the process of examining raw data to find trends, patterns, and insights that can be used to make informed </a:t>
            </a:r>
            <a:r>
              <a:rPr lang="en-US" dirty="0" smtClean="0"/>
              <a:t>decisions.</a:t>
            </a:r>
          </a:p>
          <a:p>
            <a:r>
              <a:rPr lang="en-US" dirty="0" smtClean="0"/>
              <a:t>It involves collecting, cleaning, transforming, and analyzing data to understand what has happened, why it happened, and what might happen in the future. </a:t>
            </a:r>
            <a:endParaRPr lang="en-US" dirty="0" smtClean="0"/>
          </a:p>
          <a:p>
            <a:r>
              <a:rPr lang="en-US" dirty="0" smtClean="0"/>
              <a:t>This </a:t>
            </a:r>
            <a:r>
              <a:rPr lang="en-US" dirty="0" smtClean="0"/>
              <a:t>information is then used to improve business processes, optimize operations, and drive better </a:t>
            </a:r>
            <a:r>
              <a:rPr lang="en-US" dirty="0" smtClean="0"/>
              <a:t>outcomes.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fontScale="90000"/>
          </a:bodyPr>
          <a:lstStyle/>
          <a:p>
            <a:r>
              <a:rPr lang="en-US" dirty="0" smtClean="0"/>
              <a:t>State the importance of Data Analytics</a:t>
            </a:r>
            <a:endParaRPr lang="en-US" dirty="0"/>
          </a:p>
        </p:txBody>
      </p:sp>
      <p:sp>
        <p:nvSpPr>
          <p:cNvPr id="3" name="Content Placeholder 2"/>
          <p:cNvSpPr>
            <a:spLocks noGrp="1"/>
          </p:cNvSpPr>
          <p:nvPr>
            <p:ph idx="1"/>
          </p:nvPr>
        </p:nvSpPr>
        <p:spPr/>
        <p:txBody>
          <a:bodyPr/>
          <a:lstStyle/>
          <a:p>
            <a:r>
              <a:rPr lang="en-US" dirty="0" smtClean="0"/>
              <a:t>Data analytics is crucial for businesses and organizations as it transforms raw data into actionable insights, enabling informed decision-making, improved efficiency, and enhanced customer understanding.</a:t>
            </a:r>
          </a:p>
          <a:p>
            <a:r>
              <a:rPr lang="en-US" dirty="0" smtClean="0"/>
              <a:t> It helps identify trends, solve problems, and uncover new opportunities, ultimately driving growth and profitability.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313688"/>
          </a:xfrm>
        </p:spPr>
        <p:txBody>
          <a:bodyPr>
            <a:normAutofit fontScale="90000"/>
          </a:bodyPr>
          <a:lstStyle/>
          <a:p>
            <a:r>
              <a:rPr lang="en-US" dirty="0" smtClean="0"/>
              <a:t>Here's a more detailed look at the importance of data analytics:</a:t>
            </a:r>
            <a:endParaRPr lang="en-US" dirty="0"/>
          </a:p>
        </p:txBody>
      </p:sp>
      <p:sp>
        <p:nvSpPr>
          <p:cNvPr id="3" name="Content Placeholder 2"/>
          <p:cNvSpPr>
            <a:spLocks noGrp="1"/>
          </p:cNvSpPr>
          <p:nvPr>
            <p:ph idx="1"/>
          </p:nvPr>
        </p:nvSpPr>
        <p:spPr/>
        <p:txBody>
          <a:bodyPr/>
          <a:lstStyle/>
          <a:p>
            <a:r>
              <a:rPr lang="en-US" dirty="0" smtClean="0"/>
              <a:t>1. </a:t>
            </a:r>
            <a:r>
              <a:rPr lang="en-US" b="1" dirty="0" smtClean="0"/>
              <a:t>Improved Decision-Making: </a:t>
            </a:r>
            <a:r>
              <a:rPr lang="en-US" dirty="0" smtClean="0"/>
              <a:t>Data analytics provides a solid foundation for making informed decisions by revealing patterns, trends, and correlations within data. </a:t>
            </a:r>
          </a:p>
          <a:p>
            <a:r>
              <a:rPr lang="en-US" dirty="0" smtClean="0"/>
              <a:t>This allows businesses to move beyond gut feelings and make choices based on concrete evidence, leading to more effective strategies and resource allocation.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229600" cy="5562600"/>
          </a:xfrm>
        </p:spPr>
        <p:txBody>
          <a:bodyPr/>
          <a:lstStyle/>
          <a:p>
            <a:r>
              <a:rPr lang="en-US" dirty="0" smtClean="0"/>
              <a:t>2. </a:t>
            </a:r>
            <a:r>
              <a:rPr lang="en-US" b="1" dirty="0" smtClean="0"/>
              <a:t>Enhanced Efficiency and Productivity: </a:t>
            </a:r>
            <a:r>
              <a:rPr lang="en-US" dirty="0" smtClean="0"/>
              <a:t>By analyzing operational data, businesses can identify bottlenecks, streamline processes, and eliminate inefficiencies, resulting in reduced costs, improved productivity, and optimized resource utilization. </a:t>
            </a:r>
          </a:p>
          <a:p>
            <a:r>
              <a:rPr lang="en-US" dirty="0" smtClean="0"/>
              <a:t>3. </a:t>
            </a:r>
            <a:r>
              <a:rPr lang="en-US" b="1" dirty="0" smtClean="0"/>
              <a:t>Better Customer Understanding: </a:t>
            </a:r>
            <a:r>
              <a:rPr lang="en-US" dirty="0" smtClean="0"/>
              <a:t>Data analytics provides valuable insights into customer behavior, preferences, and needs, enabling businesses to personalize marketing campaigns, tailor products and services, and enhance the overall customer experience. </a:t>
            </a:r>
          </a:p>
          <a:p>
            <a:r>
              <a:rPr lang="en-US" dirty="0" smtClean="0"/>
              <a:t>This leads to increased customer loyalty, satisfaction, and ultimately, higher sales.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lstStyle/>
          <a:p>
            <a:r>
              <a:rPr lang="en-US" dirty="0" smtClean="0"/>
              <a:t>4. </a:t>
            </a:r>
            <a:r>
              <a:rPr lang="en-US" b="1" dirty="0" smtClean="0"/>
              <a:t>Identifying New Opportunities: </a:t>
            </a:r>
            <a:r>
              <a:rPr lang="en-US" dirty="0" smtClean="0"/>
              <a:t>Data analytics can uncover hidden trends and opportunities that might otherwise be missed. By analyzing market data, competitor performance, and customer feedback, businesses can identify new product development opportunities, refine marketing strategies, and gain a competitive edge. </a:t>
            </a:r>
          </a:p>
          <a:p>
            <a:r>
              <a:rPr lang="en-US" dirty="0" smtClean="0"/>
              <a:t>5. Risk Management: Data analytics helps in identifying potential risks and vulnerabilities by analyzing patterns and anomalies in data. This enables businesses to proactively mitigate risks, prevent financial losses, and protect their reputation.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a:bodyPr>
          <a:lstStyle/>
          <a:p>
            <a:r>
              <a:rPr lang="en-US" dirty="0" smtClean="0"/>
              <a:t>6. </a:t>
            </a:r>
            <a:r>
              <a:rPr lang="en-US" b="1" dirty="0" smtClean="0"/>
              <a:t>Innovation and Product Development: </a:t>
            </a:r>
            <a:r>
              <a:rPr lang="en-US" dirty="0" smtClean="0"/>
              <a:t>Analyzing customer data and market trends through data analytics can spark creativity and drive innovation in product development.</a:t>
            </a:r>
          </a:p>
          <a:p>
            <a:r>
              <a:rPr lang="en-US" dirty="0" smtClean="0"/>
              <a:t> Businesses can identify unmet needs, anticipate future trends, and develop new products and services that resonate with their target audience. </a:t>
            </a:r>
          </a:p>
          <a:p>
            <a:r>
              <a:rPr lang="en-US" dirty="0" smtClean="0"/>
              <a:t>7. </a:t>
            </a:r>
            <a:r>
              <a:rPr lang="en-US" b="1" dirty="0" smtClean="0"/>
              <a:t>Competitive Advantage: </a:t>
            </a:r>
            <a:r>
              <a:rPr lang="en-US" dirty="0" smtClean="0"/>
              <a:t>By leveraging data analytics to gain a deeper understanding of their business, customers, and the market, organizations can make more informed decisions, optimize their operations, and develop innovative products and services. </a:t>
            </a:r>
          </a:p>
          <a:p>
            <a:r>
              <a:rPr lang="en-US" dirty="0" smtClean="0"/>
              <a:t>This allows them to stay ahead of the competition and achieve sustainable growth.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List and Explain phases of Data Analytics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lstStyle/>
          <a:p>
            <a:pPr fontAlgn="ctr"/>
            <a:r>
              <a:rPr lang="en-US" b="1" dirty="0" smtClean="0"/>
              <a:t>The data analytics process typically involves six key phases</a:t>
            </a:r>
            <a:r>
              <a:rPr lang="en-US" dirty="0" smtClean="0"/>
              <a:t>: Discovery, Data Preparation, Model Planning, Model Building, Communicating Results, and </a:t>
            </a:r>
            <a:r>
              <a:rPr lang="en-US" dirty="0" err="1" smtClean="0"/>
              <a:t>Operationalization</a:t>
            </a:r>
            <a:r>
              <a:rPr lang="en-US" dirty="0" smtClean="0"/>
              <a:t>. These phases are iterative and can sometimes overlap. </a:t>
            </a:r>
          </a:p>
          <a:p>
            <a:r>
              <a:rPr lang="en-US" dirty="0" smtClean="0"/>
              <a:t/>
            </a:r>
            <a:br>
              <a:rPr lang="en-US" dirty="0" smtClean="0"/>
            </a:br>
            <a:endParaRPr lang="en-US" dirty="0"/>
          </a:p>
        </p:txBody>
      </p:sp>
      <p:pic>
        <p:nvPicPr>
          <p:cNvPr id="5" name="Picture 4" descr="1.2.jpg"/>
          <p:cNvPicPr>
            <a:picLocks noChangeAspect="1"/>
          </p:cNvPicPr>
          <p:nvPr/>
        </p:nvPicPr>
        <p:blipFill>
          <a:blip r:embed="rId2"/>
          <a:stretch>
            <a:fillRect/>
          </a:stretch>
        </p:blipFill>
        <p:spPr>
          <a:xfrm>
            <a:off x="1981200" y="3048000"/>
            <a:ext cx="5269568" cy="3505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39</TotalTime>
  <Words>170</Words>
  <Application>Microsoft Office PowerPoint</Application>
  <PresentationFormat>On-screen Show (4:3)</PresentationFormat>
  <Paragraphs>38</Paragraphs>
  <Slides>13</Slides>
  <Notes>0</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Aspect</vt:lpstr>
      <vt:lpstr>Flow</vt:lpstr>
      <vt:lpstr>Data Analytics</vt:lpstr>
      <vt:lpstr>What is Data analytics </vt:lpstr>
      <vt:lpstr>State the importance of Data Analytics</vt:lpstr>
      <vt:lpstr>Here's a more detailed look at the importance of data analytics:</vt:lpstr>
      <vt:lpstr>Slide 5</vt:lpstr>
      <vt:lpstr>Slide 6</vt:lpstr>
      <vt:lpstr>Slide 7</vt:lpstr>
      <vt:lpstr>List and Explain phases of Data Analytics </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prasad</dc:creator>
  <cp:lastModifiedBy>prasad</cp:lastModifiedBy>
  <cp:revision>9</cp:revision>
  <dcterms:created xsi:type="dcterms:W3CDTF">2025-07-03T05:15:11Z</dcterms:created>
  <dcterms:modified xsi:type="dcterms:W3CDTF">2025-07-03T05:57:17Z</dcterms:modified>
</cp:coreProperties>
</file>