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DF3D2CD-45FF-4B34-B748-2B8EA16DFCEF}" type="datetimeFigureOut">
              <a:rPr lang="en-US" smtClean="0"/>
              <a:pPr/>
              <a:t>7/28/2025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94651BC-9C47-467B-A939-D8DD4A5646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DF3D2CD-45FF-4B34-B748-2B8EA16DFCEF}" type="datetimeFigureOut">
              <a:rPr lang="en-US" smtClean="0"/>
              <a:pPr/>
              <a:t>7/28/2025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94651BC-9C47-467B-A939-D8DD4A56461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94651BC-9C47-467B-A939-D8DD4A56461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51BC-9C47-467B-A939-D8DD4A56461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DF3D2CD-45FF-4B34-B748-2B8EA16DFCEF}" type="datetimeFigureOut">
              <a:rPr lang="en-US" smtClean="0"/>
              <a:pPr/>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51BC-9C47-467B-A939-D8DD4A56461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F3D2CD-45FF-4B34-B748-2B8EA16DFCEF}" type="datetimeFigureOut">
              <a:rPr lang="en-US" smtClean="0"/>
              <a:pPr/>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3D2CD-45FF-4B34-B748-2B8EA16DFCE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51BC-9C47-467B-A939-D8DD4A56461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094651BC-9C47-467B-A939-D8DD4A56461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DF3D2CD-45FF-4B34-B748-2B8EA16DFCEF}" type="datetimeFigureOut">
              <a:rPr lang="en-US" smtClean="0"/>
              <a:pPr/>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4651BC-9C47-467B-A939-D8DD4A56461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DF3D2CD-45FF-4B34-B748-2B8EA16DFCEF}" type="datetimeFigureOut">
              <a:rPr lang="en-US" smtClean="0"/>
              <a:pPr/>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DF3D2CD-45FF-4B34-B748-2B8EA16DFCEF}" type="datetimeFigureOut">
              <a:rPr lang="en-US" smtClean="0"/>
              <a:pPr/>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F3D2CD-45FF-4B34-B748-2B8EA16DFCEF}" type="datetimeFigureOut">
              <a:rPr lang="en-US" smtClean="0"/>
              <a:pPr/>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4651BC-9C47-467B-A939-D8DD4A56461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DF3D2CD-45FF-4B34-B748-2B8EA16DFCEF}" type="datetimeFigureOut">
              <a:rPr lang="en-US" smtClean="0"/>
              <a:pPr/>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94651BC-9C47-467B-A939-D8DD4A56461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DF3D2CD-45FF-4B34-B748-2B8EA16DFCEF}" type="datetimeFigureOut">
              <a:rPr lang="en-US" smtClean="0"/>
              <a:pPr/>
              <a:t>7/28/2025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94651BC-9C47-467B-A939-D8DD4A56461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DF3D2CD-45FF-4B34-B748-2B8EA16DFCEF}" type="datetimeFigureOut">
              <a:rPr lang="en-US" smtClean="0"/>
              <a:pPr/>
              <a:t>7/28/2025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94651BC-9C47-467B-A939-D8DD4A56461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dbms/etl-process-in-data-warehous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oftware-engineering/introduction-to-erp/" TargetMode="External"/><Relationship Id="rId2" Type="http://schemas.openxmlformats.org/officeDocument/2006/relationships/hyperlink" Target="https://www.geeksforgeeks.org/dbms/data-warehousing/" TargetMode="External"/><Relationship Id="rId1" Type="http://schemas.openxmlformats.org/officeDocument/2006/relationships/slideLayout" Target="../slideLayouts/slideLayout2.xml"/><Relationship Id="rId6" Type="http://schemas.openxmlformats.org/officeDocument/2006/relationships/hyperlink" Target="https://www.geeksforgeeks.org/data-analysis/what-is-data-transformation/" TargetMode="External"/><Relationship Id="rId5" Type="http://schemas.openxmlformats.org/officeDocument/2006/relationships/hyperlink" Target="https://www.geeksforgeeks.org/data-engineering/what-is-data-lake/" TargetMode="External"/><Relationship Id="rId4" Type="http://schemas.openxmlformats.org/officeDocument/2006/relationships/hyperlink" Target="https://www.geeksforgeeks.org/software-engineering/customer-relationship-management-c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power-bi/what-is-business-intelligenc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normAutofit/>
          </a:bodyPr>
          <a:lstStyle/>
          <a:p>
            <a:r>
              <a:rPr b="1" smtClean="0"/>
              <a:t>Three-Tier Architecture of Data Warehouse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 Operational Data Store (ODS) is crucial in a data warehouse environment because it provides real-time or near-real-time access to operational data, enabling quick decision-making and improved business operations. </a:t>
            </a:r>
          </a:p>
          <a:p>
            <a:r>
              <a:rPr lang="en-US" dirty="0" smtClean="0"/>
              <a:t>Unlike data warehouses designed for historical analysis, an ODS focuses on current, integrated data for immediate operational needs.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1295400"/>
            <a:ext cx="8715983" cy="48768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32688"/>
          </a:xfrm>
        </p:spPr>
        <p:txBody>
          <a:bodyPr>
            <a:noAutofit/>
          </a:bodyPr>
          <a:lstStyle/>
          <a:p>
            <a:r>
              <a:rPr lang="en-US" sz="2800" dirty="0" smtClean="0">
                <a:solidFill>
                  <a:srgbClr val="FF0000"/>
                </a:solidFill>
              </a:rPr>
              <a:t>Here's a more detailed look at the importance of an ODS:</a:t>
            </a:r>
            <a:endParaRPr lang="en-US" sz="2800" dirty="0">
              <a:solidFill>
                <a:srgbClr val="FF0000"/>
              </a:solidFill>
            </a:endParaRPr>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pPr>
              <a:buNone/>
            </a:pPr>
            <a:r>
              <a:rPr lang="en-US" b="1" dirty="0" smtClean="0"/>
              <a:t>Real-time and Near Real-time Data Access:</a:t>
            </a:r>
            <a:endParaRPr lang="en-US" dirty="0" smtClean="0"/>
          </a:p>
          <a:p>
            <a:pPr fontAlgn="ctr"/>
            <a:r>
              <a:rPr lang="en-US" dirty="0" smtClean="0"/>
              <a:t>ODS provides immediate access to the latest operational data, enabling businesses to make informed decisions based on current information. This is critical for industries where swift decisions are vital, such as stock trading or emergency response. </a:t>
            </a:r>
          </a:p>
          <a:p>
            <a:pPr>
              <a:buNone/>
            </a:pPr>
            <a:r>
              <a:rPr lang="en-US" b="1" dirty="0" smtClean="0"/>
              <a:t>Unified View of Data:</a:t>
            </a:r>
            <a:endParaRPr lang="en-US" dirty="0" smtClean="0"/>
          </a:p>
          <a:p>
            <a:pPr fontAlgn="ctr"/>
            <a:r>
              <a:rPr lang="en-US" dirty="0" smtClean="0"/>
              <a:t>It consolidates data from disparate systems into a single, consistent repository, offering a holistic view of business operations. This eliminates the need to sift through multiple systems for information, improving efficiency and accuracy. </a:t>
            </a:r>
          </a:p>
          <a:p>
            <a:pPr>
              <a:buNone/>
            </a:pPr>
            <a:r>
              <a:rPr lang="en-US" b="1" dirty="0" smtClean="0"/>
              <a:t>Improved Data Quality:</a:t>
            </a:r>
            <a:endParaRPr lang="en-US" dirty="0" smtClean="0"/>
          </a:p>
          <a:p>
            <a:pPr fontAlgn="ctr"/>
            <a:r>
              <a:rPr lang="en-US" dirty="0" smtClean="0"/>
              <a:t>ODS often includes data cleansing and transformation processes, ensuring data consistency and accuracy across different systems. This leads to more reliable reports and analysis. </a:t>
            </a:r>
          </a:p>
          <a:p>
            <a:pPr>
              <a:buNone/>
            </a:pPr>
            <a:r>
              <a:rPr lang="en-US" b="1" dirty="0" smtClean="0"/>
              <a:t>Enhanced Decision-Making:</a:t>
            </a:r>
            <a:endParaRPr lang="en-US" dirty="0" smtClean="0"/>
          </a:p>
          <a:p>
            <a:r>
              <a:rPr lang="en-US" dirty="0" smtClean="0"/>
              <a:t>By providing a unified and up-to-date view of operational data, ODS empowers business users to make informed decisions quickly. </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dirty="0" smtClean="0"/>
              <a:t>Facilitates Business Process Integration:</a:t>
            </a:r>
            <a:endParaRPr lang="en-US" dirty="0" smtClean="0"/>
          </a:p>
          <a:p>
            <a:pPr fontAlgn="ctr"/>
            <a:r>
              <a:rPr lang="en-US" dirty="0" smtClean="0"/>
              <a:t>ODS can integrate data across various business processes, streamlining operations and improving overall efficiency. </a:t>
            </a:r>
          </a:p>
          <a:p>
            <a:pPr>
              <a:buNone/>
            </a:pPr>
            <a:r>
              <a:rPr lang="en-US" b="1" dirty="0" smtClean="0"/>
              <a:t>Supports Real-time Applications:</a:t>
            </a:r>
            <a:endParaRPr lang="en-US" dirty="0" smtClean="0"/>
          </a:p>
          <a:p>
            <a:pPr fontAlgn="ctr"/>
            <a:r>
              <a:rPr lang="en-US" dirty="0" smtClean="0"/>
              <a:t>It is essential for applications that require real-time data, such as fleet tracking, inventory management, and customer relationship management. </a:t>
            </a:r>
          </a:p>
          <a:p>
            <a:pPr>
              <a:buNone/>
            </a:pPr>
            <a:r>
              <a:rPr lang="en-US" b="1" dirty="0" smtClean="0"/>
              <a:t>Acts as a Staging Area for Data Warehouses:</a:t>
            </a:r>
            <a:endParaRPr lang="en-US" dirty="0" smtClean="0"/>
          </a:p>
          <a:p>
            <a:r>
              <a:rPr lang="en-US" dirty="0" smtClean="0"/>
              <a:t>ODS can feed data into data warehouses, providing a foundation for historical analysis and strategic planning.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Faster Reporting:</a:t>
            </a:r>
            <a:endParaRPr lang="en-US" dirty="0" smtClean="0"/>
          </a:p>
          <a:p>
            <a:pPr fontAlgn="ctr"/>
            <a:r>
              <a:rPr lang="en-US" dirty="0" smtClean="0"/>
              <a:t>The consolidated data in an ODS allows for quicker generation of reports and real-time insights. </a:t>
            </a:r>
          </a:p>
          <a:p>
            <a:r>
              <a:rPr lang="en-US" b="1" dirty="0" smtClean="0"/>
              <a:t>Increased Operational Efficiency:</a:t>
            </a:r>
            <a:endParaRPr lang="en-US" dirty="0" smtClean="0"/>
          </a:p>
          <a:p>
            <a:pPr fontAlgn="ctr"/>
            <a:r>
              <a:rPr lang="en-US" dirty="0" smtClean="0"/>
              <a:t>By providing a centralized and up-to-date view of data, ODS helps businesses identify and resolve issues faster, leading to increased operational efficiency. </a:t>
            </a:r>
          </a:p>
          <a:p>
            <a:r>
              <a:rPr lang="en-US" dirty="0" smtClean="0"/>
              <a:t/>
            </a:r>
            <a:br>
              <a:rPr lang="en-US"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ETL AND ELT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normAutofit/>
          </a:bodyPr>
          <a:lstStyle/>
          <a:p>
            <a:r>
              <a:rPr lang="en-US" b="1" dirty="0" smtClean="0"/>
              <a:t>ETL Process</a:t>
            </a: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b="1" u="sng" dirty="0" smtClean="0">
                <a:hlinkClick r:id="rId2"/>
              </a:rPr>
              <a:t>ETL</a:t>
            </a:r>
            <a:r>
              <a:rPr lang="en-US" dirty="0" smtClean="0"/>
              <a:t> is the traditional technique of extracting raw data, transforming it as required for the users and storing it in data warehouses. ELT was later developed, with ETL as its base. </a:t>
            </a:r>
          </a:p>
          <a:p>
            <a:pPr fontAlgn="base"/>
            <a:r>
              <a:rPr lang="en-US" b="1" dirty="0" smtClean="0"/>
              <a:t>Extract</a:t>
            </a:r>
            <a:r>
              <a:rPr lang="en-US" dirty="0" smtClean="0"/>
              <a:t>: It is the process of extracting raw data from all available data sources such as databases, files, ERP, CRM or any other.</a:t>
            </a:r>
          </a:p>
          <a:p>
            <a:pPr fontAlgn="base"/>
            <a:r>
              <a:rPr lang="en-US" b="1" dirty="0" smtClean="0"/>
              <a:t>Transform: </a:t>
            </a:r>
            <a:r>
              <a:rPr lang="en-US" dirty="0" smtClean="0"/>
              <a:t>The extracted data is immediately transformed as required by the user.</a:t>
            </a:r>
          </a:p>
          <a:p>
            <a:pPr fontAlgn="base"/>
            <a:r>
              <a:rPr lang="en-US" b="1" dirty="0" smtClean="0"/>
              <a:t>Load</a:t>
            </a:r>
            <a:r>
              <a:rPr lang="en-US" dirty="0" smtClean="0"/>
              <a:t>: The transformed data is then loaded into the data warehouse from where the users can access it.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67512"/>
          </a:xfrm>
        </p:spPr>
        <p:txBody>
          <a:bodyPr>
            <a:normAutofit fontScale="90000"/>
          </a:bodyPr>
          <a:lstStyle/>
          <a:p>
            <a:r>
              <a:rPr lang="en-US" b="1" dirty="0" smtClean="0"/>
              <a:t>ELT Process</a:t>
            </a:r>
            <a:endParaRPr lang="en-US" dirty="0"/>
          </a:p>
        </p:txBody>
      </p:sp>
      <p:sp>
        <p:nvSpPr>
          <p:cNvPr id="3" name="Content Placeholder 2"/>
          <p:cNvSpPr>
            <a:spLocks noGrp="1"/>
          </p:cNvSpPr>
          <p:nvPr>
            <p:ph idx="1"/>
          </p:nvPr>
        </p:nvSpPr>
        <p:spPr>
          <a:xfrm>
            <a:off x="457200" y="1219200"/>
            <a:ext cx="8229600" cy="5410200"/>
          </a:xfrm>
        </p:spPr>
        <p:txBody>
          <a:bodyPr>
            <a:normAutofit lnSpcReduction="10000"/>
          </a:bodyPr>
          <a:lstStyle/>
          <a:p>
            <a:pPr>
              <a:buNone/>
            </a:pPr>
            <a:r>
              <a:rPr lang="en-US" dirty="0" smtClean="0"/>
              <a:t>Extraction, Load and Transform (ELT) is the technique of extracting raw data from the source, storing it in the </a:t>
            </a:r>
            <a:r>
              <a:rPr lang="en-US" u="sng" dirty="0" smtClean="0">
                <a:hlinkClick r:id="rId2"/>
              </a:rPr>
              <a:t>data warehouse</a:t>
            </a:r>
            <a:r>
              <a:rPr lang="en-US" dirty="0" smtClean="0"/>
              <a:t> of the target server and preparing it for end-stream users.</a:t>
            </a:r>
          </a:p>
          <a:p>
            <a:pPr fontAlgn="base"/>
            <a:r>
              <a:rPr lang="en-US" b="1" dirty="0" smtClean="0"/>
              <a:t>Extract</a:t>
            </a:r>
            <a:r>
              <a:rPr lang="en-US" dirty="0" smtClean="0"/>
              <a:t>: Extracting data is the process of identifying data from one or more sources. The sources may include databases, files, </a:t>
            </a:r>
            <a:r>
              <a:rPr lang="en-US" u="sng" dirty="0" smtClean="0">
                <a:hlinkClick r:id="rId3"/>
              </a:rPr>
              <a:t>ERP</a:t>
            </a:r>
            <a:r>
              <a:rPr lang="en-US" dirty="0" smtClean="0"/>
              <a:t>, </a:t>
            </a:r>
            <a:r>
              <a:rPr lang="en-US" u="sng" dirty="0" smtClean="0">
                <a:hlinkClick r:id="rId4"/>
              </a:rPr>
              <a:t>CRM</a:t>
            </a:r>
            <a:r>
              <a:rPr lang="en-US" dirty="0" smtClean="0"/>
              <a:t>, or any other useful source of data.</a:t>
            </a:r>
          </a:p>
          <a:p>
            <a:pPr fontAlgn="base"/>
            <a:r>
              <a:rPr lang="en-US" b="1" dirty="0" smtClean="0"/>
              <a:t>Load</a:t>
            </a:r>
            <a:r>
              <a:rPr lang="en-US" dirty="0" smtClean="0"/>
              <a:t>: Loading is the process of storing the extracted raw data in a data warehouse or </a:t>
            </a:r>
            <a:r>
              <a:rPr lang="en-US" u="sng" dirty="0" smtClean="0">
                <a:hlinkClick r:id="rId5"/>
              </a:rPr>
              <a:t>data lake</a:t>
            </a:r>
            <a:r>
              <a:rPr lang="en-US" dirty="0" smtClean="0"/>
              <a:t>.</a:t>
            </a:r>
          </a:p>
          <a:p>
            <a:pPr fontAlgn="base"/>
            <a:r>
              <a:rPr lang="en-US" b="1" dirty="0" smtClean="0"/>
              <a:t>Transform</a:t>
            </a:r>
            <a:r>
              <a:rPr lang="en-US" dirty="0" smtClean="0"/>
              <a:t>: </a:t>
            </a:r>
            <a:r>
              <a:rPr lang="en-US" u="sng" dirty="0" smtClean="0">
                <a:hlinkClick r:id="rId6"/>
              </a:rPr>
              <a:t>Data transformation</a:t>
            </a:r>
            <a:r>
              <a:rPr lang="en-US" dirty="0" smtClean="0"/>
              <a:t> is the process in which the raw data from the source is transformed into the target format required for analysis.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6" name="Title 5"/>
          <p:cNvSpPr>
            <a:spLocks noGrp="1"/>
          </p:cNvSpPr>
          <p:nvPr>
            <p:ph type="ctrTitle"/>
          </p:nvPr>
        </p:nvSpPr>
        <p:spPr/>
        <p:txBody>
          <a:bodyPr/>
          <a:lstStyle/>
          <a:p>
            <a:r>
              <a:rPr b="1" smtClean="0"/>
              <a:t>Types of Data Warehouses</a:t>
            </a:r>
            <a:br>
              <a:rPr b="1"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smtClean="0"/>
              <a:t>Data warehouses come in various forms, each designed to meet specific organizational needs and data handling approaches. Understanding these different types is crucial for choosing the right solution to improve data management and support business intelligence efforts.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fontAlgn="base"/>
            <a:r>
              <a:rPr lang="en-US" dirty="0" smtClean="0"/>
              <a:t>Data warehousing helps businesses make informed decisions using large datasets. The </a:t>
            </a:r>
            <a:r>
              <a:rPr lang="en-US" b="1" dirty="0" smtClean="0"/>
              <a:t>Three-Tier Architecture</a:t>
            </a:r>
            <a:r>
              <a:rPr lang="en-US" dirty="0" smtClean="0"/>
              <a:t> is widely used for its clear structure, dividing data processing into three layers for efficient access and management.</a:t>
            </a:r>
          </a:p>
          <a:p>
            <a:pPr fontAlgn="base"/>
            <a:r>
              <a:rPr lang="en-US" dirty="0" smtClean="0"/>
              <a:t>Bottom Tier (Data Sources and Data Storage)</a:t>
            </a:r>
          </a:p>
          <a:p>
            <a:pPr fontAlgn="base"/>
            <a:r>
              <a:rPr lang="en-US" dirty="0" smtClean="0"/>
              <a:t>Middle Tier (OLAP Engine)</a:t>
            </a:r>
          </a:p>
          <a:p>
            <a:pPr fontAlgn="base"/>
            <a:r>
              <a:rPr lang="en-US" dirty="0" smtClean="0"/>
              <a:t>Top Tier (Front-End Tools)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81000" y="685800"/>
            <a:ext cx="8077200" cy="540496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Data warehousing models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r>
              <a:rPr lang="en-US" dirty="0" smtClean="0"/>
              <a:t>Data warehouse models define how data is structured and organized within a data warehouse to support efficient storage, retrieval, and analysis. </a:t>
            </a:r>
          </a:p>
          <a:p>
            <a:r>
              <a:rPr lang="en-US" dirty="0" smtClean="0"/>
              <a:t>The primary models include the star schema, snowflake schema, and data vault model, each with its own strengths for different scenarios. </a:t>
            </a:r>
          </a:p>
          <a:p>
            <a:r>
              <a:rPr lang="en-US" dirty="0" smtClean="0"/>
              <a:t>Additionally, the concept of enterprise data warehouse (EDW), data marts, and virtual warehouses are important architectural considerations.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56488"/>
          </a:xfrm>
        </p:spPr>
        <p:txBody>
          <a:bodyPr/>
          <a:lstStyle/>
          <a:p>
            <a:r>
              <a:rPr lang="en-US" dirty="0" smtClean="0"/>
              <a:t>1. Data Warehouse Schemas:</a:t>
            </a: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endParaRPr lang="en-US" dirty="0" smtClean="0"/>
          </a:p>
          <a:p>
            <a:pPr>
              <a:buNone/>
            </a:pPr>
            <a:r>
              <a:rPr lang="en-US" b="1" dirty="0" smtClean="0"/>
              <a:t>Star Schema:</a:t>
            </a:r>
            <a:endParaRPr lang="en-US" dirty="0" smtClean="0"/>
          </a:p>
          <a:p>
            <a:r>
              <a:rPr lang="en-US" dirty="0" smtClean="0"/>
              <a:t>This is a simple and widely used dimensional model where a central fact table is surrounded by dimension tables. It is optimized for query performance and is suitable for standard analytics.</a:t>
            </a:r>
          </a:p>
          <a:p>
            <a:pPr>
              <a:buNone/>
            </a:pPr>
            <a:r>
              <a:rPr lang="en-US" b="1" dirty="0" smtClean="0"/>
              <a:t>Snowflake Schema:</a:t>
            </a:r>
            <a:endParaRPr lang="en-US" dirty="0" smtClean="0"/>
          </a:p>
          <a:p>
            <a:r>
              <a:rPr lang="en-US" dirty="0" smtClean="0"/>
              <a:t>This schema is a more normalized version of the star schema, where dimension tables are further broken down into sub-dimensions, improving storage efficiency but potentially impacting query performance.</a:t>
            </a:r>
          </a:p>
          <a:p>
            <a:pPr>
              <a:buNone/>
            </a:pPr>
            <a:r>
              <a:rPr lang="en-US" b="1" dirty="0" smtClean="0"/>
              <a:t>Galaxy Schema (Fact Constellation):</a:t>
            </a:r>
            <a:endParaRPr lang="en-US" dirty="0" smtClean="0"/>
          </a:p>
          <a:p>
            <a:r>
              <a:rPr lang="en-US" dirty="0" smtClean="0"/>
              <a:t>This model allows for multiple fact tables that share dimension tables, useful for complex scenarios with multiple interconnected processes.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856488"/>
          </a:xfrm>
        </p:spPr>
        <p:txBody>
          <a:bodyPr>
            <a:normAutofit fontScale="90000"/>
          </a:bodyPr>
          <a:lstStyle/>
          <a:p>
            <a:r>
              <a:rPr lang="en-US" dirty="0" smtClean="0"/>
              <a:t>2. Data Warehouse Architectures:</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b="1" dirty="0" smtClean="0"/>
              <a:t>Enterprise Data Warehouse (EDW):</a:t>
            </a:r>
            <a:endParaRPr lang="en-US" dirty="0" smtClean="0"/>
          </a:p>
          <a:p>
            <a:pPr fontAlgn="ctr"/>
            <a:r>
              <a:rPr lang="en-US" dirty="0" smtClean="0"/>
              <a:t>This is a centralized repository of all organizational data, providing a single version of the truth. </a:t>
            </a:r>
          </a:p>
          <a:p>
            <a:pPr>
              <a:buNone/>
            </a:pPr>
            <a:r>
              <a:rPr lang="en-US" b="1" dirty="0" smtClean="0"/>
              <a:t>Data Mart:</a:t>
            </a:r>
            <a:endParaRPr lang="en-US" dirty="0" smtClean="0"/>
          </a:p>
          <a:p>
            <a:pPr fontAlgn="ctr"/>
            <a:r>
              <a:rPr lang="en-US" dirty="0" smtClean="0"/>
              <a:t>A subset of the EDW, focused on a specific subject area or business unit, providing focused analytics for a particular team or department. </a:t>
            </a:r>
          </a:p>
          <a:p>
            <a:pPr>
              <a:buNone/>
            </a:pPr>
            <a:r>
              <a:rPr lang="en-US" b="1" dirty="0" smtClean="0"/>
              <a:t>Virtual Data Warehouse:</a:t>
            </a:r>
            <a:endParaRPr lang="en-US" dirty="0" smtClean="0"/>
          </a:p>
          <a:p>
            <a:r>
              <a:rPr lang="en-US" dirty="0" smtClean="0"/>
              <a:t>This approach doesn't physically store data in a single location but provides a unified view of data from multiple sources through a virtualized layer.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Data warehouse Design Approches</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r>
              <a:rPr lang="en-US" dirty="0" smtClean="0"/>
              <a:t>There are two primary approaches to data warehouse design: the top-down (</a:t>
            </a:r>
            <a:r>
              <a:rPr lang="en-US" dirty="0" err="1" smtClean="0"/>
              <a:t>Inmon</a:t>
            </a:r>
            <a:r>
              <a:rPr lang="en-US" dirty="0" smtClean="0"/>
              <a:t>) approach and the bottom-up (Kimball) approach. </a:t>
            </a:r>
          </a:p>
          <a:p>
            <a:r>
              <a:rPr lang="en-US" dirty="0" smtClean="0"/>
              <a:t>The top-down approach focuses on building a comprehensive, enterprise-wide data warehouse first and then creating data marts, while the bottom-up approach starts with building individual data marts to address specific business needs and then integrates them into a larger warehouse.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856488"/>
          </a:xfrm>
        </p:spPr>
        <p:txBody>
          <a:bodyPr>
            <a:normAutofit/>
          </a:bodyPr>
          <a:lstStyle/>
          <a:p>
            <a:r>
              <a:rPr lang="en-US" dirty="0" smtClean="0"/>
              <a:t>Top-Down (</a:t>
            </a:r>
            <a:r>
              <a:rPr lang="en-US" dirty="0" err="1" smtClean="0"/>
              <a:t>Inmon</a:t>
            </a:r>
            <a:r>
              <a:rPr lang="en-US" dirty="0" smtClean="0"/>
              <a:t>) Approach:</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pPr>
              <a:buNone/>
            </a:pPr>
            <a:r>
              <a:rPr lang="en-US" b="1" dirty="0" smtClean="0"/>
              <a:t>Focus:</a:t>
            </a:r>
            <a:endParaRPr lang="en-US" dirty="0" smtClean="0"/>
          </a:p>
          <a:p>
            <a:pPr fontAlgn="ctr"/>
            <a:r>
              <a:rPr lang="en-US" dirty="0" smtClean="0"/>
              <a:t>Building a centralized, enterprise-wide data warehouse first. </a:t>
            </a:r>
          </a:p>
          <a:p>
            <a:pPr>
              <a:buNone/>
            </a:pPr>
            <a:r>
              <a:rPr lang="en-US" b="1" dirty="0" smtClean="0"/>
              <a:t>Process:</a:t>
            </a:r>
            <a:endParaRPr lang="en-US" dirty="0" smtClean="0"/>
          </a:p>
          <a:p>
            <a:pPr fontAlgn="ctr"/>
            <a:r>
              <a:rPr lang="en-US" dirty="0" smtClean="0"/>
              <a:t>Involves designing the overall data warehouse architecture, then creating individual data marts based on the warehouse design. </a:t>
            </a:r>
          </a:p>
          <a:p>
            <a:pPr>
              <a:buNone/>
            </a:pPr>
            <a:r>
              <a:rPr lang="en-US" b="1" dirty="0" smtClean="0"/>
              <a:t>Characteristics:</a:t>
            </a:r>
            <a:endParaRPr lang="en-US" dirty="0" smtClean="0"/>
          </a:p>
          <a:p>
            <a:pPr fontAlgn="ctr"/>
            <a:r>
              <a:rPr lang="en-US" dirty="0" smtClean="0"/>
              <a:t>Data-driven, emphasizing a consistent and integrated view of data across the enterprise. </a:t>
            </a:r>
          </a:p>
          <a:p>
            <a:pPr fontAlgn="ctr"/>
            <a:r>
              <a:rPr lang="en-US" dirty="0" smtClean="0"/>
              <a:t>May involve more upfront planning and a longer implementation time. </a:t>
            </a:r>
          </a:p>
          <a:p>
            <a:pPr fontAlgn="ctr"/>
            <a:r>
              <a:rPr lang="en-US" dirty="0" smtClean="0"/>
              <a:t>Suitable for organizations with well-defined business processes and clear requirements. </a:t>
            </a:r>
          </a:p>
          <a:p>
            <a:r>
              <a:rPr lang="en-US" dirty="0" smtClean="0"/>
              <a:t>Often uses a normalized data model to ensure data integrity and consistency.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Advantages:</a:t>
            </a:r>
            <a:endParaRPr lang="en-US" dirty="0" smtClean="0"/>
          </a:p>
          <a:p>
            <a:pPr fontAlgn="ctr"/>
            <a:r>
              <a:rPr lang="en-US" dirty="0" smtClean="0"/>
              <a:t>Provides a single source of truth for enterprise-wide reporting and analysis. </a:t>
            </a:r>
          </a:p>
          <a:p>
            <a:pPr fontAlgn="ctr"/>
            <a:r>
              <a:rPr lang="en-US" dirty="0" smtClean="0"/>
              <a:t>Ensures data consistency and avoids redundancy. </a:t>
            </a:r>
          </a:p>
          <a:p>
            <a:pPr fontAlgn="ctr"/>
            <a:r>
              <a:rPr lang="en-US" dirty="0" smtClean="0"/>
              <a:t>Facilitates a more structured and organized approach to data warehousing. </a:t>
            </a:r>
          </a:p>
          <a:p>
            <a:pPr>
              <a:buNone/>
            </a:pPr>
            <a:r>
              <a:rPr lang="en-US" b="1" dirty="0" smtClean="0"/>
              <a:t>Disadvantages:</a:t>
            </a:r>
            <a:endParaRPr lang="en-US" dirty="0" smtClean="0"/>
          </a:p>
          <a:p>
            <a:pPr fontAlgn="ctr"/>
            <a:r>
              <a:rPr lang="en-US" dirty="0" smtClean="0"/>
              <a:t>May require more resources and time to implement. </a:t>
            </a:r>
          </a:p>
          <a:p>
            <a:pPr fontAlgn="ctr"/>
            <a:r>
              <a:rPr lang="en-US" dirty="0" smtClean="0"/>
              <a:t>Can be less flexible to changing business needs. </a:t>
            </a:r>
          </a:p>
          <a:p>
            <a:r>
              <a:rPr lang="en-US" dirty="0" smtClean="0"/>
              <a:t>May not be as quick to deliver value to specific business units.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229600" cy="856488"/>
          </a:xfrm>
        </p:spPr>
        <p:txBody>
          <a:bodyPr>
            <a:normAutofit/>
          </a:bodyPr>
          <a:lstStyle/>
          <a:p>
            <a:r>
              <a:rPr lang="en-US" dirty="0" smtClean="0"/>
              <a:t>Bottom-Up (Kimball) Approach:</a:t>
            </a: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pPr>
              <a:buNone/>
            </a:pPr>
            <a:r>
              <a:rPr lang="en-US" b="1" dirty="0" smtClean="0"/>
              <a:t>Focus:</a:t>
            </a:r>
            <a:endParaRPr lang="en-US" dirty="0" smtClean="0"/>
          </a:p>
          <a:p>
            <a:pPr fontAlgn="ctr"/>
            <a:r>
              <a:rPr lang="en-US" dirty="0" smtClean="0"/>
              <a:t>Building individual data marts to address specific business requirements first. </a:t>
            </a:r>
          </a:p>
          <a:p>
            <a:pPr>
              <a:buNone/>
            </a:pPr>
            <a:r>
              <a:rPr lang="en-US" b="1" dirty="0" smtClean="0"/>
              <a:t>Process:</a:t>
            </a:r>
            <a:endParaRPr lang="en-US" dirty="0" smtClean="0"/>
          </a:p>
          <a:p>
            <a:pPr fontAlgn="ctr"/>
            <a:r>
              <a:rPr lang="en-US" dirty="0" smtClean="0"/>
              <a:t>Involves creating data marts for different business areas or functions, then integrating them into a data warehouse. </a:t>
            </a:r>
          </a:p>
          <a:p>
            <a:pPr>
              <a:buNone/>
            </a:pPr>
            <a:r>
              <a:rPr lang="en-US" b="1" dirty="0" smtClean="0"/>
              <a:t>Characteristics:</a:t>
            </a:r>
            <a:endParaRPr lang="en-US" dirty="0" smtClean="0"/>
          </a:p>
          <a:p>
            <a:pPr fontAlgn="ctr"/>
            <a:r>
              <a:rPr lang="en-US" dirty="0" smtClean="0"/>
              <a:t>Business-driven, focusing on delivering value to specific business units quickly. </a:t>
            </a:r>
          </a:p>
          <a:p>
            <a:pPr fontAlgn="ctr"/>
            <a:r>
              <a:rPr lang="en-US" dirty="0" smtClean="0"/>
              <a:t>Often uses a dimensional (star or snowflake) schema, which is easier to understand and query. </a:t>
            </a:r>
          </a:p>
          <a:p>
            <a:r>
              <a:rPr lang="en-US" dirty="0" smtClean="0"/>
              <a:t>More flexible and adaptable to changing business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b="1417"/>
          <a:stretch>
            <a:fillRect/>
          </a:stretch>
        </p:blipFill>
        <p:spPr bwMode="auto">
          <a:xfrm>
            <a:off x="457200" y="1306054"/>
            <a:ext cx="8229600" cy="4561346"/>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buNone/>
            </a:pPr>
            <a:r>
              <a:rPr lang="en-US" b="1" dirty="0" smtClean="0"/>
              <a:t>Advantages:</a:t>
            </a:r>
            <a:endParaRPr lang="en-US" dirty="0" smtClean="0"/>
          </a:p>
          <a:p>
            <a:pPr fontAlgn="ctr"/>
            <a:r>
              <a:rPr lang="en-US" dirty="0" smtClean="0"/>
              <a:t>Delivers value to business users faster. </a:t>
            </a:r>
          </a:p>
          <a:p>
            <a:pPr fontAlgn="ctr"/>
            <a:r>
              <a:rPr lang="en-US" dirty="0" smtClean="0"/>
              <a:t>More flexible and adaptable to changing business needs. </a:t>
            </a:r>
          </a:p>
          <a:p>
            <a:pPr fontAlgn="ctr"/>
            <a:r>
              <a:rPr lang="en-US" dirty="0" smtClean="0"/>
              <a:t>Can be implemented incrementally, starting with a few key data marts. </a:t>
            </a:r>
          </a:p>
          <a:p>
            <a:pPr>
              <a:buNone/>
            </a:pPr>
            <a:r>
              <a:rPr lang="en-US" b="1" dirty="0" smtClean="0"/>
              <a:t>Disadvantages:</a:t>
            </a:r>
            <a:endParaRPr lang="en-US" dirty="0" smtClean="0"/>
          </a:p>
          <a:p>
            <a:pPr fontAlgn="ctr"/>
            <a:r>
              <a:rPr lang="en-US" dirty="0" smtClean="0"/>
              <a:t>May lead to data redundancy and inconsistencies if not carefully managed. </a:t>
            </a:r>
          </a:p>
          <a:p>
            <a:pPr fontAlgn="ctr"/>
            <a:r>
              <a:rPr lang="en-US" dirty="0" smtClean="0"/>
              <a:t>Can be more challenging to integrate data from different data marts into a comprehensive warehouse. </a:t>
            </a:r>
          </a:p>
          <a:p>
            <a:r>
              <a:rPr lang="en-US" dirty="0" smtClean="0"/>
              <a:t>May require more effort to maintain consistent data definitions and structures across data marts.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Define Term M</a:t>
            </a:r>
            <a:r>
              <a:rPr lang="en-US" dirty="0" smtClean="0"/>
              <a:t>a</a:t>
            </a:r>
            <a:r>
              <a:rPr smtClean="0"/>
              <a:t>ta data and D</a:t>
            </a:r>
            <a:r>
              <a:rPr lang="en-US" dirty="0" err="1" smtClean="0"/>
              <a:t>ata</a:t>
            </a:r>
            <a:r>
              <a:rPr lang="en-US" dirty="0" smtClean="0"/>
              <a:t> Mart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fontScale="90000"/>
          </a:bodyPr>
          <a:lstStyle/>
          <a:p>
            <a:r>
              <a:rPr lang="en-US" dirty="0" smtClean="0"/>
              <a:t>Mata data</a:t>
            </a:r>
            <a:endParaRPr lang="en-US" dirty="0"/>
          </a:p>
        </p:txBody>
      </p:sp>
      <p:sp>
        <p:nvSpPr>
          <p:cNvPr id="3" name="Content Placeholder 2"/>
          <p:cNvSpPr>
            <a:spLocks noGrp="1"/>
          </p:cNvSpPr>
          <p:nvPr>
            <p:ph idx="1"/>
          </p:nvPr>
        </p:nvSpPr>
        <p:spPr>
          <a:xfrm>
            <a:off x="457200" y="1447800"/>
            <a:ext cx="8229600" cy="4953000"/>
          </a:xfrm>
        </p:spPr>
        <p:txBody>
          <a:bodyPr>
            <a:normAutofit fontScale="85000" lnSpcReduction="20000"/>
          </a:bodyPr>
          <a:lstStyle/>
          <a:p>
            <a:pPr>
              <a:buNone/>
            </a:pPr>
            <a:r>
              <a:rPr lang="en-US" b="1" dirty="0" smtClean="0"/>
              <a:t>What it is:</a:t>
            </a:r>
            <a:endParaRPr lang="en-US" dirty="0" smtClean="0"/>
          </a:p>
          <a:p>
            <a:pPr fontAlgn="ctr"/>
            <a:r>
              <a:rPr lang="en-US" dirty="0" smtClean="0"/>
              <a:t>Metadata acts as a directory or a blueprint for the data warehouse, providing details about the data's format, location, and relationships. </a:t>
            </a:r>
          </a:p>
          <a:p>
            <a:pPr>
              <a:buNone/>
            </a:pPr>
            <a:r>
              <a:rPr lang="en-US" b="1" dirty="0" smtClean="0"/>
              <a:t>Why it's important:</a:t>
            </a:r>
            <a:endParaRPr lang="en-US" dirty="0" smtClean="0"/>
          </a:p>
          <a:p>
            <a:pPr fontAlgn="ctr"/>
            <a:r>
              <a:rPr lang="en-US" dirty="0" smtClean="0"/>
              <a:t>Metadata is crucial for tasks like data extraction, transformation, loading (ETL), data modeling, query optimization, and overall data governance. </a:t>
            </a:r>
          </a:p>
          <a:p>
            <a:pPr>
              <a:buNone/>
            </a:pPr>
            <a:r>
              <a:rPr lang="en-US" b="1" dirty="0" smtClean="0"/>
              <a:t>Types of metadata:</a:t>
            </a:r>
            <a:endParaRPr lang="en-US" dirty="0" smtClean="0"/>
          </a:p>
          <a:p>
            <a:pPr fontAlgn="ctr"/>
            <a:r>
              <a:rPr lang="en-US" b="1" dirty="0" smtClean="0"/>
              <a:t>Technical metadata:</a:t>
            </a:r>
            <a:r>
              <a:rPr lang="en-US" dirty="0" smtClean="0"/>
              <a:t> Includes details about data formats, storage locations, data types, and relationships between data elements. </a:t>
            </a:r>
          </a:p>
          <a:p>
            <a:pPr fontAlgn="ctr"/>
            <a:r>
              <a:rPr lang="en-US" b="1" dirty="0" smtClean="0"/>
              <a:t>Business metadata:</a:t>
            </a:r>
            <a:r>
              <a:rPr lang="en-US" dirty="0" smtClean="0"/>
              <a:t> Describes the business meaning of the data, including definitions, business rules, and data ownership. </a:t>
            </a:r>
          </a:p>
          <a:p>
            <a:r>
              <a:rPr lang="en-US" b="1" dirty="0" smtClean="0"/>
              <a:t>Operational metadata:</a:t>
            </a:r>
            <a:r>
              <a:rPr lang="en-US" dirty="0" smtClean="0"/>
              <a:t> Tracks data lineage, data refresh cycles, and the history of data transformations. </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932688"/>
          </a:xfrm>
        </p:spPr>
        <p:txBody>
          <a:bodyPr/>
          <a:lstStyle/>
          <a:p>
            <a:r>
              <a:rPr lang="en-US" dirty="0" smtClean="0"/>
              <a:t>Data Mart</a:t>
            </a:r>
            <a:endParaRPr lang="en-US" dirty="0"/>
          </a:p>
        </p:txBody>
      </p:sp>
      <p:sp>
        <p:nvSpPr>
          <p:cNvPr id="3" name="Content Placeholder 2"/>
          <p:cNvSpPr>
            <a:spLocks noGrp="1"/>
          </p:cNvSpPr>
          <p:nvPr>
            <p:ph idx="1"/>
          </p:nvPr>
        </p:nvSpPr>
        <p:spPr/>
        <p:txBody>
          <a:bodyPr/>
          <a:lstStyle/>
          <a:p>
            <a:r>
              <a:rPr lang="en-US" dirty="0" smtClean="0"/>
              <a:t>A data mart is a focused, specialized subset of a data warehouse, designed for the analytical needs of a specific department or business unit within an organization. </a:t>
            </a:r>
          </a:p>
          <a:p>
            <a:r>
              <a:rPr lang="en-US" dirty="0" smtClean="0"/>
              <a:t>It provides a more targeted and accessible view of data compared to a full-fledged data warehouse, making it easier for users to find and analyze relevant information.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876800"/>
          </a:xfrm>
        </p:spPr>
        <p:txBody>
          <a:bodyPr/>
          <a:lstStyle/>
          <a:p>
            <a:pPr>
              <a:buNone/>
            </a:pPr>
            <a:r>
              <a:rPr lang="en-US" dirty="0" smtClean="0"/>
              <a:t>Types of Data Marts:</a:t>
            </a:r>
          </a:p>
          <a:p>
            <a:pPr fontAlgn="ctr"/>
            <a:r>
              <a:rPr lang="en-US" b="1" dirty="0" smtClean="0"/>
              <a:t>Dependent Data Marts:</a:t>
            </a:r>
            <a:r>
              <a:rPr lang="en-US" dirty="0" smtClean="0"/>
              <a:t> These are built from a pre-existing data warehouse. </a:t>
            </a:r>
          </a:p>
          <a:p>
            <a:pPr fontAlgn="ctr"/>
            <a:r>
              <a:rPr lang="en-US" b="1" dirty="0" smtClean="0"/>
              <a:t>Independent Data Marts:</a:t>
            </a:r>
            <a:r>
              <a:rPr lang="en-US" dirty="0" smtClean="0"/>
              <a:t> These are built from scratch, drawing data from various operational systems. </a:t>
            </a:r>
          </a:p>
          <a:p>
            <a:r>
              <a:rPr lang="en-US" b="1" dirty="0" smtClean="0"/>
              <a:t>Hybrid Data Marts:</a:t>
            </a:r>
            <a:r>
              <a:rPr lang="en-US" dirty="0" smtClean="0"/>
              <a:t> These combine elements of both dependent and independent data marts.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Bottom Tier</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smtClean="0"/>
              <a:t>Bottom Tier is the foundation of the data warehouse, responsible for collecting</a:t>
            </a:r>
            <a:r>
              <a:rPr lang="en-US" b="1" dirty="0" smtClean="0"/>
              <a:t>, </a:t>
            </a:r>
            <a:r>
              <a:rPr lang="en-US" dirty="0" smtClean="0"/>
              <a:t>processing</a:t>
            </a:r>
            <a:r>
              <a:rPr lang="en-US" b="1" dirty="0" smtClean="0"/>
              <a:t>, </a:t>
            </a:r>
            <a:r>
              <a:rPr lang="en-US" dirty="0" smtClean="0"/>
              <a:t>and</a:t>
            </a:r>
            <a:r>
              <a:rPr lang="en-US" b="1" dirty="0" smtClean="0"/>
              <a:t> </a:t>
            </a:r>
            <a:r>
              <a:rPr lang="en-US" dirty="0" smtClean="0"/>
              <a:t>storing</a:t>
            </a:r>
            <a:r>
              <a:rPr lang="en-US" b="1" dirty="0" smtClean="0"/>
              <a:t> </a:t>
            </a:r>
            <a:r>
              <a:rPr lang="en-US" dirty="0" smtClean="0"/>
              <a:t>data from multiple sources. It plays a critical role in preparing data for analysis.</a:t>
            </a:r>
          </a:p>
          <a:p>
            <a:pPr fontAlgn="base">
              <a:buNone/>
            </a:pPr>
            <a:r>
              <a:rPr lang="en-US" b="1" dirty="0" smtClean="0"/>
              <a:t>Key Components:</a:t>
            </a:r>
          </a:p>
          <a:p>
            <a:pPr fontAlgn="base"/>
            <a:r>
              <a:rPr lang="en-US" b="1" dirty="0" smtClean="0"/>
              <a:t>Data Sources:</a:t>
            </a:r>
            <a:r>
              <a:rPr lang="en-US" dirty="0" smtClean="0"/>
              <a:t/>
            </a:r>
            <a:br>
              <a:rPr lang="en-US" dirty="0" smtClean="0"/>
            </a:br>
            <a:r>
              <a:rPr lang="en-US" dirty="0" smtClean="0"/>
              <a:t>Includes </a:t>
            </a:r>
            <a:r>
              <a:rPr lang="en-US" b="1" dirty="0" smtClean="0"/>
              <a:t>operational databases (OLTP systems)</a:t>
            </a:r>
            <a:r>
              <a:rPr lang="en-US" dirty="0" smtClean="0"/>
              <a:t>, </a:t>
            </a:r>
            <a:r>
              <a:rPr lang="en-US" b="1" dirty="0" smtClean="0"/>
              <a:t>flat files</a:t>
            </a:r>
            <a:r>
              <a:rPr lang="en-US" dirty="0" smtClean="0"/>
              <a:t>, </a:t>
            </a:r>
            <a:r>
              <a:rPr lang="en-US" b="1" dirty="0" smtClean="0"/>
              <a:t>spreadsheets</a:t>
            </a:r>
            <a:r>
              <a:rPr lang="en-US" dirty="0" smtClean="0"/>
              <a:t>, </a:t>
            </a:r>
            <a:r>
              <a:rPr lang="en-US" b="1" dirty="0" smtClean="0"/>
              <a:t>external APIs</a:t>
            </a:r>
            <a:r>
              <a:rPr lang="en-US" dirty="0" smtClean="0"/>
              <a:t>, </a:t>
            </a:r>
            <a:r>
              <a:rPr lang="en-US" b="1" dirty="0" smtClean="0"/>
              <a:t>CRM/ERP systems</a:t>
            </a:r>
            <a:r>
              <a:rPr lang="en-US" dirty="0" smtClean="0"/>
              <a:t>, and </a:t>
            </a:r>
            <a:r>
              <a:rPr lang="en-US" b="1" dirty="0" smtClean="0"/>
              <a:t>web logs</a:t>
            </a:r>
            <a:r>
              <a:rPr lang="en-US" dirty="0" smtClean="0"/>
              <a:t>. These are the raw inputs feeding into the data warehouse.</a:t>
            </a:r>
          </a:p>
          <a:p>
            <a:pPr fontAlgn="base"/>
            <a:r>
              <a:rPr lang="en-US" b="1" dirty="0" smtClean="0"/>
              <a:t>Data Storage:</a:t>
            </a:r>
            <a:r>
              <a:rPr lang="en-US" dirty="0" smtClean="0"/>
              <a:t/>
            </a:r>
            <a:br>
              <a:rPr lang="en-US" dirty="0" smtClean="0"/>
            </a:br>
            <a:r>
              <a:rPr lang="en-US" dirty="0" smtClean="0"/>
              <a:t>Processed data is stored in a Relational</a:t>
            </a:r>
            <a:r>
              <a:rPr lang="en-US" b="1" dirty="0" smtClean="0"/>
              <a:t> </a:t>
            </a:r>
            <a:r>
              <a:rPr lang="en-US" dirty="0" smtClean="0"/>
              <a:t>Database</a:t>
            </a:r>
            <a:r>
              <a:rPr lang="en-US" b="1" dirty="0" smtClean="0"/>
              <a:t> </a:t>
            </a:r>
            <a:r>
              <a:rPr lang="en-US" dirty="0" smtClean="0"/>
              <a:t>Management</a:t>
            </a:r>
            <a:r>
              <a:rPr lang="en-US" b="1" dirty="0" smtClean="0"/>
              <a:t> </a:t>
            </a:r>
            <a:r>
              <a:rPr lang="en-US" dirty="0" smtClean="0"/>
              <a:t>System</a:t>
            </a:r>
            <a:r>
              <a:rPr lang="en-US" b="1" dirty="0" smtClean="0"/>
              <a:t> (RDBMS)</a:t>
            </a:r>
            <a:r>
              <a:rPr lang="en-US" dirty="0" smtClean="0"/>
              <a:t> or a </a:t>
            </a:r>
            <a:r>
              <a:rPr lang="en-US" b="1" dirty="0" smtClean="0"/>
              <a:t>multidimensional database</a:t>
            </a:r>
            <a:r>
              <a:rPr lang="en-US" dirty="0" smtClean="0"/>
              <a:t> designed to support structured querying and analysis.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b="1" dirty="0" smtClean="0"/>
              <a:t>ETL Process (Extract, Transform, Load)</a:t>
            </a:r>
            <a:endParaRPr lang="en-US" dirty="0"/>
          </a:p>
        </p:txBody>
      </p:sp>
      <p:sp>
        <p:nvSpPr>
          <p:cNvPr id="3" name="Content Placeholder 2"/>
          <p:cNvSpPr>
            <a:spLocks noGrp="1"/>
          </p:cNvSpPr>
          <p:nvPr>
            <p:ph idx="1"/>
          </p:nvPr>
        </p:nvSpPr>
        <p:spPr/>
        <p:txBody>
          <a:bodyPr>
            <a:normAutofit fontScale="92500" lnSpcReduction="20000"/>
          </a:bodyPr>
          <a:lstStyle/>
          <a:p>
            <a:pPr fontAlgn="base">
              <a:buNone/>
            </a:pPr>
            <a:r>
              <a:rPr lang="en-US" dirty="0" smtClean="0"/>
              <a:t>This is the core function of the bottom tier:</a:t>
            </a:r>
          </a:p>
          <a:p>
            <a:pPr fontAlgn="base"/>
            <a:r>
              <a:rPr lang="en-US" b="1" dirty="0" smtClean="0"/>
              <a:t>Extract:</a:t>
            </a:r>
            <a:r>
              <a:rPr lang="en-US" dirty="0" smtClean="0"/>
              <a:t/>
            </a:r>
            <a:br>
              <a:rPr lang="en-US" dirty="0" smtClean="0"/>
            </a:br>
            <a:r>
              <a:rPr lang="en-US" dirty="0" smtClean="0"/>
              <a:t>Gathers raw data from different, often incompatible sources.</a:t>
            </a:r>
          </a:p>
          <a:p>
            <a:pPr fontAlgn="base"/>
            <a:r>
              <a:rPr lang="en-US" b="1" dirty="0" smtClean="0"/>
              <a:t>Transform:</a:t>
            </a:r>
            <a:r>
              <a:rPr lang="en-US" dirty="0" smtClean="0"/>
              <a:t/>
            </a:r>
            <a:br>
              <a:rPr lang="en-US" dirty="0" smtClean="0"/>
            </a:br>
            <a:r>
              <a:rPr lang="en-US" dirty="0" smtClean="0"/>
              <a:t>Converts data into a consistent format, applying business rules, cleansing errors, handling missing values, and resolving duplicates.</a:t>
            </a:r>
          </a:p>
          <a:p>
            <a:pPr fontAlgn="base"/>
            <a:r>
              <a:rPr lang="en-US" b="1" dirty="0" smtClean="0"/>
              <a:t>Load:</a:t>
            </a:r>
            <a:r>
              <a:rPr lang="en-US" dirty="0" smtClean="0"/>
              <a:t/>
            </a:r>
            <a:br>
              <a:rPr lang="en-US" dirty="0" smtClean="0"/>
            </a:br>
            <a:r>
              <a:rPr lang="en-US" dirty="0" smtClean="0"/>
              <a:t>Loads the transformed data into the warehouse, organizing it for fast access and analysis.</a:t>
            </a:r>
          </a:p>
          <a:p>
            <a:pPr fontAlgn="base"/>
            <a:r>
              <a:rPr lang="en-US" dirty="0" smtClean="0"/>
              <a:t>This process ensures the warehouse contains clean, reliable, and business-ready data</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Middle Tier</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Middle Tier</a:t>
            </a:r>
            <a:r>
              <a:rPr lang="en-US" dirty="0" smtClean="0"/>
              <a:t> hosts the </a:t>
            </a:r>
            <a:r>
              <a:rPr lang="en-US" b="1" dirty="0" smtClean="0"/>
              <a:t>OLAP server</a:t>
            </a:r>
            <a:r>
              <a:rPr lang="en-US" dirty="0" smtClean="0"/>
              <a:t>, which processes complex analytical queries. It acts as a bridge between the </a:t>
            </a:r>
            <a:r>
              <a:rPr lang="en-US" b="1" dirty="0" smtClean="0"/>
              <a:t>data storage layer (bottom tier)</a:t>
            </a:r>
            <a:r>
              <a:rPr lang="en-US" dirty="0" smtClean="0"/>
              <a:t> and the </a:t>
            </a:r>
            <a:r>
              <a:rPr lang="en-US" b="1" dirty="0" smtClean="0"/>
              <a:t>user interface (top tier)</a:t>
            </a:r>
            <a:r>
              <a:rPr lang="en-US" dirty="0" smtClean="0"/>
              <a:t>, ensuring data is quickly retrieved, aggregated, and ready for reporting and analysis.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Top Tier</a:t>
            </a:r>
            <a:endParaRPr lang="en-US" dirty="0"/>
          </a:p>
        </p:txBody>
      </p:sp>
      <p:sp>
        <p:nvSpPr>
          <p:cNvPr id="3" name="Content Placeholder 2"/>
          <p:cNvSpPr>
            <a:spLocks noGrp="1"/>
          </p:cNvSpPr>
          <p:nvPr>
            <p:ph idx="1"/>
          </p:nvPr>
        </p:nvSpPr>
        <p:spPr/>
        <p:txBody>
          <a:bodyPr/>
          <a:lstStyle/>
          <a:p>
            <a:r>
              <a:rPr lang="en-US" dirty="0" smtClean="0"/>
              <a:t>The Top Tier in the Three-Tier Data Warehouse Architecture comprises the front-end client layer, which is essential for interacting with the data stored and processed in the lower tiers. </a:t>
            </a:r>
          </a:p>
          <a:p>
            <a:r>
              <a:rPr lang="en-US" dirty="0" smtClean="0"/>
              <a:t>This layer includes a variety of </a:t>
            </a:r>
            <a:r>
              <a:rPr lang="en-US" u="sng" dirty="0" smtClean="0">
                <a:hlinkClick r:id="rId2"/>
              </a:rPr>
              <a:t>business intelligence</a:t>
            </a:r>
            <a:r>
              <a:rPr lang="en-US" dirty="0" smtClean="0"/>
              <a:t> (BI) tools and techniques designed to facilitate easy access and manipulation of data for reporting, analysis, and decision-making.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r>
              <a:rPr lang="en-US" dirty="0" smtClean="0"/>
              <a:t>BI tools are critical components of the Top Tier, providing robust platforms through which users can query, report, and analyze data. Popular BI tools include:</a:t>
            </a:r>
          </a:p>
          <a:p>
            <a:pPr fontAlgn="base"/>
            <a:r>
              <a:rPr lang="en-US" b="1" dirty="0" smtClean="0"/>
              <a:t>IBM </a:t>
            </a:r>
            <a:r>
              <a:rPr lang="en-US" b="1" dirty="0" err="1" smtClean="0"/>
              <a:t>Cognos</a:t>
            </a:r>
            <a:r>
              <a:rPr lang="en-US" b="1" dirty="0" smtClean="0"/>
              <a:t>:</a:t>
            </a:r>
            <a:r>
              <a:rPr lang="en-US" dirty="0" smtClean="0"/>
              <a:t> Offers comprehensive reporting capabilities.</a:t>
            </a:r>
          </a:p>
          <a:p>
            <a:pPr fontAlgn="base"/>
            <a:r>
              <a:rPr lang="en-US" b="1" dirty="0" smtClean="0"/>
              <a:t>Microsoft BI Platform:</a:t>
            </a:r>
            <a:r>
              <a:rPr lang="en-US" dirty="0" smtClean="0"/>
              <a:t> Integrates well with existing Microsoft products, providing a familiar interface for users.</a:t>
            </a:r>
          </a:p>
          <a:p>
            <a:pPr fontAlgn="base"/>
            <a:r>
              <a:rPr lang="en-US" b="1" dirty="0" smtClean="0"/>
              <a:t>SAP BW:</a:t>
            </a:r>
            <a:r>
              <a:rPr lang="en-US" dirty="0" smtClean="0"/>
              <a:t> Specializes in managing large datasets and integrating with other SAP products.</a:t>
            </a:r>
          </a:p>
          <a:p>
            <a:pPr fontAlgn="base"/>
            <a:r>
              <a:rPr lang="en-US" b="1" dirty="0" smtClean="0"/>
              <a:t>Crystal Reports:</a:t>
            </a:r>
            <a:r>
              <a:rPr lang="en-US" dirty="0" smtClean="0"/>
              <a:t> Known for its powerful reporting features.</a:t>
            </a:r>
          </a:p>
          <a:p>
            <a:pPr fontAlgn="base"/>
            <a:r>
              <a:rPr lang="en-US" b="1" dirty="0" smtClean="0"/>
              <a:t>SAS Business Intelligence:</a:t>
            </a:r>
            <a:r>
              <a:rPr lang="en-US" dirty="0" smtClean="0"/>
              <a:t> Provides advanced analytics.</a:t>
            </a:r>
          </a:p>
          <a:p>
            <a:pPr fontAlgn="base"/>
            <a:r>
              <a:rPr lang="en-US" b="1" dirty="0" err="1" smtClean="0"/>
              <a:t>Pentaho</a:t>
            </a:r>
            <a:r>
              <a:rPr lang="en-US" b="1" dirty="0" smtClean="0"/>
              <a:t>:</a:t>
            </a:r>
            <a:r>
              <a:rPr lang="en-US" dirty="0" smtClean="0"/>
              <a:t> A versatile tool for data integration and visualization.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US"/>
          </a:p>
        </p:txBody>
      </p:sp>
      <p:sp>
        <p:nvSpPr>
          <p:cNvPr id="4" name="Title 3"/>
          <p:cNvSpPr>
            <a:spLocks noGrp="1"/>
          </p:cNvSpPr>
          <p:nvPr>
            <p:ph type="ctrTitle"/>
          </p:nvPr>
        </p:nvSpPr>
        <p:spPr/>
        <p:txBody>
          <a:bodyPr/>
          <a:lstStyle/>
          <a:p>
            <a:r>
              <a:rPr smtClean="0"/>
              <a:t>Operational Data Store (ODS)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TotalTime>
  <Words>521</Words>
  <Application>Microsoft Office PowerPoint</Application>
  <PresentationFormat>On-screen Show (4:3)</PresentationFormat>
  <Paragraphs>138</Paragraphs>
  <Slides>34</Slides>
  <Notes>0</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Flow</vt:lpstr>
      <vt:lpstr>Equity</vt:lpstr>
      <vt:lpstr>Three-Tier Architecture of Data Warehouse</vt:lpstr>
      <vt:lpstr>Slide 2</vt:lpstr>
      <vt:lpstr>Slide 3</vt:lpstr>
      <vt:lpstr>Bottom Tier</vt:lpstr>
      <vt:lpstr>ETL Process (Extract, Transform, Load)</vt:lpstr>
      <vt:lpstr>Middle Tier</vt:lpstr>
      <vt:lpstr>Top Tier</vt:lpstr>
      <vt:lpstr>Slide 8</vt:lpstr>
      <vt:lpstr>Operational Data Store (ODS)</vt:lpstr>
      <vt:lpstr>Slide 10</vt:lpstr>
      <vt:lpstr>Slide 11</vt:lpstr>
      <vt:lpstr>Here's a more detailed look at the importance of an ODS:</vt:lpstr>
      <vt:lpstr>Slide 13</vt:lpstr>
      <vt:lpstr>Slide 14</vt:lpstr>
      <vt:lpstr>ETL AND ELT</vt:lpstr>
      <vt:lpstr>ETL Process</vt:lpstr>
      <vt:lpstr>ELT Process</vt:lpstr>
      <vt:lpstr>Types of Data Warehouses </vt:lpstr>
      <vt:lpstr>Slide 19</vt:lpstr>
      <vt:lpstr>Slide 20</vt:lpstr>
      <vt:lpstr>Data warehousing models</vt:lpstr>
      <vt:lpstr>Slide 22</vt:lpstr>
      <vt:lpstr>1. Data Warehouse Schemas:</vt:lpstr>
      <vt:lpstr>2. Data Warehouse Architectures:</vt:lpstr>
      <vt:lpstr>Data warehouse Design Approches</vt:lpstr>
      <vt:lpstr>Slide 26</vt:lpstr>
      <vt:lpstr>Top-Down (Inmon) Approach:</vt:lpstr>
      <vt:lpstr>Slide 28</vt:lpstr>
      <vt:lpstr>Bottom-Up (Kimball) Approach:</vt:lpstr>
      <vt:lpstr>Slide 30</vt:lpstr>
      <vt:lpstr>Define Term Mata data and Data Mart</vt:lpstr>
      <vt:lpstr>Mata data</vt:lpstr>
      <vt:lpstr>Data Mart</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Three-Tier Architecture of Data Warehouse</dc:title>
  <dc:creator>prasad</dc:creator>
  <cp:lastModifiedBy>prasad</cp:lastModifiedBy>
  <cp:revision>18</cp:revision>
  <dcterms:created xsi:type="dcterms:W3CDTF">2025-07-26T08:46:51Z</dcterms:created>
  <dcterms:modified xsi:type="dcterms:W3CDTF">2025-07-28T06:28:05Z</dcterms:modified>
</cp:coreProperties>
</file>