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-16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5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7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5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9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9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4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6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3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4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8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7D8E-E972-4869-8555-617C4F405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82134"/>
            <a:ext cx="9001462" cy="2387600"/>
          </a:xfrm>
        </p:spPr>
        <p:txBody>
          <a:bodyPr/>
          <a:lstStyle/>
          <a:p>
            <a:r>
              <a:rPr lang="en-US" dirty="0"/>
              <a:t>Travelling </a:t>
            </a:r>
            <a:r>
              <a:rPr lang="en-US" dirty="0" err="1"/>
              <a:t>SalesMan</a:t>
            </a:r>
            <a:r>
              <a:rPr lang="en-US" dirty="0"/>
              <a:t>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561A1-7BC5-4B0B-B587-C8766A2B5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9452" y="4977992"/>
            <a:ext cx="4979702" cy="1057048"/>
          </a:xfrm>
        </p:spPr>
        <p:txBody>
          <a:bodyPr>
            <a:normAutofit/>
          </a:bodyPr>
          <a:lstStyle/>
          <a:p>
            <a:r>
              <a:rPr lang="en-US" dirty="0"/>
              <a:t>Shrikant </a:t>
            </a:r>
            <a:r>
              <a:rPr lang="en-US" dirty="0" err="1"/>
              <a:t>Mudholkar</a:t>
            </a:r>
            <a:endParaRPr lang="en-US" dirty="0"/>
          </a:p>
          <a:p>
            <a:r>
              <a:rPr lang="en-US" dirty="0"/>
              <a:t>Varsha Bhanushali</a:t>
            </a:r>
          </a:p>
        </p:txBody>
      </p:sp>
    </p:spTree>
    <p:extLst>
      <p:ext uri="{BB962C8B-B14F-4D97-AF65-F5344CB8AC3E}">
        <p14:creationId xmlns:p14="http://schemas.microsoft.com/office/powerpoint/2010/main" val="6397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7C9F-FBA1-40A0-A642-8B2090E0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3551"/>
          </a:xfrm>
        </p:spPr>
        <p:txBody>
          <a:bodyPr/>
          <a:lstStyle/>
          <a:p>
            <a:r>
              <a:rPr lang="en-US" dirty="0"/>
              <a:t>UNIT TEST CASE (Genotype)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D67C6F-3D98-44A7-95A5-EEC595B1B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007" y="2086346"/>
            <a:ext cx="7399197" cy="412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6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BF98-9D4D-4840-8BF4-B0B3DFF0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CASE (Phenotype)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9CF2F-7D35-42B5-9ECA-79F5BA5D9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9981E-A5D2-40D1-A7EE-D3421D303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77" y="1988760"/>
            <a:ext cx="7720750" cy="43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0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F48D-62D5-41AD-AF5C-D6E7E325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55896"/>
          </a:xfrm>
        </p:spPr>
        <p:txBody>
          <a:bodyPr/>
          <a:lstStyle/>
          <a:p>
            <a:r>
              <a:rPr lang="en-US" dirty="0"/>
              <a:t>RESULT (</a:t>
            </a:r>
            <a:r>
              <a:rPr lang="en-US" dirty="0" err="1"/>
              <a:t>OPTIMal</a:t>
            </a:r>
            <a:r>
              <a:rPr lang="en-US" dirty="0"/>
              <a:t> 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AD9D7-BC00-405D-AB51-6F180F1FC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78384"/>
            <a:ext cx="10058400" cy="48938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6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3996-6A49-4D4B-9A05-31E1DD73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err="1"/>
              <a:t>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FD45-14E6-41FA-B274-8284F708A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8562424" cy="405079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Given a list of cities and the distances between each pair of cities, what is the shortest possible route that visits each city.</a:t>
            </a:r>
          </a:p>
          <a:p>
            <a:r>
              <a:rPr lang="en-US" dirty="0"/>
              <a:t> Genetic algorithms are an evolutionary technique that use crossover and mutation operators to solve optimization problems using a survival of the fittest idea.</a:t>
            </a:r>
          </a:p>
          <a:p>
            <a:r>
              <a:rPr lang="en-US" dirty="0"/>
              <a:t>The </a:t>
            </a:r>
            <a:r>
              <a:rPr lang="en-US" b="1" dirty="0"/>
              <a:t>genetic algorithms</a:t>
            </a:r>
            <a:r>
              <a:rPr lang="en-US" dirty="0"/>
              <a:t> are useful for NP-hard problems, especially the </a:t>
            </a:r>
            <a:r>
              <a:rPr lang="en-US" b="1" dirty="0"/>
              <a:t>traveling salesman problem</a:t>
            </a:r>
            <a:r>
              <a:rPr lang="en-US" dirty="0"/>
              <a:t>. 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382F4F-273D-4D37-9A16-25FA106A9AAE}"/>
              </a:ext>
            </a:extLst>
          </p:cNvPr>
          <p:cNvSpPr txBox="1">
            <a:spLocks/>
          </p:cNvSpPr>
          <p:nvPr/>
        </p:nvSpPr>
        <p:spPr>
          <a:xfrm>
            <a:off x="1683887" y="2093976"/>
            <a:ext cx="10058400" cy="4422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8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9B4A-A3D1-4A3C-935C-F35B1D09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78343"/>
          </a:xfrm>
        </p:spPr>
        <p:txBody>
          <a:bodyPr>
            <a:normAutofit fontScale="90000"/>
          </a:bodyPr>
          <a:lstStyle/>
          <a:p>
            <a:r>
              <a:rPr lang="en-US" dirty="0"/>
              <a:t>Flow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B0D57-9160-46AA-BAAA-DF3D4DE13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0920"/>
            <a:ext cx="10058400" cy="65428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7130F3-EB48-47C2-A455-8A4B6A306046}"/>
              </a:ext>
            </a:extLst>
          </p:cNvPr>
          <p:cNvSpPr/>
          <p:nvPr/>
        </p:nvSpPr>
        <p:spPr>
          <a:xfrm>
            <a:off x="4199138" y="442862"/>
            <a:ext cx="4057095" cy="461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genome using random sequences of genes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3CA5E0-1167-4E3A-9F0F-ADD952A0DE1C}"/>
              </a:ext>
            </a:extLst>
          </p:cNvPr>
          <p:cNvCxnSpPr>
            <a:cxnSpLocks/>
          </p:cNvCxnSpPr>
          <p:nvPr/>
        </p:nvCxnSpPr>
        <p:spPr>
          <a:xfrm>
            <a:off x="6090259" y="926695"/>
            <a:ext cx="8789" cy="35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FF572B7-9414-47C1-ABB4-FED135B23A37}"/>
              </a:ext>
            </a:extLst>
          </p:cNvPr>
          <p:cNvSpPr/>
          <p:nvPr/>
        </p:nvSpPr>
        <p:spPr>
          <a:xfrm>
            <a:off x="3844031" y="1276160"/>
            <a:ext cx="5007006" cy="488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Initiate Population by mapping genome to phenome(different routes of the cities)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9FF746-AF19-4B40-B1FE-1587197ECF03}"/>
              </a:ext>
            </a:extLst>
          </p:cNvPr>
          <p:cNvCxnSpPr>
            <a:cxnSpLocks/>
          </p:cNvCxnSpPr>
          <p:nvPr/>
        </p:nvCxnSpPr>
        <p:spPr>
          <a:xfrm>
            <a:off x="6112365" y="1643516"/>
            <a:ext cx="8789" cy="35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3CDD65F-E61C-4A2A-90B9-94A9A909F483}"/>
              </a:ext>
            </a:extLst>
          </p:cNvPr>
          <p:cNvSpPr/>
          <p:nvPr/>
        </p:nvSpPr>
        <p:spPr>
          <a:xfrm>
            <a:off x="3844031" y="1997013"/>
            <a:ext cx="5007006" cy="448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fitness and distance of each child in the population and sort the population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00D7-ABF3-4B4F-9892-79A912D8C15A}"/>
              </a:ext>
            </a:extLst>
          </p:cNvPr>
          <p:cNvSpPr/>
          <p:nvPr/>
        </p:nvSpPr>
        <p:spPr>
          <a:xfrm>
            <a:off x="3761892" y="3892291"/>
            <a:ext cx="5007006" cy="801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Parents for the next generation by picking top phenome(routes ) from the current generation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095FB2-1A12-4B42-A8BC-9B8A2C391D79}"/>
              </a:ext>
            </a:extLst>
          </p:cNvPr>
          <p:cNvCxnSpPr>
            <a:cxnSpLocks/>
          </p:cNvCxnSpPr>
          <p:nvPr/>
        </p:nvCxnSpPr>
        <p:spPr>
          <a:xfrm>
            <a:off x="6081470" y="4671872"/>
            <a:ext cx="8789" cy="35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BA6CB74-8C34-4DBE-B2A8-3A422EF7CA63}"/>
              </a:ext>
            </a:extLst>
          </p:cNvPr>
          <p:cNvSpPr/>
          <p:nvPr/>
        </p:nvSpPr>
        <p:spPr>
          <a:xfrm>
            <a:off x="3759652" y="5018174"/>
            <a:ext cx="5007006" cy="73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next generation’s genome by crossover between top selected parents of current generation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21384F-4643-43EA-AD0D-DB4B75F143F7}"/>
              </a:ext>
            </a:extLst>
          </p:cNvPr>
          <p:cNvCxnSpPr>
            <a:cxnSpLocks/>
          </p:cNvCxnSpPr>
          <p:nvPr/>
        </p:nvCxnSpPr>
        <p:spPr>
          <a:xfrm>
            <a:off x="6098914" y="5785332"/>
            <a:ext cx="8789" cy="35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06BC614-0C21-4097-85D0-768F27B72EFD}"/>
              </a:ext>
            </a:extLst>
          </p:cNvPr>
          <p:cNvSpPr/>
          <p:nvPr/>
        </p:nvSpPr>
        <p:spPr>
          <a:xfrm>
            <a:off x="3724182" y="6119463"/>
            <a:ext cx="5007006" cy="46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new generation based on the new genome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D7AF3B-B565-4855-A6F6-B5A43823311C}"/>
              </a:ext>
            </a:extLst>
          </p:cNvPr>
          <p:cNvSpPr/>
          <p:nvPr/>
        </p:nvSpPr>
        <p:spPr>
          <a:xfrm>
            <a:off x="9024065" y="2716569"/>
            <a:ext cx="1624613" cy="1180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Generation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21911A-4D02-4327-B3F5-CCF21FC2CC99}"/>
              </a:ext>
            </a:extLst>
          </p:cNvPr>
          <p:cNvCxnSpPr>
            <a:cxnSpLocks/>
          </p:cNvCxnSpPr>
          <p:nvPr/>
        </p:nvCxnSpPr>
        <p:spPr>
          <a:xfrm>
            <a:off x="8327210" y="6238775"/>
            <a:ext cx="15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A4C842-5F3A-46D3-91E2-F23BDE99309F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9836371" y="3897297"/>
            <a:ext cx="1" cy="23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A3EE37-2D22-494A-A734-8A5D1959C36F}"/>
              </a:ext>
            </a:extLst>
          </p:cNvPr>
          <p:cNvCxnSpPr/>
          <p:nvPr/>
        </p:nvCxnSpPr>
        <p:spPr>
          <a:xfrm>
            <a:off x="2086252" y="520231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mond 28">
            <a:extLst>
              <a:ext uri="{FF2B5EF4-FFF2-40B4-BE49-F238E27FC236}">
                <a16:creationId xmlns:a16="http://schemas.microsoft.com/office/drawing/2014/main" id="{C7FA8993-904A-41E7-B9FC-A4E6AEE58E67}"/>
              </a:ext>
            </a:extLst>
          </p:cNvPr>
          <p:cNvSpPr/>
          <p:nvPr/>
        </p:nvSpPr>
        <p:spPr>
          <a:xfrm>
            <a:off x="4813895" y="2667734"/>
            <a:ext cx="2614518" cy="8394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solution met?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274D27-E991-4F6D-A159-359576913D98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119046" y="2330942"/>
            <a:ext cx="2108" cy="33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5DA0CE-5807-4D03-A687-FE6664CD9A9E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6112366" y="3507166"/>
            <a:ext cx="8788" cy="38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4CB5D04-2FF2-4B13-89AA-1C8671E5C43A}"/>
              </a:ext>
            </a:extLst>
          </p:cNvPr>
          <p:cNvSpPr/>
          <p:nvPr/>
        </p:nvSpPr>
        <p:spPr>
          <a:xfrm>
            <a:off x="5792394" y="3592947"/>
            <a:ext cx="692459" cy="136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6E065D4-8C4F-4B9F-A9A7-97BAD7DF95C9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813895" y="3087450"/>
            <a:ext cx="0" cy="2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621F82-3FB3-480A-9E7F-76BBC184D90D}"/>
              </a:ext>
            </a:extLst>
          </p:cNvPr>
          <p:cNvCxnSpPr>
            <a:cxnSpLocks/>
          </p:cNvCxnSpPr>
          <p:nvPr/>
        </p:nvCxnSpPr>
        <p:spPr>
          <a:xfrm flipH="1">
            <a:off x="2938509" y="3111616"/>
            <a:ext cx="1811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FF40DA-A72F-48AE-9C5C-0C83717B089A}"/>
              </a:ext>
            </a:extLst>
          </p:cNvPr>
          <p:cNvCxnSpPr>
            <a:cxnSpLocks/>
          </p:cNvCxnSpPr>
          <p:nvPr/>
        </p:nvCxnSpPr>
        <p:spPr>
          <a:xfrm>
            <a:off x="2938509" y="3111616"/>
            <a:ext cx="0" cy="69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8D6C6B9-0C1F-4CC3-9962-BD744226A9F8}"/>
              </a:ext>
            </a:extLst>
          </p:cNvPr>
          <p:cNvSpPr/>
          <p:nvPr/>
        </p:nvSpPr>
        <p:spPr>
          <a:xfrm>
            <a:off x="2153235" y="3810445"/>
            <a:ext cx="1518034" cy="88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Route Found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C5B4184-9EFD-4323-9F58-01A5D2F4E58D}"/>
              </a:ext>
            </a:extLst>
          </p:cNvPr>
          <p:cNvCxnSpPr/>
          <p:nvPr/>
        </p:nvCxnSpPr>
        <p:spPr>
          <a:xfrm>
            <a:off x="2875292" y="4745110"/>
            <a:ext cx="0" cy="56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160402F-E857-495F-BD01-1721B0DA45DA}"/>
              </a:ext>
            </a:extLst>
          </p:cNvPr>
          <p:cNvSpPr/>
          <p:nvPr/>
        </p:nvSpPr>
        <p:spPr>
          <a:xfrm>
            <a:off x="2379216" y="5308847"/>
            <a:ext cx="932155" cy="473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9DE075D-EC66-4689-A01D-4BE3BBF7783A}"/>
              </a:ext>
            </a:extLst>
          </p:cNvPr>
          <p:cNvSpPr/>
          <p:nvPr/>
        </p:nvSpPr>
        <p:spPr>
          <a:xfrm>
            <a:off x="3451104" y="2939765"/>
            <a:ext cx="692459" cy="335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58899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A10A-7BB5-4AC0-AD82-79A921C7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42832"/>
          </a:xfrm>
        </p:spPr>
        <p:txBody>
          <a:bodyPr>
            <a:normAutofit fontScale="90000"/>
          </a:bodyPr>
          <a:lstStyle/>
          <a:p>
            <a:r>
              <a:rPr lang="en-US" dirty="0"/>
              <a:t>Details of the </a:t>
            </a:r>
            <a:r>
              <a:rPr lang="en-US" dirty="0" err="1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0326-260B-43AC-8830-E8AC7C03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27464"/>
            <a:ext cx="10058400" cy="5044736"/>
          </a:xfrm>
        </p:spPr>
        <p:txBody>
          <a:bodyPr/>
          <a:lstStyle/>
          <a:p>
            <a:pPr marL="1971400" lvl="7" indent="0">
              <a:buNone/>
            </a:pPr>
            <a:endParaRPr lang="en-US" sz="1800" dirty="0"/>
          </a:p>
          <a:p>
            <a:pPr marL="1971400" lvl="7" indent="0">
              <a:buNone/>
            </a:pPr>
            <a:endParaRPr lang="en-US" sz="1800" dirty="0"/>
          </a:p>
          <a:p>
            <a:pPr lvl="1"/>
            <a:r>
              <a:rPr lang="en-US" dirty="0"/>
              <a:t> </a:t>
            </a:r>
            <a:r>
              <a:rPr lang="en-US" dirty="0" err="1"/>
              <a:t>GenoType</a:t>
            </a:r>
            <a:r>
              <a:rPr lang="en-US" dirty="0"/>
              <a:t>             -        Gene Expression and Phenotype</a:t>
            </a:r>
          </a:p>
          <a:p>
            <a:pPr lvl="1"/>
            <a:r>
              <a:rPr lang="en-US" dirty="0"/>
              <a:t>Gene Expression  -        Gene String is a string array of 8 numbers where every number  		                    represents the index of the city stored in the phenotype.</a:t>
            </a:r>
          </a:p>
          <a:p>
            <a:pPr lvl="1"/>
            <a:r>
              <a:rPr lang="en-US" dirty="0"/>
              <a:t> Phenotype  	          -         Every phenotype is mapped to Genotype. 	                                  			    A phenotype consists of list of cities representing the route.</a:t>
            </a:r>
          </a:p>
          <a:p>
            <a:pPr lvl="1"/>
            <a:r>
              <a:rPr lang="en-US" dirty="0"/>
              <a:t>Fitness Function    -         Fitness of every phenotype is based on the total distance of that                     	                                    route.</a:t>
            </a:r>
          </a:p>
          <a:p>
            <a:pPr lvl="1"/>
            <a:r>
              <a:rPr lang="en-US" dirty="0"/>
              <a:t>Sort Function          -        Sorting of the phenome is based on the fitness of every    	   	                                    phenotype.</a:t>
            </a:r>
          </a:p>
          <a:p>
            <a:pPr lvl="1"/>
            <a:r>
              <a:rPr lang="en-US" dirty="0"/>
              <a:t>Evolution Mechanism -  Find the optimal solution until the minimum distance is                        			    constant in a range for 20 generations. Creation of new 				    generations would go until maximum of 100 generations.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7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79BA-FE95-4756-B9FB-EFACC900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985421"/>
          </a:xfrm>
        </p:spPr>
        <p:txBody>
          <a:bodyPr/>
          <a:lstStyle/>
          <a:p>
            <a:r>
              <a:rPr lang="en-US" dirty="0"/>
              <a:t>Evolution Mechanism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158A9-33A6-43CB-B3DA-6E74B88FC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896645"/>
            <a:ext cx="10058400" cy="5275555"/>
          </a:xfrm>
        </p:spPr>
        <p:txBody>
          <a:bodyPr/>
          <a:lstStyle/>
          <a:p>
            <a:r>
              <a:rPr lang="en-US" dirty="0"/>
              <a:t>Find optimal solution until the minimum distance of the route is constant with in a range(min distance is updated if it is dropped below 50unit of current best) for 20 generations. Max generation goes up till 100.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A418A-DB70-4C52-BB33-ED65E12DD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598" y="1979721"/>
            <a:ext cx="7910003" cy="379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A986-8F29-4C96-A191-8D55CF29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722731"/>
          </a:xfrm>
        </p:spPr>
        <p:txBody>
          <a:bodyPr>
            <a:normAutofit fontScale="90000"/>
          </a:bodyPr>
          <a:lstStyle/>
          <a:p>
            <a:r>
              <a:rPr lang="en-US" dirty="0"/>
              <a:t>Regeneration using Crossover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8766-AE36-4E31-9620-FFD2C0B22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07361"/>
            <a:ext cx="10058400" cy="52289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function takes 80% of the sorted genome population form the current generation to create a new generation of genomes. The Children are created using a crossover between two randomly selected parents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4F1058-0850-462B-A858-0E7B1EB59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545" y="2290439"/>
            <a:ext cx="9225703" cy="329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2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C860-8D96-4239-8D83-00D4638F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CRossover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47DA7-26A0-41E6-8F0B-3B43DA761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For Crossover, select gene from top selected parent 1 and parent 2. Create new gene for next generation using first half gene of parent 1 and second half of other parent.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060A22-595D-490A-89EC-CD9B6E951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919" y="3187083"/>
            <a:ext cx="9148716" cy="276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9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3FAD-DDEC-453A-8575-682F4FDD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Case (City)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634439-306D-41A4-91F0-9DC9C53E3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504" y="2120900"/>
            <a:ext cx="6635832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1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015E-6A73-4D01-B52F-8E11065C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CASE (Population)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4D5670-FCA2-4570-8D2B-B224F9EC2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182" y="2120900"/>
            <a:ext cx="7755756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39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2822</TotalTime>
  <Words>298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Rockwell</vt:lpstr>
      <vt:lpstr>Rockwell Condensed</vt:lpstr>
      <vt:lpstr>Wingdings</vt:lpstr>
      <vt:lpstr>Wood Type</vt:lpstr>
      <vt:lpstr>Travelling SalesMan Problem</vt:lpstr>
      <vt:lpstr>PROBLEM STATEMENt</vt:lpstr>
      <vt:lpstr>Flow Chart</vt:lpstr>
      <vt:lpstr>Details of the ALgoRITHM</vt:lpstr>
      <vt:lpstr>Evolution Mechanism</vt:lpstr>
      <vt:lpstr>Regeneration using Crossover</vt:lpstr>
      <vt:lpstr>CRossover</vt:lpstr>
      <vt:lpstr>Unit Test Case (City)</vt:lpstr>
      <vt:lpstr>UNIT TEST CASE (Population)</vt:lpstr>
      <vt:lpstr>UNIT TEST CASE (Genotype)</vt:lpstr>
      <vt:lpstr>UNIT TEST CASE (Phenotype)</vt:lpstr>
      <vt:lpstr>RESULT (OPTIMal Solution)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Travelling SalesMan Problem</dc:title>
  <dc:creator>varsha bhanushali</dc:creator>
  <cp:lastModifiedBy>varsha bhanushali</cp:lastModifiedBy>
  <cp:revision>19</cp:revision>
  <dcterms:created xsi:type="dcterms:W3CDTF">2018-04-14T00:58:53Z</dcterms:created>
  <dcterms:modified xsi:type="dcterms:W3CDTF">2018-04-16T00:01:47Z</dcterms:modified>
</cp:coreProperties>
</file>