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CBF"/>
    <a:srgbClr val="19B6E7"/>
    <a:srgbClr val="B7E7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4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7D8E-E972-4869-8555-617C4F4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82134"/>
            <a:ext cx="9001462" cy="2387600"/>
          </a:xfrm>
        </p:spPr>
        <p:txBody>
          <a:bodyPr/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61A1-7BC5-4B0B-B587-C8766A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796" y="5416904"/>
            <a:ext cx="3006340" cy="1057048"/>
          </a:xfrm>
        </p:spPr>
        <p:txBody>
          <a:bodyPr>
            <a:normAutofit/>
          </a:bodyPr>
          <a:lstStyle/>
          <a:p>
            <a:r>
              <a:rPr lang="en-US" dirty="0"/>
              <a:t>Shrikant </a:t>
            </a:r>
            <a:r>
              <a:rPr lang="en-US" dirty="0" err="1"/>
              <a:t>Mudholkar</a:t>
            </a:r>
            <a:endParaRPr lang="en-US" dirty="0"/>
          </a:p>
          <a:p>
            <a:r>
              <a:rPr lang="en-US" dirty="0"/>
              <a:t>Varsha Bhanushali</a:t>
            </a:r>
          </a:p>
        </p:txBody>
      </p:sp>
    </p:spTree>
    <p:extLst>
      <p:ext uri="{BB962C8B-B14F-4D97-AF65-F5344CB8AC3E}">
        <p14:creationId xmlns:p14="http://schemas.microsoft.com/office/powerpoint/2010/main" val="6397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015E-6A73-4D01-B52F-8E11065C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(Population)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D5670-FCA2-4570-8D2B-B224F9EC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558" y="2120900"/>
            <a:ext cx="7755756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7C9F-FBA1-40A0-A642-8B2090E0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3551"/>
          </a:xfrm>
        </p:spPr>
        <p:txBody>
          <a:bodyPr/>
          <a:lstStyle/>
          <a:p>
            <a:r>
              <a:rPr lang="en-US" dirty="0"/>
              <a:t>UNIT TEST (Genotype)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67C6F-3D98-44A7-95A5-EEC595B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551" y="1940042"/>
            <a:ext cx="7399197" cy="41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F98-9D4D-4840-8BF4-B0B3DFF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CF2F-7D35-42B5-9ECA-79F5BA5D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981E-A5D2-40D1-A7EE-D3421D30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85" y="1988760"/>
            <a:ext cx="7720750" cy="43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0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DF4A-A5A6-45C0-8F53-32831213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change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8C0C-0FB5-40D8-A7A1-05B54B63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population size as 500 the optimal solution is found after 5 generations</a:t>
            </a:r>
          </a:p>
          <a:p>
            <a:r>
              <a:rPr lang="en-US" dirty="0"/>
              <a:t>For population size as 1000 the optimal solution is found after 3 generations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0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F48D-62D5-41AD-AF5C-D6E7E32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55896"/>
          </a:xfrm>
        </p:spPr>
        <p:txBody>
          <a:bodyPr/>
          <a:lstStyle/>
          <a:p>
            <a:r>
              <a:rPr lang="en-US" dirty="0"/>
              <a:t>RESULT (Optimal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D9D7-BC00-405D-AB51-6F180F1F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15562"/>
            <a:ext cx="10058400" cy="4756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able to reach an optimal solution with one-fourth of total possible solution space using GA approach for solving Travelling Salesman problem. </a:t>
            </a:r>
          </a:p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Total Cities = 8</a:t>
            </a:r>
          </a:p>
          <a:p>
            <a:pPr marL="0" indent="0">
              <a:buNone/>
            </a:pPr>
            <a:r>
              <a:rPr lang="en-US" dirty="0"/>
              <a:t>Genotype Length = 8</a:t>
            </a:r>
          </a:p>
          <a:p>
            <a:pPr marL="0" indent="0">
              <a:buNone/>
            </a:pPr>
            <a:r>
              <a:rPr lang="en-US" dirty="0"/>
              <a:t>Total Solution by brute force = 8! (40320)</a:t>
            </a:r>
          </a:p>
          <a:p>
            <a:pPr marL="0" indent="0">
              <a:buNone/>
            </a:pPr>
            <a:r>
              <a:rPr lang="en-US" dirty="0"/>
              <a:t>Population = 1000</a:t>
            </a:r>
          </a:p>
          <a:p>
            <a:pPr marL="0" indent="0">
              <a:buNone/>
            </a:pPr>
            <a:r>
              <a:rPr lang="en-US" dirty="0"/>
              <a:t>Optimal solutions is found by keeping 40320/1000 ~ 40% of the Solution space</a:t>
            </a:r>
          </a:p>
          <a:p>
            <a:pPr marL="0" indent="0">
              <a:buNone/>
            </a:pPr>
            <a:r>
              <a:rPr lang="en-US" dirty="0"/>
              <a:t>Optimal Solution found in  4</a:t>
            </a:r>
            <a:r>
              <a:rPr lang="en-US" baseline="30000" dirty="0"/>
              <a:t>th </a:t>
            </a:r>
            <a:r>
              <a:rPr lang="en-US" dirty="0"/>
              <a:t>generation (</a:t>
            </a:r>
            <a:r>
              <a:rPr lang="en-US"/>
              <a:t>on average)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the best solution is not changed for 10 generation our program concludes the optimal solution has reached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6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3996-6A49-4D4B-9A05-31E1DD73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FD45-14E6-41FA-B274-8284F708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4359"/>
            <a:ext cx="8830290" cy="4050792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Given a list of cities and the distances between each pair of cities, what is the shortest possible route that visits each city.</a:t>
            </a:r>
          </a:p>
          <a:p>
            <a:pPr>
              <a:lnSpc>
                <a:spcPct val="100000"/>
              </a:lnSpc>
            </a:pPr>
            <a:r>
              <a:rPr lang="en-US" dirty="0"/>
              <a:t> Genetic algorithms are an evolutionary technique that use crossover and mutation operators to solve optimization problems using a survival of the fittest idea.</a:t>
            </a:r>
          </a:p>
          <a:p>
            <a:pPr>
              <a:lnSpc>
                <a:spcPct val="100000"/>
              </a:lnSpc>
            </a:pPr>
            <a:r>
              <a:rPr lang="en-US" dirty="0"/>
              <a:t>The </a:t>
            </a:r>
            <a:r>
              <a:rPr lang="en-US" b="1" dirty="0"/>
              <a:t>genetic algorithms</a:t>
            </a:r>
            <a:r>
              <a:rPr lang="en-US" dirty="0"/>
              <a:t> are useful for NP-hard problems, especially the </a:t>
            </a:r>
            <a:r>
              <a:rPr lang="en-US" b="1" dirty="0"/>
              <a:t>traveling salesman problem</a:t>
            </a:r>
            <a:r>
              <a:rPr lang="en-US" dirty="0"/>
              <a:t>.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382F4F-273D-4D37-9A16-25FA106A9AAE}"/>
              </a:ext>
            </a:extLst>
          </p:cNvPr>
          <p:cNvSpPr txBox="1">
            <a:spLocks/>
          </p:cNvSpPr>
          <p:nvPr/>
        </p:nvSpPr>
        <p:spPr>
          <a:xfrm>
            <a:off x="1683887" y="2093976"/>
            <a:ext cx="10058400" cy="442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9B4A-A3D1-4A3C-935C-F35B1D09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80921" cy="678343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of Steps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B356ED-3F3D-4A74-814D-0F80F5A035D6}"/>
              </a:ext>
            </a:extLst>
          </p:cNvPr>
          <p:cNvGrpSpPr/>
          <p:nvPr/>
        </p:nvGrpSpPr>
        <p:grpSpPr>
          <a:xfrm>
            <a:off x="770910" y="1283230"/>
            <a:ext cx="9163711" cy="5075722"/>
            <a:chOff x="3028289" y="966706"/>
            <a:chExt cx="6992057" cy="53275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89FF746-AF19-4B40-B1FE-1587197ECF03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58759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095FB2-1A12-4B42-A8BC-9B8A2C39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24" y="4664590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1384F-4643-43EA-AD0D-DB4B75F143F7}"/>
                </a:ext>
              </a:extLst>
            </p:cNvPr>
            <p:cNvCxnSpPr>
              <a:cxnSpLocks/>
            </p:cNvCxnSpPr>
            <p:nvPr/>
          </p:nvCxnSpPr>
          <p:spPr>
            <a:xfrm>
              <a:off x="6272165" y="5622696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1911A-4D02-4327-B3F5-CCF21FC2CC99}"/>
                </a:ext>
              </a:extLst>
            </p:cNvPr>
            <p:cNvCxnSpPr>
              <a:cxnSpLocks/>
            </p:cNvCxnSpPr>
            <p:nvPr/>
          </p:nvCxnSpPr>
          <p:spPr>
            <a:xfrm>
              <a:off x="8104123" y="6012873"/>
              <a:ext cx="1240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5DA0CE-5807-4D03-A687-FE6664CD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224" y="3662387"/>
              <a:ext cx="7225" cy="33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E065D4-8C4F-4B9F-A9A7-97BAD7DF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708" y="3301231"/>
              <a:ext cx="0" cy="2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621F82-3FB3-480A-9E7F-76BBC184D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889" y="3322025"/>
              <a:ext cx="1488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FF40DA-A72F-48AE-9C5C-0C83717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22025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D6C6B9-0C1F-4CC3-9962-BD744226A9F8}"/>
                </a:ext>
              </a:extLst>
            </p:cNvPr>
            <p:cNvSpPr/>
            <p:nvPr/>
          </p:nvSpPr>
          <p:spPr>
            <a:xfrm>
              <a:off x="3028289" y="3923352"/>
              <a:ext cx="1248027" cy="7598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5B4184-9EFD-4323-9F58-01A5D2F4E58D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27609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60402F-E857-495F-BD01-1721B0DA45DA}"/>
                </a:ext>
              </a:extLst>
            </p:cNvPr>
            <p:cNvSpPr/>
            <p:nvPr/>
          </p:nvSpPr>
          <p:spPr>
            <a:xfrm>
              <a:off x="3214076" y="5212692"/>
              <a:ext cx="766356" cy="40771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855347-2EA9-400F-84CD-D41E6B1DE335}"/>
                </a:ext>
              </a:extLst>
            </p:cNvPr>
            <p:cNvSpPr/>
            <p:nvPr/>
          </p:nvSpPr>
          <p:spPr>
            <a:xfrm>
              <a:off x="4348977" y="966706"/>
              <a:ext cx="4166699" cy="39722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genome using random sequences of genes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8FA2D6-A7B5-4B3B-9650-82565E029BE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43" y="1350433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A335BE-B040-4A55-855E-FD18F4B93301}"/>
                </a:ext>
              </a:extLst>
            </p:cNvPr>
            <p:cNvSpPr/>
            <p:nvPr/>
          </p:nvSpPr>
          <p:spPr>
            <a:xfrm>
              <a:off x="4363429" y="1666465"/>
              <a:ext cx="4152248" cy="42014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Initiate Population by mapping genome to phenome(different routes of the cities)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690FD1-DC72-4AA9-B6DC-AC00856551CA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24" y="2043628"/>
              <a:ext cx="7226" cy="30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9C2308-EEF2-4A72-A30B-F26B102D9F9B}"/>
                </a:ext>
              </a:extLst>
            </p:cNvPr>
            <p:cNvSpPr/>
            <p:nvPr/>
          </p:nvSpPr>
          <p:spPr>
            <a:xfrm>
              <a:off x="4348979" y="2331342"/>
              <a:ext cx="4166699" cy="38577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Evaluate fitness and distance of each child in the population and sort the population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FBD973-8C40-4EB9-8742-546B4EE60F78}"/>
                </a:ext>
              </a:extLst>
            </p:cNvPr>
            <p:cNvSpPr/>
            <p:nvPr/>
          </p:nvSpPr>
          <p:spPr>
            <a:xfrm>
              <a:off x="4350820" y="3978647"/>
              <a:ext cx="4164855" cy="689406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Select Parents for the next generation by picking top phenome(routes ) from the current generation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13BC3-F114-4A77-9F38-D01A8E4B18AF}"/>
                </a:ext>
              </a:extLst>
            </p:cNvPr>
            <p:cNvSpPr/>
            <p:nvPr/>
          </p:nvSpPr>
          <p:spPr>
            <a:xfrm>
              <a:off x="4348979" y="4947443"/>
              <a:ext cx="4164850" cy="63500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next generation’s genome by crossover between top selected parents of current generation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F476C7-5004-4F68-BECB-38FBCEEE09D8}"/>
                </a:ext>
              </a:extLst>
            </p:cNvPr>
            <p:cNvSpPr/>
            <p:nvPr/>
          </p:nvSpPr>
          <p:spPr>
            <a:xfrm>
              <a:off x="4348979" y="5895077"/>
              <a:ext cx="4169149" cy="399152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Generate new generation based on the new genome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2495AE-580E-4EE1-AFE2-37058282937C}"/>
                </a:ext>
              </a:extLst>
            </p:cNvPr>
            <p:cNvSpPr/>
            <p:nvPr/>
          </p:nvSpPr>
          <p:spPr>
            <a:xfrm>
              <a:off x="8684697" y="2982096"/>
              <a:ext cx="1335649" cy="1015989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New Generation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C01CFD-5D95-4976-9E06-D54499D0A477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52521" y="3998085"/>
              <a:ext cx="1" cy="2014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C6E3B0D7-85AA-496A-92EC-6FA23D66C24A}"/>
                </a:ext>
              </a:extLst>
            </p:cNvPr>
            <p:cNvSpPr/>
            <p:nvPr/>
          </p:nvSpPr>
          <p:spPr>
            <a:xfrm>
              <a:off x="5183919" y="2951501"/>
              <a:ext cx="2195365" cy="722313"/>
            </a:xfrm>
            <a:prstGeom prst="diamond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Optimal solution met?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CD56F6-09B9-4129-B5DA-BA6D46B880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6281602" y="2661699"/>
              <a:ext cx="21207" cy="289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D4C5AB-7EC7-433D-B22E-3F92B4FB1FCF}"/>
                </a:ext>
              </a:extLst>
            </p:cNvPr>
            <p:cNvSpPr/>
            <p:nvPr/>
          </p:nvSpPr>
          <p:spPr>
            <a:xfrm>
              <a:off x="6007559" y="3721394"/>
              <a:ext cx="569294" cy="117557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NO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948D361-AA92-4EEF-88DF-5B04CE6156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889" y="3306894"/>
              <a:ext cx="0" cy="60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2B84B8-A0C9-4C2C-B6D8-93F3604FDAC7}"/>
                </a:ext>
              </a:extLst>
            </p:cNvPr>
            <p:cNvSpPr/>
            <p:nvPr/>
          </p:nvSpPr>
          <p:spPr>
            <a:xfrm>
              <a:off x="3028289" y="3908220"/>
              <a:ext cx="1248027" cy="759833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Best Route Found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47A7358-93D4-4836-823A-91242ADB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1916" y="4712478"/>
              <a:ext cx="0" cy="485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7B197F-79A0-4618-B57C-84867D78DDD2}"/>
                </a:ext>
              </a:extLst>
            </p:cNvPr>
            <p:cNvSpPr/>
            <p:nvPr/>
          </p:nvSpPr>
          <p:spPr>
            <a:xfrm>
              <a:off x="3214076" y="5197560"/>
              <a:ext cx="766356" cy="407715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016686-223C-4728-923C-AA3484E1FC40}"/>
                </a:ext>
              </a:extLst>
            </p:cNvPr>
            <p:cNvSpPr/>
            <p:nvPr/>
          </p:nvSpPr>
          <p:spPr>
            <a:xfrm>
              <a:off x="4139407" y="3148829"/>
              <a:ext cx="569294" cy="288841"/>
            </a:xfrm>
            <a:prstGeom prst="rect">
              <a:avLst/>
            </a:prstGeom>
            <a:solidFill>
              <a:srgbClr val="408CB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9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10A-7BB5-4AC0-AD82-79A921C7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2832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Details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0326-260B-43AC-8830-E8AC7C0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7464"/>
            <a:ext cx="10058400" cy="5044736"/>
          </a:xfrm>
        </p:spPr>
        <p:txBody>
          <a:bodyPr/>
          <a:lstStyle/>
          <a:p>
            <a:pPr marL="1971400" lvl="7" indent="0">
              <a:buNone/>
            </a:pPr>
            <a:endParaRPr lang="en-US" sz="1800" dirty="0"/>
          </a:p>
          <a:p>
            <a:pPr marL="1971400" lvl="7" indent="0">
              <a:buNone/>
            </a:pPr>
            <a:endParaRPr lang="en-US" sz="1800" dirty="0"/>
          </a:p>
          <a:p>
            <a:pPr lvl="1">
              <a:spcAft>
                <a:spcPts val="600"/>
              </a:spcAft>
            </a:pPr>
            <a:r>
              <a:rPr lang="en-US" dirty="0"/>
              <a:t>Genotype                         Gene Expression and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 Expression            Gene String is a string array of 8 numbers where every number  		                    represents the index of the city stored in the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Phenotype  	                    Every phenotype is mapped to Genotype	                                  			    A phenotype consists of list of cities representing the route.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Fitness Function              Fitness of every phenotype is based on the total distance of that                     	                                    route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Sort Function                    Sorting of the phenome is based on the fitness of every    	   	                                    phenotype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Evolution Mechanism    Find the optimal solution until the minimum distance is                        			    constant for 10 generations. Creation of new  generations would 			    go until maximum of 100 generations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79BA-FE95-4756-B9FB-EFACC9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10312"/>
            <a:ext cx="10058400" cy="985421"/>
          </a:xfrm>
        </p:spPr>
        <p:txBody>
          <a:bodyPr/>
          <a:lstStyle/>
          <a:p>
            <a:r>
              <a:rPr lang="en-US" dirty="0"/>
              <a:t>Evolution Mechanism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58A9-33A6-43CB-B3DA-6E74B88F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79525"/>
            <a:ext cx="10058400" cy="5275555"/>
          </a:xfrm>
        </p:spPr>
        <p:txBody>
          <a:bodyPr/>
          <a:lstStyle/>
          <a:p>
            <a:r>
              <a:rPr lang="en-US" dirty="0"/>
              <a:t>Find optimal solution until the minimum distance of the route is constant with in a range(min distance is updated if it is dropped below 50unit of current best) for 20 generations. Max generation goes up till 100.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A418A-DB70-4C52-BB33-ED65E12D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8" y="2354625"/>
            <a:ext cx="7910003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A986-8F29-4C96-A191-8D55CF29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722731"/>
          </a:xfrm>
        </p:spPr>
        <p:txBody>
          <a:bodyPr>
            <a:normAutofit fontScale="90000"/>
          </a:bodyPr>
          <a:lstStyle/>
          <a:p>
            <a:r>
              <a:rPr lang="en-US" dirty="0"/>
              <a:t>Regeneration using Crossover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8766-AE36-4E31-9620-FFD2C0B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07361"/>
            <a:ext cx="10058400" cy="522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function takes 80% of the sorted genome population form the current generation to create a new generation of genomes. The Children are created using a crossover between two randomly selected parents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F1058-0850-462B-A858-0E7B1EB5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5" y="2290439"/>
            <a:ext cx="9225703" cy="3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C860-8D96-4239-8D83-00D4638F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112"/>
          </a:xfrm>
        </p:spPr>
        <p:txBody>
          <a:bodyPr/>
          <a:lstStyle/>
          <a:p>
            <a:r>
              <a:rPr lang="en-US" dirty="0"/>
              <a:t>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7DA7-26A0-41E6-8F0B-3B43DA76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2768"/>
            <a:ext cx="10058400" cy="116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Crossover, select gene from top selected parent 1 and parent 2. Create new gene for next generation using first half gene of parent 1 and second half of other parent.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0A22-595D-490A-89EC-CD9B6E95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976771"/>
            <a:ext cx="9148716" cy="27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9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439-1419-4CD2-8F9F-352971A0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18A5E-A9BA-4C53-B7EE-EE0AB47F3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89934"/>
            <a:ext cx="10058400" cy="39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FAD-DDEC-453A-8575-682F4FDD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(City)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34439-306D-41A4-91F0-9DC9C53E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24" y="2120900"/>
            <a:ext cx="663583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17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2908</TotalTime>
  <Words>415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Travelling Salesman Problem</vt:lpstr>
      <vt:lpstr>PROBLEM Statement</vt:lpstr>
      <vt:lpstr>Sequence of Steps</vt:lpstr>
      <vt:lpstr>Details of the Algorithm</vt:lpstr>
      <vt:lpstr>Evolution Mechanism</vt:lpstr>
      <vt:lpstr>Regeneration using Crossover</vt:lpstr>
      <vt:lpstr>Crossover</vt:lpstr>
      <vt:lpstr>Application Logs</vt:lpstr>
      <vt:lpstr>Unit Test (City)</vt:lpstr>
      <vt:lpstr>UNIT TEST (Population)</vt:lpstr>
      <vt:lpstr>UNIT TEST (Genotype)</vt:lpstr>
      <vt:lpstr>UNIT TEST (Phenotype)</vt:lpstr>
      <vt:lpstr>Variable change findings</vt:lpstr>
      <vt:lpstr>RESULT (Optimal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varsha bhanushali</dc:creator>
  <cp:lastModifiedBy>Shrikant Mudholkar</cp:lastModifiedBy>
  <cp:revision>63</cp:revision>
  <dcterms:created xsi:type="dcterms:W3CDTF">2018-04-14T00:58:53Z</dcterms:created>
  <dcterms:modified xsi:type="dcterms:W3CDTF">2018-04-16T01:51:27Z</dcterms:modified>
</cp:coreProperties>
</file>