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5" r:id="rId1"/>
  </p:sldMasterIdLst>
  <p:sldIdLst>
    <p:sldId id="256" r:id="rId2"/>
    <p:sldId id="257" r:id="rId3"/>
    <p:sldId id="259" r:id="rId4"/>
    <p:sldId id="258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8CBF"/>
    <a:srgbClr val="19B6E7"/>
    <a:srgbClr val="B7E7FF"/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955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075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053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795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4/15/2018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197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142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260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3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835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640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4/15/2018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579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183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07D8E-E972-4869-8555-617C4F405F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5269" y="382134"/>
            <a:ext cx="9001462" cy="2387600"/>
          </a:xfrm>
        </p:spPr>
        <p:txBody>
          <a:bodyPr/>
          <a:lstStyle/>
          <a:p>
            <a:r>
              <a:rPr lang="en-US" dirty="0"/>
              <a:t>Travelling Salesman Problem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8561A1-7BC5-4B0B-B587-C8766A2B5B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68796" y="5416904"/>
            <a:ext cx="3006340" cy="1057048"/>
          </a:xfrm>
        </p:spPr>
        <p:txBody>
          <a:bodyPr>
            <a:normAutofit/>
          </a:bodyPr>
          <a:lstStyle/>
          <a:p>
            <a:r>
              <a:rPr lang="en-US" dirty="0"/>
              <a:t>Shrikant </a:t>
            </a:r>
            <a:r>
              <a:rPr lang="en-US" dirty="0" err="1"/>
              <a:t>Mudholkar</a:t>
            </a:r>
            <a:endParaRPr lang="en-US" dirty="0"/>
          </a:p>
          <a:p>
            <a:r>
              <a:rPr lang="en-US" dirty="0"/>
              <a:t>Varsha Bhanushali</a:t>
            </a:r>
          </a:p>
        </p:txBody>
      </p:sp>
    </p:spTree>
    <p:extLst>
      <p:ext uri="{BB962C8B-B14F-4D97-AF65-F5344CB8AC3E}">
        <p14:creationId xmlns:p14="http://schemas.microsoft.com/office/powerpoint/2010/main" val="639748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E7C9F-FBA1-40A0-A642-8B2090E01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953551"/>
          </a:xfrm>
        </p:spPr>
        <p:txBody>
          <a:bodyPr/>
          <a:lstStyle/>
          <a:p>
            <a:r>
              <a:rPr lang="en-US" dirty="0"/>
              <a:t>UNIT TEST CASE (Genotype)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DD67C6F-3D98-44A7-95A5-EEC595B1B7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3551" y="1940042"/>
            <a:ext cx="7399197" cy="4128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168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6BF98-9D4D-4840-8BF4-B0B3DFF00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 CASE (Phenotype)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9CF2F-7D35-42B5-9ECA-79F5BA5D9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D9981E-A5D2-40D1-A7EE-D3421D303A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785" y="1988760"/>
            <a:ext cx="7720750" cy="4316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0057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EF48D-62D5-41AD-AF5C-D6E7E3250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855896"/>
          </a:xfrm>
        </p:spPr>
        <p:txBody>
          <a:bodyPr/>
          <a:lstStyle/>
          <a:p>
            <a:r>
              <a:rPr lang="en-US" dirty="0"/>
              <a:t>RESULT (Optimal Solution)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AD9D7-BC00-405D-AB51-6F180F1FC1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278384"/>
            <a:ext cx="10058400" cy="4893816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963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D3996-6A49-4D4B-9A05-31E1DD734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4FD45-14E6-41FA-B274-8284F708AE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954359"/>
            <a:ext cx="8830290" cy="4050792"/>
          </a:xfrm>
        </p:spPr>
        <p:txBody>
          <a:bodyPr/>
          <a:lstStyle/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Given a list of cities and the distances between each pair of cities, what is the shortest possible route that visits each city.</a:t>
            </a:r>
          </a:p>
          <a:p>
            <a:pPr>
              <a:lnSpc>
                <a:spcPct val="100000"/>
              </a:lnSpc>
            </a:pPr>
            <a:r>
              <a:rPr lang="en-US" dirty="0"/>
              <a:t> Genetic algorithms are an evolutionary technique that use crossover and mutation operators to solve optimization problems using a survival of the fittest idea.</a:t>
            </a:r>
          </a:p>
          <a:p>
            <a:pPr>
              <a:lnSpc>
                <a:spcPct val="100000"/>
              </a:lnSpc>
            </a:pPr>
            <a:r>
              <a:rPr lang="en-US" dirty="0"/>
              <a:t>The </a:t>
            </a:r>
            <a:r>
              <a:rPr lang="en-US" b="1" dirty="0"/>
              <a:t>genetic algorithms</a:t>
            </a:r>
            <a:r>
              <a:rPr lang="en-US" dirty="0"/>
              <a:t> are useful for NP-hard problems, especially the </a:t>
            </a:r>
            <a:r>
              <a:rPr lang="en-US" b="1" dirty="0"/>
              <a:t>traveling salesman problem</a:t>
            </a:r>
            <a:r>
              <a:rPr lang="en-US" dirty="0"/>
              <a:t>. 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382F4F-273D-4D37-9A16-25FA106A9AAE}"/>
              </a:ext>
            </a:extLst>
          </p:cNvPr>
          <p:cNvSpPr txBox="1">
            <a:spLocks/>
          </p:cNvSpPr>
          <p:nvPr/>
        </p:nvSpPr>
        <p:spPr>
          <a:xfrm>
            <a:off x="1683887" y="2093976"/>
            <a:ext cx="10058400" cy="4422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186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79B4A-A3D1-4A3C-935C-F35B1D096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9480921" cy="678343"/>
          </a:xfrm>
        </p:spPr>
        <p:txBody>
          <a:bodyPr>
            <a:normAutofit fontScale="90000"/>
          </a:bodyPr>
          <a:lstStyle/>
          <a:p>
            <a:r>
              <a:rPr lang="en-US" dirty="0"/>
              <a:t>Sequence of Steps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37B356ED-3F3D-4A74-814D-0F80F5A035D6}"/>
              </a:ext>
            </a:extLst>
          </p:cNvPr>
          <p:cNvGrpSpPr/>
          <p:nvPr/>
        </p:nvGrpSpPr>
        <p:grpSpPr>
          <a:xfrm>
            <a:off x="770910" y="1283230"/>
            <a:ext cx="9163711" cy="5090138"/>
            <a:chOff x="3028289" y="966706"/>
            <a:chExt cx="6992057" cy="5342654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689FF746-AF19-4B40-B1FE-1587197ECF03}"/>
                </a:ext>
              </a:extLst>
            </p:cNvPr>
            <p:cNvCxnSpPr>
              <a:cxnSpLocks/>
            </p:cNvCxnSpPr>
            <p:nvPr/>
          </p:nvCxnSpPr>
          <p:spPr>
            <a:xfrm>
              <a:off x="6283224" y="2058759"/>
              <a:ext cx="7226" cy="3055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90600D7-ABF3-4B4F-9892-79A912D8C15A}"/>
                </a:ext>
              </a:extLst>
            </p:cNvPr>
            <p:cNvSpPr/>
            <p:nvPr/>
          </p:nvSpPr>
          <p:spPr>
            <a:xfrm>
              <a:off x="4350820" y="3993778"/>
              <a:ext cx="4116429" cy="689406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Select Parents for the next generation by picking top phenome(routes ) from the current generation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9C095FB2-1A12-4B42-A8BC-9B8A2C391D79}"/>
                </a:ext>
              </a:extLst>
            </p:cNvPr>
            <p:cNvCxnSpPr>
              <a:cxnSpLocks/>
            </p:cNvCxnSpPr>
            <p:nvPr/>
          </p:nvCxnSpPr>
          <p:spPr>
            <a:xfrm>
              <a:off x="6257824" y="4664590"/>
              <a:ext cx="7226" cy="3055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BA6CB74-8C34-4DBE-B2A8-3A422EF7CA63}"/>
                </a:ext>
              </a:extLst>
            </p:cNvPr>
            <p:cNvSpPr/>
            <p:nvPr/>
          </p:nvSpPr>
          <p:spPr>
            <a:xfrm>
              <a:off x="4348979" y="4962574"/>
              <a:ext cx="4116429" cy="635007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Generate next generation’s genome by crossover between top selected parents of current generation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721384F-4643-43EA-AD0D-DB4B75F143F7}"/>
                </a:ext>
              </a:extLst>
            </p:cNvPr>
            <p:cNvCxnSpPr>
              <a:cxnSpLocks/>
            </p:cNvCxnSpPr>
            <p:nvPr/>
          </p:nvCxnSpPr>
          <p:spPr>
            <a:xfrm>
              <a:off x="6272165" y="5622696"/>
              <a:ext cx="7226" cy="3055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06BC614-0C21-4097-85D0-768F27B72EFD}"/>
                </a:ext>
              </a:extLst>
            </p:cNvPr>
            <p:cNvSpPr/>
            <p:nvPr/>
          </p:nvSpPr>
          <p:spPr>
            <a:xfrm>
              <a:off x="4319818" y="5910208"/>
              <a:ext cx="4116429" cy="399152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Generate new generation based on the new genome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8121911A-4D02-4327-B3F5-CCF21FC2CC99}"/>
                </a:ext>
              </a:extLst>
            </p:cNvPr>
            <p:cNvCxnSpPr>
              <a:cxnSpLocks/>
            </p:cNvCxnSpPr>
            <p:nvPr/>
          </p:nvCxnSpPr>
          <p:spPr>
            <a:xfrm>
              <a:off x="8104123" y="6012873"/>
              <a:ext cx="124073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D95DA0CE-5807-4D03-A687-FE6664CD9A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83224" y="3662387"/>
              <a:ext cx="7225" cy="3313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4CB5D04-2FF2-4B13-89AA-1C8671E5C43A}"/>
                </a:ext>
              </a:extLst>
            </p:cNvPr>
            <p:cNvSpPr/>
            <p:nvPr/>
          </p:nvSpPr>
          <p:spPr>
            <a:xfrm>
              <a:off x="6020165" y="3736200"/>
              <a:ext cx="569294" cy="117557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NO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56E065D4-8C4F-4B9F-A9A7-97BAD7DF95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15708" y="3301231"/>
              <a:ext cx="0" cy="207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03621F82-3FB3-480A-9E7F-76BBC184D9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73889" y="3322025"/>
              <a:ext cx="148892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7CFF40DA-A72F-48AE-9C5C-0C83717B089A}"/>
                </a:ext>
              </a:extLst>
            </p:cNvPr>
            <p:cNvCxnSpPr>
              <a:cxnSpLocks/>
            </p:cNvCxnSpPr>
            <p:nvPr/>
          </p:nvCxnSpPr>
          <p:spPr>
            <a:xfrm>
              <a:off x="3673889" y="3322025"/>
              <a:ext cx="0" cy="6013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28D6C6B9-0C1F-4CC3-9962-BD744226A9F8}"/>
                </a:ext>
              </a:extLst>
            </p:cNvPr>
            <p:cNvSpPr/>
            <p:nvPr/>
          </p:nvSpPr>
          <p:spPr>
            <a:xfrm>
              <a:off x="3028289" y="3923352"/>
              <a:ext cx="1248027" cy="759833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Best Route Found</a:t>
              </a:r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CC5B4184-9EFD-4323-9F58-01A5D2F4E58D}"/>
                </a:ext>
              </a:extLst>
            </p:cNvPr>
            <p:cNvCxnSpPr>
              <a:cxnSpLocks/>
            </p:cNvCxnSpPr>
            <p:nvPr/>
          </p:nvCxnSpPr>
          <p:spPr>
            <a:xfrm>
              <a:off x="3621916" y="4727609"/>
              <a:ext cx="0" cy="4850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8160402F-E857-495F-BD01-1721B0DA45DA}"/>
                </a:ext>
              </a:extLst>
            </p:cNvPr>
            <p:cNvSpPr/>
            <p:nvPr/>
          </p:nvSpPr>
          <p:spPr>
            <a:xfrm>
              <a:off x="3214076" y="5212692"/>
              <a:ext cx="766356" cy="407715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END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0855347-2EA9-400F-84CD-D41E6B1DE335}"/>
                </a:ext>
              </a:extLst>
            </p:cNvPr>
            <p:cNvSpPr/>
            <p:nvPr/>
          </p:nvSpPr>
          <p:spPr>
            <a:xfrm>
              <a:off x="4399248" y="966706"/>
              <a:ext cx="4116429" cy="397229"/>
            </a:xfrm>
            <a:prstGeom prst="rect">
              <a:avLst/>
            </a:prstGeom>
            <a:solidFill>
              <a:srgbClr val="408CBF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Generate genome using random sequences of genes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1E8FA2D6-A7B5-4B3B-9650-82565E029BE1}"/>
                </a:ext>
              </a:extLst>
            </p:cNvPr>
            <p:cNvCxnSpPr>
              <a:cxnSpLocks/>
            </p:cNvCxnSpPr>
            <p:nvPr/>
          </p:nvCxnSpPr>
          <p:spPr>
            <a:xfrm>
              <a:off x="6308443" y="1350433"/>
              <a:ext cx="7226" cy="3055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BA335BE-B040-4A55-855E-FD18F4B93301}"/>
                </a:ext>
              </a:extLst>
            </p:cNvPr>
            <p:cNvSpPr/>
            <p:nvPr/>
          </p:nvSpPr>
          <p:spPr>
            <a:xfrm>
              <a:off x="4399248" y="1666465"/>
              <a:ext cx="4116429" cy="420146"/>
            </a:xfrm>
            <a:prstGeom prst="rect">
              <a:avLst/>
            </a:prstGeom>
            <a:solidFill>
              <a:srgbClr val="408CBF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Initiate Population by mapping genome to phenome(different routes of the cities)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C4690FD1-DC72-4AA9-B6DC-AC00856551CA}"/>
                </a:ext>
              </a:extLst>
            </p:cNvPr>
            <p:cNvCxnSpPr>
              <a:cxnSpLocks/>
            </p:cNvCxnSpPr>
            <p:nvPr/>
          </p:nvCxnSpPr>
          <p:spPr>
            <a:xfrm>
              <a:off x="6283224" y="2043628"/>
              <a:ext cx="7226" cy="3055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29C2308-EEF2-4A72-A30B-F26B102D9F9B}"/>
                </a:ext>
              </a:extLst>
            </p:cNvPr>
            <p:cNvSpPr/>
            <p:nvPr/>
          </p:nvSpPr>
          <p:spPr>
            <a:xfrm>
              <a:off x="4399249" y="2331342"/>
              <a:ext cx="4116429" cy="385771"/>
            </a:xfrm>
            <a:prstGeom prst="rect">
              <a:avLst/>
            </a:prstGeom>
            <a:solidFill>
              <a:srgbClr val="408CBF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Evaluate fitness and distance of each child in the population and sort the population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3FFBD973-8C40-4EB9-8742-546B4EE60F78}"/>
                </a:ext>
              </a:extLst>
            </p:cNvPr>
            <p:cNvSpPr/>
            <p:nvPr/>
          </p:nvSpPr>
          <p:spPr>
            <a:xfrm>
              <a:off x="4350820" y="3978647"/>
              <a:ext cx="4164855" cy="689406"/>
            </a:xfrm>
            <a:prstGeom prst="rect">
              <a:avLst/>
            </a:prstGeom>
            <a:solidFill>
              <a:srgbClr val="408CBF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Select Parents for the next generation by picking top phenome(routes ) from the current generation</a:t>
              </a: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39582D56-D7C5-4E18-9EFD-8F7E0B56A204}"/>
                </a:ext>
              </a:extLst>
            </p:cNvPr>
            <p:cNvCxnSpPr>
              <a:cxnSpLocks/>
            </p:cNvCxnSpPr>
            <p:nvPr/>
          </p:nvCxnSpPr>
          <p:spPr>
            <a:xfrm>
              <a:off x="6257824" y="4649458"/>
              <a:ext cx="7226" cy="3055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97B13BC3-F114-4A77-9F38-D01A8E4B18AF}"/>
                </a:ext>
              </a:extLst>
            </p:cNvPr>
            <p:cNvSpPr/>
            <p:nvPr/>
          </p:nvSpPr>
          <p:spPr>
            <a:xfrm>
              <a:off x="4348979" y="4947443"/>
              <a:ext cx="4164850" cy="635007"/>
            </a:xfrm>
            <a:prstGeom prst="rect">
              <a:avLst/>
            </a:prstGeom>
            <a:solidFill>
              <a:srgbClr val="408CBF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Generate next generation’s genome by crossover between top selected parents of current generation</a:t>
              </a: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7A515F39-BA73-4C7E-9101-CA82620381A2}"/>
                </a:ext>
              </a:extLst>
            </p:cNvPr>
            <p:cNvCxnSpPr>
              <a:cxnSpLocks/>
            </p:cNvCxnSpPr>
            <p:nvPr/>
          </p:nvCxnSpPr>
          <p:spPr>
            <a:xfrm>
              <a:off x="6272165" y="5607565"/>
              <a:ext cx="7226" cy="3055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EDF476C7-5004-4F68-BECB-38FBCEEE09D8}"/>
                </a:ext>
              </a:extLst>
            </p:cNvPr>
            <p:cNvSpPr/>
            <p:nvPr/>
          </p:nvSpPr>
          <p:spPr>
            <a:xfrm>
              <a:off x="4319818" y="5895077"/>
              <a:ext cx="4164847" cy="399152"/>
            </a:xfrm>
            <a:prstGeom prst="rect">
              <a:avLst/>
            </a:prstGeom>
            <a:solidFill>
              <a:srgbClr val="408CBF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Generate new generation based on the new genome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A32495AE-580E-4EE1-AFE2-37058282937C}"/>
                </a:ext>
              </a:extLst>
            </p:cNvPr>
            <p:cNvSpPr/>
            <p:nvPr/>
          </p:nvSpPr>
          <p:spPr>
            <a:xfrm>
              <a:off x="8684697" y="2982096"/>
              <a:ext cx="1335649" cy="1015989"/>
            </a:xfrm>
            <a:prstGeom prst="rect">
              <a:avLst/>
            </a:prstGeom>
            <a:solidFill>
              <a:srgbClr val="408CBF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New Generation 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51C01CFD-5D95-4976-9E06-D54499D0A477}"/>
                </a:ext>
              </a:extLst>
            </p:cNvPr>
            <p:cNvCxnSpPr>
              <a:cxnSpLocks/>
              <a:endCxn id="46" idx="2"/>
            </p:cNvCxnSpPr>
            <p:nvPr/>
          </p:nvCxnSpPr>
          <p:spPr>
            <a:xfrm flipV="1">
              <a:off x="9352521" y="3998085"/>
              <a:ext cx="1" cy="20147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Diamond 53">
              <a:extLst>
                <a:ext uri="{FF2B5EF4-FFF2-40B4-BE49-F238E27FC236}">
                  <a16:creationId xmlns:a16="http://schemas.microsoft.com/office/drawing/2014/main" id="{C6E3B0D7-85AA-496A-92EC-6FA23D66C24A}"/>
                </a:ext>
              </a:extLst>
            </p:cNvPr>
            <p:cNvSpPr/>
            <p:nvPr/>
          </p:nvSpPr>
          <p:spPr>
            <a:xfrm>
              <a:off x="5229800" y="2951501"/>
              <a:ext cx="2149484" cy="722312"/>
            </a:xfrm>
            <a:prstGeom prst="diamond">
              <a:avLst/>
            </a:prstGeom>
            <a:solidFill>
              <a:srgbClr val="408CBF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Optimal solution met?</a:t>
              </a:r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E3CD56F6-09B9-4129-B5DA-BA6D46B880EC}"/>
                </a:ext>
              </a:extLst>
            </p:cNvPr>
            <p:cNvCxnSpPr>
              <a:cxnSpLocks/>
              <a:endCxn id="54" idx="0"/>
            </p:cNvCxnSpPr>
            <p:nvPr/>
          </p:nvCxnSpPr>
          <p:spPr>
            <a:xfrm>
              <a:off x="6302808" y="2661699"/>
              <a:ext cx="1733" cy="2898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E2FFFEFB-C3D2-45A9-80C7-296E79B27F2E}"/>
                </a:ext>
              </a:extLst>
            </p:cNvPr>
            <p:cNvCxnSpPr>
              <a:cxnSpLocks/>
              <a:stCxn id="54" idx="2"/>
            </p:cNvCxnSpPr>
            <p:nvPr/>
          </p:nvCxnSpPr>
          <p:spPr>
            <a:xfrm flipH="1">
              <a:off x="6297316" y="3673813"/>
              <a:ext cx="7225" cy="3313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FFD4C5AB-7EC7-433D-B22E-3F92B4FB1FCF}"/>
                </a:ext>
              </a:extLst>
            </p:cNvPr>
            <p:cNvSpPr/>
            <p:nvPr/>
          </p:nvSpPr>
          <p:spPr>
            <a:xfrm>
              <a:off x="6020165" y="3721068"/>
              <a:ext cx="569294" cy="117557"/>
            </a:xfrm>
            <a:prstGeom prst="rect">
              <a:avLst/>
            </a:prstGeom>
            <a:solidFill>
              <a:srgbClr val="408CBF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NO</a:t>
              </a: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CDD81F14-985A-4DC0-972A-890C637233AE}"/>
                </a:ext>
              </a:extLst>
            </p:cNvPr>
            <p:cNvCxnSpPr>
              <a:cxnSpLocks/>
              <a:endCxn id="54" idx="1"/>
            </p:cNvCxnSpPr>
            <p:nvPr/>
          </p:nvCxnSpPr>
          <p:spPr>
            <a:xfrm flipV="1">
              <a:off x="5229800" y="3312657"/>
              <a:ext cx="0" cy="207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2948D361-AA92-4EEF-88DF-5B04CE61561A}"/>
                </a:ext>
              </a:extLst>
            </p:cNvPr>
            <p:cNvCxnSpPr>
              <a:cxnSpLocks/>
            </p:cNvCxnSpPr>
            <p:nvPr/>
          </p:nvCxnSpPr>
          <p:spPr>
            <a:xfrm>
              <a:off x="3673889" y="3306894"/>
              <a:ext cx="0" cy="6013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72B84B8-A0C9-4C2C-B6D8-93F3604FDAC7}"/>
                </a:ext>
              </a:extLst>
            </p:cNvPr>
            <p:cNvSpPr/>
            <p:nvPr/>
          </p:nvSpPr>
          <p:spPr>
            <a:xfrm>
              <a:off x="3028289" y="3908220"/>
              <a:ext cx="1248027" cy="759833"/>
            </a:xfrm>
            <a:prstGeom prst="rect">
              <a:avLst/>
            </a:prstGeom>
            <a:solidFill>
              <a:srgbClr val="408CBF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Best Route Found</a:t>
              </a:r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F47A7358-93D4-4836-823A-91242ADBCBAB}"/>
                </a:ext>
              </a:extLst>
            </p:cNvPr>
            <p:cNvCxnSpPr>
              <a:cxnSpLocks/>
            </p:cNvCxnSpPr>
            <p:nvPr/>
          </p:nvCxnSpPr>
          <p:spPr>
            <a:xfrm>
              <a:off x="3621916" y="4712478"/>
              <a:ext cx="0" cy="4850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8D7B197F-79A0-4618-B57C-84867D78DDD2}"/>
                </a:ext>
              </a:extLst>
            </p:cNvPr>
            <p:cNvSpPr/>
            <p:nvPr/>
          </p:nvSpPr>
          <p:spPr>
            <a:xfrm>
              <a:off x="3214076" y="5197560"/>
              <a:ext cx="766356" cy="407715"/>
            </a:xfrm>
            <a:prstGeom prst="rect">
              <a:avLst/>
            </a:prstGeom>
            <a:solidFill>
              <a:srgbClr val="408CBF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END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B8016686-223C-4728-923C-AA3484E1FC40}"/>
                </a:ext>
              </a:extLst>
            </p:cNvPr>
            <p:cNvSpPr/>
            <p:nvPr/>
          </p:nvSpPr>
          <p:spPr>
            <a:xfrm>
              <a:off x="4139407" y="3148829"/>
              <a:ext cx="569294" cy="288841"/>
            </a:xfrm>
            <a:prstGeom prst="rect">
              <a:avLst/>
            </a:prstGeom>
            <a:solidFill>
              <a:srgbClr val="408CBF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YES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88995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CA10A-7BB5-4AC0-AD82-79A921C7C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642832"/>
          </a:xfrm>
        </p:spPr>
        <p:txBody>
          <a:bodyPr>
            <a:normAutofit fontScale="90000"/>
          </a:bodyPr>
          <a:lstStyle/>
          <a:p>
            <a:r>
              <a:rPr lang="en-US" dirty="0"/>
              <a:t>Details of the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10326-260B-43AC-8830-E8AC7C03F8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127464"/>
            <a:ext cx="10058400" cy="5044736"/>
          </a:xfrm>
        </p:spPr>
        <p:txBody>
          <a:bodyPr/>
          <a:lstStyle/>
          <a:p>
            <a:pPr marL="1971400" lvl="7" indent="0">
              <a:buNone/>
            </a:pPr>
            <a:endParaRPr lang="en-US" sz="1800" dirty="0"/>
          </a:p>
          <a:p>
            <a:pPr marL="1971400" lvl="7" indent="0">
              <a:buNone/>
            </a:pPr>
            <a:endParaRPr lang="en-US" sz="1800" dirty="0"/>
          </a:p>
          <a:p>
            <a:pPr lvl="1">
              <a:spcAft>
                <a:spcPts val="600"/>
              </a:spcAft>
            </a:pPr>
            <a:r>
              <a:rPr lang="en-US"/>
              <a:t>Genotype                         </a:t>
            </a:r>
            <a:r>
              <a:rPr lang="en-US" dirty="0"/>
              <a:t>Gene Expression and Phenotype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Gene Expression            Gene String is a string array of 8 numbers where every number  		                    represents the index of the city stored in the phenotype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Phenotype  	                    Every phenotype is mapped to Genotype	                                  			    A phenotype consists of list of cities representing the route.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Fitness Function              Fitness of every phenotype is based on the total distance of that                     	                                    route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Sort Function                    Sorting of the phenome is based on the fitness of every    	   	                                    phenotype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Evolution Mechanism    Find the optimal solution until the minimum distance is                        			    constant in a range for 20 generations. Creation of new 				    generations would go until maximum of 100 generations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977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E79BA-FE95-4756-B9FB-EFACC9009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210312"/>
            <a:ext cx="10058400" cy="985421"/>
          </a:xfrm>
        </p:spPr>
        <p:txBody>
          <a:bodyPr/>
          <a:lstStyle/>
          <a:p>
            <a:r>
              <a:rPr lang="en-US" dirty="0"/>
              <a:t>Evolution Mechanism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7158A9-33A6-43CB-B3DA-6E74B88FCA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079525"/>
            <a:ext cx="10058400" cy="5275555"/>
          </a:xfrm>
        </p:spPr>
        <p:txBody>
          <a:bodyPr/>
          <a:lstStyle/>
          <a:p>
            <a:r>
              <a:rPr lang="en-US" dirty="0"/>
              <a:t>Find optimal solution until the minimum distance of the route is constant with in a range(min distance is updated if it is dropped below 50unit of current best) for 20 generations. Max generation goes up till 100.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BA418A-DB70-4C52-BB33-ED65E12DD5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518" y="2354625"/>
            <a:ext cx="7910003" cy="3799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76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FA986-8F29-4C96-A191-8D55CF295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1"/>
            <a:ext cx="10058400" cy="722731"/>
          </a:xfrm>
        </p:spPr>
        <p:txBody>
          <a:bodyPr>
            <a:normAutofit fontScale="90000"/>
          </a:bodyPr>
          <a:lstStyle/>
          <a:p>
            <a:r>
              <a:rPr lang="en-US" dirty="0"/>
              <a:t>Regeneration using Crossover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AA8766-AE36-4E31-9620-FFD2C0B229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207361"/>
            <a:ext cx="10058400" cy="522894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This function takes 80% of the sorted genome population form the current generation to create a new generation of genomes. The Children are created using a crossover between two randomly selected parents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54F1058-0850-462B-A858-0E7B1EB59C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465" y="2290439"/>
            <a:ext cx="9225703" cy="3290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823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AC860-8D96-4239-8D83-00D4638FE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896112"/>
          </a:xfrm>
        </p:spPr>
        <p:txBody>
          <a:bodyPr/>
          <a:lstStyle/>
          <a:p>
            <a:r>
              <a:rPr lang="en-US" dirty="0"/>
              <a:t>Crossover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47DA7-26A0-41E6-8F0B-3B43DA7610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572768"/>
            <a:ext cx="10058400" cy="11612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For Crossover, select gene from top selected parent 1 and parent 2. Create new gene for next generation using first half gene of parent 1 and second half of other parent.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3060A22-595D-490A-89EC-CD9B6E9517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575" y="2976771"/>
            <a:ext cx="9148716" cy="2760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995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23FAD-DDEC-453A-8575-682F4FDDF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 Case (City)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B634439-306D-41A4-91F0-9DC9C53E3D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7824" y="2120900"/>
            <a:ext cx="6635832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817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B015E-6A73-4D01-B52F-8E11065C9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 CASE (Population)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64D5670-FCA2-4570-8D2B-B224F9EC29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0558" y="2120900"/>
            <a:ext cx="7755756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1395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2847</TotalTime>
  <Words>337</Words>
  <Application>Microsoft Office PowerPoint</Application>
  <PresentationFormat>Widescreen</PresentationFormat>
  <Paragraphs>49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Rockwell</vt:lpstr>
      <vt:lpstr>Rockwell Condensed</vt:lpstr>
      <vt:lpstr>Wingdings</vt:lpstr>
      <vt:lpstr>Wood Type</vt:lpstr>
      <vt:lpstr>Travelling Salesman Problem</vt:lpstr>
      <vt:lpstr>PROBLEM Statement</vt:lpstr>
      <vt:lpstr>Sequence of Steps</vt:lpstr>
      <vt:lpstr>Details of the Algorithm</vt:lpstr>
      <vt:lpstr>Evolution Mechanism</vt:lpstr>
      <vt:lpstr>Regeneration using Crossover</vt:lpstr>
      <vt:lpstr>Crossover</vt:lpstr>
      <vt:lpstr>Unit Test Case (City)</vt:lpstr>
      <vt:lpstr>UNIT TEST CASE (Population)</vt:lpstr>
      <vt:lpstr>UNIT TEST CASE (Genotype)</vt:lpstr>
      <vt:lpstr>UNIT TEST CASE (Phenotype)</vt:lpstr>
      <vt:lpstr>RESULT (Optimal Solution)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Travelling SalesMan Problem</dc:title>
  <dc:creator>varsha bhanushali</dc:creator>
  <cp:lastModifiedBy>Shrikant Mudholkar</cp:lastModifiedBy>
  <cp:revision>40</cp:revision>
  <dcterms:created xsi:type="dcterms:W3CDTF">2018-04-14T00:58:53Z</dcterms:created>
  <dcterms:modified xsi:type="dcterms:W3CDTF">2018-04-16T00:34:15Z</dcterms:modified>
</cp:coreProperties>
</file>