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753" y="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0EDB-8F81-44DB-AED1-E38B134D9E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53AB51-281C-45B9-A768-384ADD5ACB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F26AC2-D743-4939-AB9D-53E10CBDD254}"/>
              </a:ext>
            </a:extLst>
          </p:cNvPr>
          <p:cNvSpPr>
            <a:spLocks noGrp="1"/>
          </p:cNvSpPr>
          <p:nvPr>
            <p:ph type="dt" sz="half" idx="10"/>
          </p:nvPr>
        </p:nvSpPr>
        <p:spPr/>
        <p:txBody>
          <a:bodyPr/>
          <a:lstStyle/>
          <a:p>
            <a:fld id="{C9A64951-9336-44B7-B867-833CC1C462AD}" type="datetimeFigureOut">
              <a:rPr lang="en-IN" smtClean="0"/>
              <a:t>04-05-2022</a:t>
            </a:fld>
            <a:endParaRPr lang="en-IN"/>
          </a:p>
        </p:txBody>
      </p:sp>
      <p:sp>
        <p:nvSpPr>
          <p:cNvPr id="5" name="Footer Placeholder 4">
            <a:extLst>
              <a:ext uri="{FF2B5EF4-FFF2-40B4-BE49-F238E27FC236}">
                <a16:creationId xmlns:a16="http://schemas.microsoft.com/office/drawing/2014/main" id="{F32361C2-5245-46E6-B164-E24B301C75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74836C-EF56-42EA-BD1C-987A1225CBAC}"/>
              </a:ext>
            </a:extLst>
          </p:cNvPr>
          <p:cNvSpPr>
            <a:spLocks noGrp="1"/>
          </p:cNvSpPr>
          <p:nvPr>
            <p:ph type="sldNum" sz="quarter" idx="12"/>
          </p:nvPr>
        </p:nvSpPr>
        <p:spPr/>
        <p:txBody>
          <a:bodyPr/>
          <a:lstStyle/>
          <a:p>
            <a:fld id="{23E8B537-E1A1-4AE8-A350-FA7018127741}" type="slidenum">
              <a:rPr lang="en-IN" smtClean="0"/>
              <a:t>‹#›</a:t>
            </a:fld>
            <a:endParaRPr lang="en-IN"/>
          </a:p>
        </p:txBody>
      </p:sp>
    </p:spTree>
    <p:extLst>
      <p:ext uri="{BB962C8B-B14F-4D97-AF65-F5344CB8AC3E}">
        <p14:creationId xmlns:p14="http://schemas.microsoft.com/office/powerpoint/2010/main" val="2071439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07151-5814-4C61-9CB1-F72D233AD2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91CDA6-420F-44EF-A4E6-29B7A1FDD2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ACE324-831B-4928-8D85-F2216B43DD36}"/>
              </a:ext>
            </a:extLst>
          </p:cNvPr>
          <p:cNvSpPr>
            <a:spLocks noGrp="1"/>
          </p:cNvSpPr>
          <p:nvPr>
            <p:ph type="dt" sz="half" idx="10"/>
          </p:nvPr>
        </p:nvSpPr>
        <p:spPr/>
        <p:txBody>
          <a:bodyPr/>
          <a:lstStyle/>
          <a:p>
            <a:fld id="{C9A64951-9336-44B7-B867-833CC1C462AD}" type="datetimeFigureOut">
              <a:rPr lang="en-IN" smtClean="0"/>
              <a:t>04-05-2022</a:t>
            </a:fld>
            <a:endParaRPr lang="en-IN"/>
          </a:p>
        </p:txBody>
      </p:sp>
      <p:sp>
        <p:nvSpPr>
          <p:cNvPr id="5" name="Footer Placeholder 4">
            <a:extLst>
              <a:ext uri="{FF2B5EF4-FFF2-40B4-BE49-F238E27FC236}">
                <a16:creationId xmlns:a16="http://schemas.microsoft.com/office/drawing/2014/main" id="{35B60350-8F9F-41E9-91D6-8747E1633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601262-A9F8-470A-9703-2DDECE869C89}"/>
              </a:ext>
            </a:extLst>
          </p:cNvPr>
          <p:cNvSpPr>
            <a:spLocks noGrp="1"/>
          </p:cNvSpPr>
          <p:nvPr>
            <p:ph type="sldNum" sz="quarter" idx="12"/>
          </p:nvPr>
        </p:nvSpPr>
        <p:spPr/>
        <p:txBody>
          <a:bodyPr/>
          <a:lstStyle/>
          <a:p>
            <a:fld id="{23E8B537-E1A1-4AE8-A350-FA7018127741}" type="slidenum">
              <a:rPr lang="en-IN" smtClean="0"/>
              <a:t>‹#›</a:t>
            </a:fld>
            <a:endParaRPr lang="en-IN"/>
          </a:p>
        </p:txBody>
      </p:sp>
    </p:spTree>
    <p:extLst>
      <p:ext uri="{BB962C8B-B14F-4D97-AF65-F5344CB8AC3E}">
        <p14:creationId xmlns:p14="http://schemas.microsoft.com/office/powerpoint/2010/main" val="2752843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FEFA32-EEEB-40AB-B9D8-562FD7AA69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8CF61B-9E4C-4E18-9ACC-B4ED8963CF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830D77-AED1-4F11-A349-57AC8319DB15}"/>
              </a:ext>
            </a:extLst>
          </p:cNvPr>
          <p:cNvSpPr>
            <a:spLocks noGrp="1"/>
          </p:cNvSpPr>
          <p:nvPr>
            <p:ph type="dt" sz="half" idx="10"/>
          </p:nvPr>
        </p:nvSpPr>
        <p:spPr/>
        <p:txBody>
          <a:bodyPr/>
          <a:lstStyle/>
          <a:p>
            <a:fld id="{C9A64951-9336-44B7-B867-833CC1C462AD}" type="datetimeFigureOut">
              <a:rPr lang="en-IN" smtClean="0"/>
              <a:t>04-05-2022</a:t>
            </a:fld>
            <a:endParaRPr lang="en-IN"/>
          </a:p>
        </p:txBody>
      </p:sp>
      <p:sp>
        <p:nvSpPr>
          <p:cNvPr id="5" name="Footer Placeholder 4">
            <a:extLst>
              <a:ext uri="{FF2B5EF4-FFF2-40B4-BE49-F238E27FC236}">
                <a16:creationId xmlns:a16="http://schemas.microsoft.com/office/drawing/2014/main" id="{61CF2BE5-E503-4B06-BC52-B977AB0FFA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E3BA89-0AC1-431F-9D16-9F66C53AF5BB}"/>
              </a:ext>
            </a:extLst>
          </p:cNvPr>
          <p:cNvSpPr>
            <a:spLocks noGrp="1"/>
          </p:cNvSpPr>
          <p:nvPr>
            <p:ph type="sldNum" sz="quarter" idx="12"/>
          </p:nvPr>
        </p:nvSpPr>
        <p:spPr/>
        <p:txBody>
          <a:bodyPr/>
          <a:lstStyle/>
          <a:p>
            <a:fld id="{23E8B537-E1A1-4AE8-A350-FA7018127741}" type="slidenum">
              <a:rPr lang="en-IN" smtClean="0"/>
              <a:t>‹#›</a:t>
            </a:fld>
            <a:endParaRPr lang="en-IN"/>
          </a:p>
        </p:txBody>
      </p:sp>
    </p:spTree>
    <p:extLst>
      <p:ext uri="{BB962C8B-B14F-4D97-AF65-F5344CB8AC3E}">
        <p14:creationId xmlns:p14="http://schemas.microsoft.com/office/powerpoint/2010/main" val="306560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1B64F-01EB-474F-B4ED-67DC6DC426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064D08-34C7-4F56-BCAC-8E5C23F077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BBAA25-654C-49C4-B3A1-0C14238CE41D}"/>
              </a:ext>
            </a:extLst>
          </p:cNvPr>
          <p:cNvSpPr>
            <a:spLocks noGrp="1"/>
          </p:cNvSpPr>
          <p:nvPr>
            <p:ph type="dt" sz="half" idx="10"/>
          </p:nvPr>
        </p:nvSpPr>
        <p:spPr/>
        <p:txBody>
          <a:bodyPr/>
          <a:lstStyle/>
          <a:p>
            <a:fld id="{C9A64951-9336-44B7-B867-833CC1C462AD}" type="datetimeFigureOut">
              <a:rPr lang="en-IN" smtClean="0"/>
              <a:t>04-05-2022</a:t>
            </a:fld>
            <a:endParaRPr lang="en-IN"/>
          </a:p>
        </p:txBody>
      </p:sp>
      <p:sp>
        <p:nvSpPr>
          <p:cNvPr id="5" name="Footer Placeholder 4">
            <a:extLst>
              <a:ext uri="{FF2B5EF4-FFF2-40B4-BE49-F238E27FC236}">
                <a16:creationId xmlns:a16="http://schemas.microsoft.com/office/drawing/2014/main" id="{E3648781-42DB-4535-A20B-827B93D2BE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C4E124-E9BC-4463-B3A1-79034F79641D}"/>
              </a:ext>
            </a:extLst>
          </p:cNvPr>
          <p:cNvSpPr>
            <a:spLocks noGrp="1"/>
          </p:cNvSpPr>
          <p:nvPr>
            <p:ph type="sldNum" sz="quarter" idx="12"/>
          </p:nvPr>
        </p:nvSpPr>
        <p:spPr/>
        <p:txBody>
          <a:bodyPr/>
          <a:lstStyle/>
          <a:p>
            <a:fld id="{23E8B537-E1A1-4AE8-A350-FA7018127741}" type="slidenum">
              <a:rPr lang="en-IN" smtClean="0"/>
              <a:t>‹#›</a:t>
            </a:fld>
            <a:endParaRPr lang="en-IN"/>
          </a:p>
        </p:txBody>
      </p:sp>
    </p:spTree>
    <p:extLst>
      <p:ext uri="{BB962C8B-B14F-4D97-AF65-F5344CB8AC3E}">
        <p14:creationId xmlns:p14="http://schemas.microsoft.com/office/powerpoint/2010/main" val="1159267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40CF5-57FB-406A-ABDB-8B63F8C159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7AA1F9-007F-45AF-801C-C1C286FE5C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40550C-C27A-490E-A0FA-7CAEC7AA04AE}"/>
              </a:ext>
            </a:extLst>
          </p:cNvPr>
          <p:cNvSpPr>
            <a:spLocks noGrp="1"/>
          </p:cNvSpPr>
          <p:nvPr>
            <p:ph type="dt" sz="half" idx="10"/>
          </p:nvPr>
        </p:nvSpPr>
        <p:spPr/>
        <p:txBody>
          <a:bodyPr/>
          <a:lstStyle/>
          <a:p>
            <a:fld id="{C9A64951-9336-44B7-B867-833CC1C462AD}" type="datetimeFigureOut">
              <a:rPr lang="en-IN" smtClean="0"/>
              <a:t>04-05-2022</a:t>
            </a:fld>
            <a:endParaRPr lang="en-IN"/>
          </a:p>
        </p:txBody>
      </p:sp>
      <p:sp>
        <p:nvSpPr>
          <p:cNvPr id="5" name="Footer Placeholder 4">
            <a:extLst>
              <a:ext uri="{FF2B5EF4-FFF2-40B4-BE49-F238E27FC236}">
                <a16:creationId xmlns:a16="http://schemas.microsoft.com/office/drawing/2014/main" id="{CDD79600-F6C7-4F19-95D3-CCE9C69B5B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39A23C-B16D-42DC-9ABD-11221A86F4FB}"/>
              </a:ext>
            </a:extLst>
          </p:cNvPr>
          <p:cNvSpPr>
            <a:spLocks noGrp="1"/>
          </p:cNvSpPr>
          <p:nvPr>
            <p:ph type="sldNum" sz="quarter" idx="12"/>
          </p:nvPr>
        </p:nvSpPr>
        <p:spPr/>
        <p:txBody>
          <a:bodyPr/>
          <a:lstStyle/>
          <a:p>
            <a:fld id="{23E8B537-E1A1-4AE8-A350-FA7018127741}" type="slidenum">
              <a:rPr lang="en-IN" smtClean="0"/>
              <a:t>‹#›</a:t>
            </a:fld>
            <a:endParaRPr lang="en-IN"/>
          </a:p>
        </p:txBody>
      </p:sp>
    </p:spTree>
    <p:extLst>
      <p:ext uri="{BB962C8B-B14F-4D97-AF65-F5344CB8AC3E}">
        <p14:creationId xmlns:p14="http://schemas.microsoft.com/office/powerpoint/2010/main" val="2673197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2115-C2A4-4374-996E-979BECAEA9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422412-C56A-4C6B-AF1C-F449FB4C79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899E2A-829B-46E9-B870-54220EA214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CD28F6-1E01-42EE-B2FE-00075B8EA9C9}"/>
              </a:ext>
            </a:extLst>
          </p:cNvPr>
          <p:cNvSpPr>
            <a:spLocks noGrp="1"/>
          </p:cNvSpPr>
          <p:nvPr>
            <p:ph type="dt" sz="half" idx="10"/>
          </p:nvPr>
        </p:nvSpPr>
        <p:spPr/>
        <p:txBody>
          <a:bodyPr/>
          <a:lstStyle/>
          <a:p>
            <a:fld id="{C9A64951-9336-44B7-B867-833CC1C462AD}" type="datetimeFigureOut">
              <a:rPr lang="en-IN" smtClean="0"/>
              <a:t>04-05-2022</a:t>
            </a:fld>
            <a:endParaRPr lang="en-IN"/>
          </a:p>
        </p:txBody>
      </p:sp>
      <p:sp>
        <p:nvSpPr>
          <p:cNvPr id="6" name="Footer Placeholder 5">
            <a:extLst>
              <a:ext uri="{FF2B5EF4-FFF2-40B4-BE49-F238E27FC236}">
                <a16:creationId xmlns:a16="http://schemas.microsoft.com/office/drawing/2014/main" id="{07FD7F6C-4FE1-4376-9619-7AF714D2F1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3559A9-9F27-4D4D-B148-87ABCFF1B366}"/>
              </a:ext>
            </a:extLst>
          </p:cNvPr>
          <p:cNvSpPr>
            <a:spLocks noGrp="1"/>
          </p:cNvSpPr>
          <p:nvPr>
            <p:ph type="sldNum" sz="quarter" idx="12"/>
          </p:nvPr>
        </p:nvSpPr>
        <p:spPr/>
        <p:txBody>
          <a:bodyPr/>
          <a:lstStyle/>
          <a:p>
            <a:fld id="{23E8B537-E1A1-4AE8-A350-FA7018127741}" type="slidenum">
              <a:rPr lang="en-IN" smtClean="0"/>
              <a:t>‹#›</a:t>
            </a:fld>
            <a:endParaRPr lang="en-IN"/>
          </a:p>
        </p:txBody>
      </p:sp>
    </p:spTree>
    <p:extLst>
      <p:ext uri="{BB962C8B-B14F-4D97-AF65-F5344CB8AC3E}">
        <p14:creationId xmlns:p14="http://schemas.microsoft.com/office/powerpoint/2010/main" val="4097829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E3207-411E-4C2F-89FC-4218508A355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9223A7-DB79-4263-A07A-C20EE56C65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6A0EED-7797-419D-A598-0CDE6FAF32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85F47B-6BF2-4276-9861-A1B64BAB49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78B593-BCA8-4C5B-A7C2-33F8600667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19F571-9B5E-4431-A60A-79EBE102D905}"/>
              </a:ext>
            </a:extLst>
          </p:cNvPr>
          <p:cNvSpPr>
            <a:spLocks noGrp="1"/>
          </p:cNvSpPr>
          <p:nvPr>
            <p:ph type="dt" sz="half" idx="10"/>
          </p:nvPr>
        </p:nvSpPr>
        <p:spPr/>
        <p:txBody>
          <a:bodyPr/>
          <a:lstStyle/>
          <a:p>
            <a:fld id="{C9A64951-9336-44B7-B867-833CC1C462AD}" type="datetimeFigureOut">
              <a:rPr lang="en-IN" smtClean="0"/>
              <a:t>04-05-2022</a:t>
            </a:fld>
            <a:endParaRPr lang="en-IN"/>
          </a:p>
        </p:txBody>
      </p:sp>
      <p:sp>
        <p:nvSpPr>
          <p:cNvPr id="8" name="Footer Placeholder 7">
            <a:extLst>
              <a:ext uri="{FF2B5EF4-FFF2-40B4-BE49-F238E27FC236}">
                <a16:creationId xmlns:a16="http://schemas.microsoft.com/office/drawing/2014/main" id="{88F8D4A9-53FB-43CF-81F8-FBE1707E2E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3A1457-393A-49BD-97D1-1C1D535C4F8E}"/>
              </a:ext>
            </a:extLst>
          </p:cNvPr>
          <p:cNvSpPr>
            <a:spLocks noGrp="1"/>
          </p:cNvSpPr>
          <p:nvPr>
            <p:ph type="sldNum" sz="quarter" idx="12"/>
          </p:nvPr>
        </p:nvSpPr>
        <p:spPr/>
        <p:txBody>
          <a:bodyPr/>
          <a:lstStyle/>
          <a:p>
            <a:fld id="{23E8B537-E1A1-4AE8-A350-FA7018127741}" type="slidenum">
              <a:rPr lang="en-IN" smtClean="0"/>
              <a:t>‹#›</a:t>
            </a:fld>
            <a:endParaRPr lang="en-IN"/>
          </a:p>
        </p:txBody>
      </p:sp>
    </p:spTree>
    <p:extLst>
      <p:ext uri="{BB962C8B-B14F-4D97-AF65-F5344CB8AC3E}">
        <p14:creationId xmlns:p14="http://schemas.microsoft.com/office/powerpoint/2010/main" val="1675615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C67E-B4F0-474D-B8ED-47D3BDD368B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00F5E9-597A-43B5-B199-EAC4BDF42CE3}"/>
              </a:ext>
            </a:extLst>
          </p:cNvPr>
          <p:cNvSpPr>
            <a:spLocks noGrp="1"/>
          </p:cNvSpPr>
          <p:nvPr>
            <p:ph type="dt" sz="half" idx="10"/>
          </p:nvPr>
        </p:nvSpPr>
        <p:spPr/>
        <p:txBody>
          <a:bodyPr/>
          <a:lstStyle/>
          <a:p>
            <a:fld id="{C9A64951-9336-44B7-B867-833CC1C462AD}" type="datetimeFigureOut">
              <a:rPr lang="en-IN" smtClean="0"/>
              <a:t>04-05-2022</a:t>
            </a:fld>
            <a:endParaRPr lang="en-IN"/>
          </a:p>
        </p:txBody>
      </p:sp>
      <p:sp>
        <p:nvSpPr>
          <p:cNvPr id="4" name="Footer Placeholder 3">
            <a:extLst>
              <a:ext uri="{FF2B5EF4-FFF2-40B4-BE49-F238E27FC236}">
                <a16:creationId xmlns:a16="http://schemas.microsoft.com/office/drawing/2014/main" id="{3B9E6C51-67E6-4CCC-B14C-7ED3206FDB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ED79D9-DD76-4CAE-B354-9788CF300A85}"/>
              </a:ext>
            </a:extLst>
          </p:cNvPr>
          <p:cNvSpPr>
            <a:spLocks noGrp="1"/>
          </p:cNvSpPr>
          <p:nvPr>
            <p:ph type="sldNum" sz="quarter" idx="12"/>
          </p:nvPr>
        </p:nvSpPr>
        <p:spPr/>
        <p:txBody>
          <a:bodyPr/>
          <a:lstStyle/>
          <a:p>
            <a:fld id="{23E8B537-E1A1-4AE8-A350-FA7018127741}" type="slidenum">
              <a:rPr lang="en-IN" smtClean="0"/>
              <a:t>‹#›</a:t>
            </a:fld>
            <a:endParaRPr lang="en-IN"/>
          </a:p>
        </p:txBody>
      </p:sp>
    </p:spTree>
    <p:extLst>
      <p:ext uri="{BB962C8B-B14F-4D97-AF65-F5344CB8AC3E}">
        <p14:creationId xmlns:p14="http://schemas.microsoft.com/office/powerpoint/2010/main" val="4271345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AB7C62-CC3F-4550-9396-139249205EA4}"/>
              </a:ext>
            </a:extLst>
          </p:cNvPr>
          <p:cNvSpPr>
            <a:spLocks noGrp="1"/>
          </p:cNvSpPr>
          <p:nvPr>
            <p:ph type="dt" sz="half" idx="10"/>
          </p:nvPr>
        </p:nvSpPr>
        <p:spPr/>
        <p:txBody>
          <a:bodyPr/>
          <a:lstStyle/>
          <a:p>
            <a:fld id="{C9A64951-9336-44B7-B867-833CC1C462AD}" type="datetimeFigureOut">
              <a:rPr lang="en-IN" smtClean="0"/>
              <a:t>04-05-2022</a:t>
            </a:fld>
            <a:endParaRPr lang="en-IN"/>
          </a:p>
        </p:txBody>
      </p:sp>
      <p:sp>
        <p:nvSpPr>
          <p:cNvPr id="3" name="Footer Placeholder 2">
            <a:extLst>
              <a:ext uri="{FF2B5EF4-FFF2-40B4-BE49-F238E27FC236}">
                <a16:creationId xmlns:a16="http://schemas.microsoft.com/office/drawing/2014/main" id="{2C623FAF-7C8B-4F02-9B59-14614B4876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9D2E4B-28B0-4C71-92E2-574A60E13D79}"/>
              </a:ext>
            </a:extLst>
          </p:cNvPr>
          <p:cNvSpPr>
            <a:spLocks noGrp="1"/>
          </p:cNvSpPr>
          <p:nvPr>
            <p:ph type="sldNum" sz="quarter" idx="12"/>
          </p:nvPr>
        </p:nvSpPr>
        <p:spPr/>
        <p:txBody>
          <a:bodyPr/>
          <a:lstStyle/>
          <a:p>
            <a:fld id="{23E8B537-E1A1-4AE8-A350-FA7018127741}" type="slidenum">
              <a:rPr lang="en-IN" smtClean="0"/>
              <a:t>‹#›</a:t>
            </a:fld>
            <a:endParaRPr lang="en-IN"/>
          </a:p>
        </p:txBody>
      </p:sp>
    </p:spTree>
    <p:extLst>
      <p:ext uri="{BB962C8B-B14F-4D97-AF65-F5344CB8AC3E}">
        <p14:creationId xmlns:p14="http://schemas.microsoft.com/office/powerpoint/2010/main" val="382066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C145F-A7D2-4794-AAAC-E2BD232D09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ACD87B-7DB6-456B-8403-C22FE531FA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9A75BB-063F-4B3B-B12E-01C5F4A80E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521CC6-9165-472B-880A-991F771FD647}"/>
              </a:ext>
            </a:extLst>
          </p:cNvPr>
          <p:cNvSpPr>
            <a:spLocks noGrp="1"/>
          </p:cNvSpPr>
          <p:nvPr>
            <p:ph type="dt" sz="half" idx="10"/>
          </p:nvPr>
        </p:nvSpPr>
        <p:spPr/>
        <p:txBody>
          <a:bodyPr/>
          <a:lstStyle/>
          <a:p>
            <a:fld id="{C9A64951-9336-44B7-B867-833CC1C462AD}" type="datetimeFigureOut">
              <a:rPr lang="en-IN" smtClean="0"/>
              <a:t>04-05-2022</a:t>
            </a:fld>
            <a:endParaRPr lang="en-IN"/>
          </a:p>
        </p:txBody>
      </p:sp>
      <p:sp>
        <p:nvSpPr>
          <p:cNvPr id="6" name="Footer Placeholder 5">
            <a:extLst>
              <a:ext uri="{FF2B5EF4-FFF2-40B4-BE49-F238E27FC236}">
                <a16:creationId xmlns:a16="http://schemas.microsoft.com/office/drawing/2014/main" id="{1968644C-BE77-46BA-A0DB-AACA414C6F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D61BC1-5C5D-4AE4-A5AC-1D4CD7F948BC}"/>
              </a:ext>
            </a:extLst>
          </p:cNvPr>
          <p:cNvSpPr>
            <a:spLocks noGrp="1"/>
          </p:cNvSpPr>
          <p:nvPr>
            <p:ph type="sldNum" sz="quarter" idx="12"/>
          </p:nvPr>
        </p:nvSpPr>
        <p:spPr/>
        <p:txBody>
          <a:bodyPr/>
          <a:lstStyle/>
          <a:p>
            <a:fld id="{23E8B537-E1A1-4AE8-A350-FA7018127741}" type="slidenum">
              <a:rPr lang="en-IN" smtClean="0"/>
              <a:t>‹#›</a:t>
            </a:fld>
            <a:endParaRPr lang="en-IN"/>
          </a:p>
        </p:txBody>
      </p:sp>
    </p:spTree>
    <p:extLst>
      <p:ext uri="{BB962C8B-B14F-4D97-AF65-F5344CB8AC3E}">
        <p14:creationId xmlns:p14="http://schemas.microsoft.com/office/powerpoint/2010/main" val="2818160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E2044-070B-4311-968D-4B80CBD4CD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9A7A62-C641-4826-A92C-869C2D57FA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709E35-F232-46DF-87CC-4EA7ED31A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82659F-AB3F-4048-8B7F-BADBECA7E0A4}"/>
              </a:ext>
            </a:extLst>
          </p:cNvPr>
          <p:cNvSpPr>
            <a:spLocks noGrp="1"/>
          </p:cNvSpPr>
          <p:nvPr>
            <p:ph type="dt" sz="half" idx="10"/>
          </p:nvPr>
        </p:nvSpPr>
        <p:spPr/>
        <p:txBody>
          <a:bodyPr/>
          <a:lstStyle/>
          <a:p>
            <a:fld id="{C9A64951-9336-44B7-B867-833CC1C462AD}" type="datetimeFigureOut">
              <a:rPr lang="en-IN" smtClean="0"/>
              <a:t>04-05-2022</a:t>
            </a:fld>
            <a:endParaRPr lang="en-IN"/>
          </a:p>
        </p:txBody>
      </p:sp>
      <p:sp>
        <p:nvSpPr>
          <p:cNvPr id="6" name="Footer Placeholder 5">
            <a:extLst>
              <a:ext uri="{FF2B5EF4-FFF2-40B4-BE49-F238E27FC236}">
                <a16:creationId xmlns:a16="http://schemas.microsoft.com/office/drawing/2014/main" id="{1138E297-65D0-405B-A309-C62E9D2B78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55E71A-2D7C-4B9F-AF5A-C4CDFF862939}"/>
              </a:ext>
            </a:extLst>
          </p:cNvPr>
          <p:cNvSpPr>
            <a:spLocks noGrp="1"/>
          </p:cNvSpPr>
          <p:nvPr>
            <p:ph type="sldNum" sz="quarter" idx="12"/>
          </p:nvPr>
        </p:nvSpPr>
        <p:spPr/>
        <p:txBody>
          <a:bodyPr/>
          <a:lstStyle/>
          <a:p>
            <a:fld id="{23E8B537-E1A1-4AE8-A350-FA7018127741}" type="slidenum">
              <a:rPr lang="en-IN" smtClean="0"/>
              <a:t>‹#›</a:t>
            </a:fld>
            <a:endParaRPr lang="en-IN"/>
          </a:p>
        </p:txBody>
      </p:sp>
    </p:spTree>
    <p:extLst>
      <p:ext uri="{BB962C8B-B14F-4D97-AF65-F5344CB8AC3E}">
        <p14:creationId xmlns:p14="http://schemas.microsoft.com/office/powerpoint/2010/main" val="168246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A50A9D-0EEA-4025-915C-B02B632DF3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94F39F-A714-4731-89CE-DEDDA643D8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701266-34E8-4F85-A248-6DA29A7765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A64951-9336-44B7-B867-833CC1C462AD}" type="datetimeFigureOut">
              <a:rPr lang="en-IN" smtClean="0"/>
              <a:t>04-05-2022</a:t>
            </a:fld>
            <a:endParaRPr lang="en-IN"/>
          </a:p>
        </p:txBody>
      </p:sp>
      <p:sp>
        <p:nvSpPr>
          <p:cNvPr id="5" name="Footer Placeholder 4">
            <a:extLst>
              <a:ext uri="{FF2B5EF4-FFF2-40B4-BE49-F238E27FC236}">
                <a16:creationId xmlns:a16="http://schemas.microsoft.com/office/drawing/2014/main" id="{86B8E75A-C8B0-4A49-BC39-210DD4ED7F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AB84E5-9079-4D12-BD73-7621EE44BE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E8B537-E1A1-4AE8-A350-FA7018127741}" type="slidenum">
              <a:rPr lang="en-IN" smtClean="0"/>
              <a:t>‹#›</a:t>
            </a:fld>
            <a:endParaRPr lang="en-IN"/>
          </a:p>
        </p:txBody>
      </p:sp>
    </p:spTree>
    <p:extLst>
      <p:ext uri="{BB962C8B-B14F-4D97-AF65-F5344CB8AC3E}">
        <p14:creationId xmlns:p14="http://schemas.microsoft.com/office/powerpoint/2010/main" val="2286174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44B90-E088-4215-8028-8ABC2C1B8B58}"/>
              </a:ext>
            </a:extLst>
          </p:cNvPr>
          <p:cNvSpPr>
            <a:spLocks noGrp="1"/>
          </p:cNvSpPr>
          <p:nvPr>
            <p:ph type="ctrTitle"/>
          </p:nvPr>
        </p:nvSpPr>
        <p:spPr/>
        <p:txBody>
          <a:bodyPr/>
          <a:lstStyle/>
          <a:p>
            <a:pPr algn="l"/>
            <a:br>
              <a:rPr lang="en-IN" sz="1800" b="0" i="0" u="none" strike="noStrike" baseline="0" dirty="0">
                <a:solidFill>
                  <a:srgbClr val="000000"/>
                </a:solidFill>
                <a:latin typeface="Times New Roman" panose="02020603050405020304" pitchFamily="18" charset="0"/>
              </a:rPr>
            </a:br>
            <a:r>
              <a:rPr lang="en-IN" sz="1800" b="0" i="0" u="none" strike="noStrike" baseline="0" dirty="0">
                <a:solidFill>
                  <a:srgbClr val="000000"/>
                </a:solidFill>
                <a:latin typeface="Times New Roman" panose="02020603050405020304" pitchFamily="18" charset="0"/>
              </a:rPr>
              <a:t> </a:t>
            </a:r>
            <a:r>
              <a:rPr lang="en-IN" sz="4400" b="1" i="0" u="none" strike="noStrike" baseline="0" dirty="0">
                <a:solidFill>
                  <a:srgbClr val="000000"/>
                </a:solidFill>
                <a:latin typeface="Times New Roman" panose="02020603050405020304" pitchFamily="18" charset="0"/>
              </a:rPr>
              <a:t>HOUSING PRICE PREDICTION </a:t>
            </a:r>
            <a:endParaRPr lang="en-IN" sz="4400" dirty="0"/>
          </a:p>
        </p:txBody>
      </p:sp>
      <p:sp>
        <p:nvSpPr>
          <p:cNvPr id="3" name="Subtitle 2">
            <a:extLst>
              <a:ext uri="{FF2B5EF4-FFF2-40B4-BE49-F238E27FC236}">
                <a16:creationId xmlns:a16="http://schemas.microsoft.com/office/drawing/2014/main" id="{47E8EC87-5306-4662-BBA7-C2A1825371B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297087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348A2C-4BFF-6C7C-BE4B-9474751AD9EE}"/>
              </a:ext>
            </a:extLst>
          </p:cNvPr>
          <p:cNvSpPr>
            <a:spLocks noGrp="1"/>
          </p:cNvSpPr>
          <p:nvPr>
            <p:ph idx="1"/>
          </p:nvPr>
        </p:nvSpPr>
        <p:spPr>
          <a:xfrm>
            <a:off x="838200" y="661481"/>
            <a:ext cx="10515600" cy="5515482"/>
          </a:xfrm>
        </p:spPr>
        <p:txBody>
          <a:bodyPr/>
          <a:lstStyle/>
          <a:p>
            <a:pPr marL="0" indent="0">
              <a:buNone/>
            </a:pPr>
            <a:r>
              <a:rPr lang="en-IN" dirty="0">
                <a:latin typeface="Times New Roman" panose="02020603050405020304" pitchFamily="18" charset="0"/>
                <a:cs typeface="Times New Roman" panose="02020603050405020304" pitchFamily="18" charset="0"/>
              </a:rPr>
              <a:t> ‘Total </a:t>
            </a:r>
            <a:r>
              <a:rPr lang="en-IN" dirty="0" err="1">
                <a:latin typeface="Times New Roman" panose="02020603050405020304" pitchFamily="18" charset="0"/>
                <a:cs typeface="Times New Roman" panose="02020603050405020304" pitchFamily="18" charset="0"/>
              </a:rPr>
              <a:t>BsmtSF</a:t>
            </a:r>
            <a:r>
              <a:rPr lang="en-IN" dirty="0">
                <a:latin typeface="Times New Roman" panose="02020603050405020304" pitchFamily="18" charset="0"/>
                <a:cs typeface="Times New Roman" panose="02020603050405020304" pitchFamily="18" charset="0"/>
              </a:rPr>
              <a:t>' Vs 'Sale Price’</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5B96CADC-1487-3E42-7F24-CAD5B47A4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233" y="1680918"/>
            <a:ext cx="5439534" cy="3496163"/>
          </a:xfrm>
          <a:prstGeom prst="rect">
            <a:avLst/>
          </a:prstGeom>
        </p:spPr>
      </p:pic>
    </p:spTree>
    <p:extLst>
      <p:ext uri="{BB962C8B-B14F-4D97-AF65-F5344CB8AC3E}">
        <p14:creationId xmlns:p14="http://schemas.microsoft.com/office/powerpoint/2010/main" val="2943466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43A42E-810A-D0C0-D04A-C330AD9CC0DB}"/>
              </a:ext>
            </a:extLst>
          </p:cNvPr>
          <p:cNvSpPr>
            <a:spLocks noGrp="1"/>
          </p:cNvSpPr>
          <p:nvPr>
            <p:ph idx="1"/>
          </p:nvPr>
        </p:nvSpPr>
        <p:spPr>
          <a:xfrm>
            <a:off x="838200" y="525294"/>
            <a:ext cx="10515600" cy="5651669"/>
          </a:xfrm>
        </p:spPr>
        <p:txBody>
          <a:bodyPr/>
          <a:lstStyle/>
          <a:p>
            <a:pPr marL="0" indent="0">
              <a:buNone/>
            </a:pPr>
            <a:r>
              <a:rPr lang="en-IN" dirty="0"/>
              <a:t>'</a:t>
            </a:r>
            <a:r>
              <a:rPr lang="en-IN" dirty="0" err="1"/>
              <a:t>GarageCars</a:t>
            </a:r>
            <a:r>
              <a:rPr lang="en-IN" dirty="0"/>
              <a:t>' Vs '</a:t>
            </a:r>
            <a:r>
              <a:rPr lang="en-IN" dirty="0" err="1"/>
              <a:t>SalePrice</a:t>
            </a:r>
            <a:r>
              <a:rPr lang="en-IN" dirty="0"/>
              <a:t>’</a:t>
            </a:r>
          </a:p>
          <a:p>
            <a:pPr marL="0" indent="0">
              <a:buNone/>
            </a:pPr>
            <a:endParaRPr lang="en-IN" dirty="0"/>
          </a:p>
        </p:txBody>
      </p:sp>
      <p:pic>
        <p:nvPicPr>
          <p:cNvPr id="7" name="Picture 6">
            <a:extLst>
              <a:ext uri="{FF2B5EF4-FFF2-40B4-BE49-F238E27FC236}">
                <a16:creationId xmlns:a16="http://schemas.microsoft.com/office/drawing/2014/main" id="{D9EF1D76-B726-DCDE-1C9D-35F1D14F8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601" y="1685681"/>
            <a:ext cx="5172797" cy="3486637"/>
          </a:xfrm>
          <a:prstGeom prst="rect">
            <a:avLst/>
          </a:prstGeom>
        </p:spPr>
      </p:pic>
    </p:spTree>
    <p:extLst>
      <p:ext uri="{BB962C8B-B14F-4D97-AF65-F5344CB8AC3E}">
        <p14:creationId xmlns:p14="http://schemas.microsoft.com/office/powerpoint/2010/main" val="2415895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48543A-5E90-2123-F57E-E90942A391B1}"/>
              </a:ext>
            </a:extLst>
          </p:cNvPr>
          <p:cNvSpPr>
            <a:spLocks noGrp="1"/>
          </p:cNvSpPr>
          <p:nvPr>
            <p:ph idx="1"/>
          </p:nvPr>
        </p:nvSpPr>
        <p:spPr>
          <a:xfrm>
            <a:off x="838200" y="583660"/>
            <a:ext cx="10515600" cy="5593303"/>
          </a:xfrm>
        </p:spPr>
        <p:txBody>
          <a:bodyPr/>
          <a:lstStyle/>
          <a:p>
            <a:pPr marL="0" indent="0">
              <a:buNone/>
            </a:pPr>
            <a:r>
              <a:rPr lang="en-IN" dirty="0"/>
              <a:t>'</a:t>
            </a:r>
            <a:r>
              <a:rPr lang="en-IN" dirty="0" err="1"/>
              <a:t>GarageArea</a:t>
            </a:r>
            <a:r>
              <a:rPr lang="en-IN" dirty="0"/>
              <a:t>' Vs '</a:t>
            </a:r>
            <a:r>
              <a:rPr lang="en-IN" dirty="0" err="1"/>
              <a:t>SalePrice</a:t>
            </a:r>
            <a:r>
              <a:rPr lang="en-IN" dirty="0"/>
              <a:t>'</a:t>
            </a:r>
          </a:p>
        </p:txBody>
      </p:sp>
      <p:pic>
        <p:nvPicPr>
          <p:cNvPr id="5" name="Picture 4">
            <a:extLst>
              <a:ext uri="{FF2B5EF4-FFF2-40B4-BE49-F238E27FC236}">
                <a16:creationId xmlns:a16="http://schemas.microsoft.com/office/drawing/2014/main" id="{1DAF4B15-CB4F-2DC6-5B47-40D07A3BB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7071" y="1869299"/>
            <a:ext cx="5334744" cy="3372321"/>
          </a:xfrm>
          <a:prstGeom prst="rect">
            <a:avLst/>
          </a:prstGeom>
        </p:spPr>
      </p:pic>
    </p:spTree>
    <p:extLst>
      <p:ext uri="{BB962C8B-B14F-4D97-AF65-F5344CB8AC3E}">
        <p14:creationId xmlns:p14="http://schemas.microsoft.com/office/powerpoint/2010/main" val="76214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CB663D-A8EE-8E29-B761-C33F5D11824E}"/>
              </a:ext>
            </a:extLst>
          </p:cNvPr>
          <p:cNvSpPr>
            <a:spLocks noGrp="1"/>
          </p:cNvSpPr>
          <p:nvPr>
            <p:ph idx="1"/>
          </p:nvPr>
        </p:nvSpPr>
        <p:spPr>
          <a:xfrm>
            <a:off x="838200" y="496111"/>
            <a:ext cx="10515600" cy="5680852"/>
          </a:xfrm>
        </p:spPr>
        <p:txBody>
          <a:bodyPr/>
          <a:lstStyle/>
          <a:p>
            <a:pPr marL="0" indent="0">
              <a:buNone/>
            </a:pPr>
            <a:r>
              <a:rPr lang="en-IN" dirty="0"/>
              <a:t> '</a:t>
            </a:r>
            <a:r>
              <a:rPr lang="en-IN" dirty="0" err="1"/>
              <a:t>LotArea</a:t>
            </a:r>
            <a:r>
              <a:rPr lang="en-IN" dirty="0"/>
              <a:t>' </a:t>
            </a:r>
            <a:r>
              <a:rPr lang="en-IN" dirty="0" err="1"/>
              <a:t>Vs'Saleprice</a:t>
            </a:r>
            <a:r>
              <a:rPr lang="en-IN" dirty="0"/>
              <a:t>'</a:t>
            </a:r>
          </a:p>
        </p:txBody>
      </p:sp>
      <p:pic>
        <p:nvPicPr>
          <p:cNvPr id="5" name="Picture 4">
            <a:extLst>
              <a:ext uri="{FF2B5EF4-FFF2-40B4-BE49-F238E27FC236}">
                <a16:creationId xmlns:a16="http://schemas.microsoft.com/office/drawing/2014/main" id="{F36FC7E6-8AA7-DDF6-AF1E-DBE9E8F1D7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654" y="1709497"/>
            <a:ext cx="5496692" cy="3439005"/>
          </a:xfrm>
          <a:prstGeom prst="rect">
            <a:avLst/>
          </a:prstGeom>
        </p:spPr>
      </p:pic>
    </p:spTree>
    <p:extLst>
      <p:ext uri="{BB962C8B-B14F-4D97-AF65-F5344CB8AC3E}">
        <p14:creationId xmlns:p14="http://schemas.microsoft.com/office/powerpoint/2010/main" val="3240724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FFE946-907B-4E99-5C25-7AD49BC165F5}"/>
              </a:ext>
            </a:extLst>
          </p:cNvPr>
          <p:cNvSpPr>
            <a:spLocks noGrp="1"/>
          </p:cNvSpPr>
          <p:nvPr>
            <p:ph idx="1"/>
          </p:nvPr>
        </p:nvSpPr>
        <p:spPr>
          <a:xfrm>
            <a:off x="838200" y="535021"/>
            <a:ext cx="10515600" cy="5641942"/>
          </a:xfrm>
        </p:spPr>
        <p:txBody>
          <a:bodyPr/>
          <a:lstStyle/>
          <a:p>
            <a:pPr marL="0" indent="0">
              <a:buNone/>
            </a:pPr>
            <a:r>
              <a:rPr lang="en-IN" dirty="0"/>
              <a:t>'2ndFlrSF’  Vs 'Sale Price’</a:t>
            </a:r>
          </a:p>
          <a:p>
            <a:pPr marL="0" indent="0">
              <a:buNone/>
            </a:pPr>
            <a:endParaRPr lang="en-IN" dirty="0"/>
          </a:p>
        </p:txBody>
      </p:sp>
      <p:pic>
        <p:nvPicPr>
          <p:cNvPr id="5" name="Picture 4">
            <a:extLst>
              <a:ext uri="{FF2B5EF4-FFF2-40B4-BE49-F238E27FC236}">
                <a16:creationId xmlns:a16="http://schemas.microsoft.com/office/drawing/2014/main" id="{259CE5C0-08D6-BFC8-168D-985385D61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9048" y="1889761"/>
            <a:ext cx="5753903" cy="3467584"/>
          </a:xfrm>
          <a:prstGeom prst="rect">
            <a:avLst/>
          </a:prstGeom>
        </p:spPr>
      </p:pic>
    </p:spTree>
    <p:extLst>
      <p:ext uri="{BB962C8B-B14F-4D97-AF65-F5344CB8AC3E}">
        <p14:creationId xmlns:p14="http://schemas.microsoft.com/office/powerpoint/2010/main" val="3392990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3CCB1B-AE17-6262-AF81-51BCF3E9EDA0}"/>
              </a:ext>
            </a:extLst>
          </p:cNvPr>
          <p:cNvSpPr>
            <a:spLocks noGrp="1"/>
          </p:cNvSpPr>
          <p:nvPr>
            <p:ph idx="1"/>
          </p:nvPr>
        </p:nvSpPr>
        <p:spPr>
          <a:xfrm>
            <a:off x="838200" y="515566"/>
            <a:ext cx="10515600" cy="5661397"/>
          </a:xfrm>
        </p:spPr>
        <p:txBody>
          <a:bodyPr/>
          <a:lstStyle/>
          <a:p>
            <a:pPr marL="0" indent="0">
              <a:buNone/>
            </a:pPr>
            <a:r>
              <a:rPr lang="en-IN" dirty="0"/>
              <a:t>'Overall Quality’ VS ‘Sales Price’</a:t>
            </a:r>
          </a:p>
          <a:p>
            <a:pPr marL="0" indent="0">
              <a:buNone/>
            </a:pPr>
            <a:endParaRPr lang="en-IN" dirty="0"/>
          </a:p>
        </p:txBody>
      </p:sp>
      <p:pic>
        <p:nvPicPr>
          <p:cNvPr id="5" name="Picture 4">
            <a:extLst>
              <a:ext uri="{FF2B5EF4-FFF2-40B4-BE49-F238E27FC236}">
                <a16:creationId xmlns:a16="http://schemas.microsoft.com/office/drawing/2014/main" id="{4FC20589-4D33-8865-BD61-1F800C6FD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0022" y="1757129"/>
            <a:ext cx="5591955" cy="3343742"/>
          </a:xfrm>
          <a:prstGeom prst="rect">
            <a:avLst/>
          </a:prstGeom>
        </p:spPr>
      </p:pic>
    </p:spTree>
    <p:extLst>
      <p:ext uri="{BB962C8B-B14F-4D97-AF65-F5344CB8AC3E}">
        <p14:creationId xmlns:p14="http://schemas.microsoft.com/office/powerpoint/2010/main" val="3008210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E221BC-E752-6C71-9B93-84F17242CD54}"/>
              </a:ext>
            </a:extLst>
          </p:cNvPr>
          <p:cNvSpPr>
            <a:spLocks noGrp="1"/>
          </p:cNvSpPr>
          <p:nvPr>
            <p:ph idx="1"/>
          </p:nvPr>
        </p:nvSpPr>
        <p:spPr>
          <a:xfrm>
            <a:off x="838200" y="418289"/>
            <a:ext cx="10515600" cy="5758674"/>
          </a:xfrm>
        </p:spPr>
        <p:txBody>
          <a:bodyPr/>
          <a:lstStyle/>
          <a:p>
            <a:pPr marL="0" indent="0">
              <a:buNone/>
            </a:pPr>
            <a:r>
              <a:rPr lang="en-IN" dirty="0"/>
              <a:t>‘</a:t>
            </a:r>
            <a:r>
              <a:rPr lang="en-IN" dirty="0" err="1"/>
              <a:t>GrLivArea</a:t>
            </a:r>
            <a:r>
              <a:rPr lang="en-IN" dirty="0"/>
              <a:t>’ VS ‘Sale Price’</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EE927075-E1D2-D19F-96C9-28DDCD6CA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101" y="1676155"/>
            <a:ext cx="5353797" cy="3505689"/>
          </a:xfrm>
          <a:prstGeom prst="rect">
            <a:avLst/>
          </a:prstGeom>
        </p:spPr>
      </p:pic>
    </p:spTree>
    <p:extLst>
      <p:ext uri="{BB962C8B-B14F-4D97-AF65-F5344CB8AC3E}">
        <p14:creationId xmlns:p14="http://schemas.microsoft.com/office/powerpoint/2010/main" val="1369625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9821-6EF4-442B-AFE1-DA97CEAA4A78}"/>
              </a:ext>
            </a:extLst>
          </p:cNvPr>
          <p:cNvSpPr>
            <a:spLocks noGrp="1"/>
          </p:cNvSpPr>
          <p:nvPr>
            <p:ph type="title"/>
          </p:nvPr>
        </p:nvSpPr>
        <p:spPr>
          <a:xfrm>
            <a:off x="838200" y="365125"/>
            <a:ext cx="10515600" cy="539547"/>
          </a:xfrm>
        </p:spPr>
        <p:txBody>
          <a:bodyPr>
            <a:normAutofit/>
          </a:bodyPr>
          <a:lstStyle/>
          <a:p>
            <a:r>
              <a:rPr lang="en-IN" sz="2800" dirty="0">
                <a:latin typeface="Times New Roman" panose="02020603050405020304" pitchFamily="18" charset="0"/>
                <a:cs typeface="Times New Roman" panose="02020603050405020304" pitchFamily="18" charset="0"/>
              </a:rPr>
              <a:t>Data Transformation</a:t>
            </a:r>
          </a:p>
        </p:txBody>
      </p:sp>
      <p:sp>
        <p:nvSpPr>
          <p:cNvPr id="3" name="Content Placeholder 2">
            <a:extLst>
              <a:ext uri="{FF2B5EF4-FFF2-40B4-BE49-F238E27FC236}">
                <a16:creationId xmlns:a16="http://schemas.microsoft.com/office/drawing/2014/main" id="{63A5B623-C00F-7538-EF43-681286A61DF0}"/>
              </a:ext>
            </a:extLst>
          </p:cNvPr>
          <p:cNvSpPr>
            <a:spLocks noGrp="1"/>
          </p:cNvSpPr>
          <p:nvPr>
            <p:ph idx="1"/>
          </p:nvPr>
        </p:nvSpPr>
        <p:spPr>
          <a:xfrm>
            <a:off x="838200" y="1206230"/>
            <a:ext cx="10515600" cy="4970733"/>
          </a:xfrm>
        </p:spPr>
        <p:txBody>
          <a:bodyPr>
            <a:normAutofit/>
          </a:bodyPr>
          <a:lstStyle/>
          <a:p>
            <a:r>
              <a:rPr lang="en-IN" sz="2400" dirty="0">
                <a:latin typeface="Times New Roman" panose="02020603050405020304" pitchFamily="18" charset="0"/>
                <a:cs typeface="Times New Roman" panose="02020603050405020304" pitchFamily="18" charset="0"/>
              </a:rPr>
              <a:t>For feature process we need to convert the categorical data into numeric format. For that we need to divide the categorical and numerical columns first and then we need to identify the unnecessary columns and drop them from the data set.</a:t>
            </a:r>
          </a:p>
          <a:p>
            <a:r>
              <a:rPr lang="en-IN" sz="2400" dirty="0">
                <a:latin typeface="Times New Roman" panose="02020603050405020304" pitchFamily="18" charset="0"/>
                <a:cs typeface="Times New Roman" panose="02020603050405020304" pitchFamily="18" charset="0"/>
              </a:rPr>
              <a:t>After dividing the shape of the numeric set is 1168 columns and 37 rows. For categorical set 1168 columns and 43 rows</a:t>
            </a:r>
          </a:p>
          <a:p>
            <a:r>
              <a:rPr lang="en-IN" sz="2400" dirty="0">
                <a:latin typeface="Times New Roman" panose="02020603050405020304" pitchFamily="18" charset="0"/>
                <a:cs typeface="Times New Roman" panose="02020603050405020304" pitchFamily="18" charset="0"/>
              </a:rPr>
              <a:t>Same process for the test data set also. After dividing the shape of the numeric set is 292 columns and 36 rows. For categorical set 292 columns and 43rows.</a:t>
            </a:r>
          </a:p>
          <a:p>
            <a:r>
              <a:rPr lang="en-IN" sz="2400" dirty="0">
                <a:latin typeface="Times New Roman" panose="02020603050405020304" pitchFamily="18" charset="0"/>
                <a:cs typeface="Times New Roman" panose="02020603050405020304" pitchFamily="18" charset="0"/>
              </a:rPr>
              <a:t>Now we need to convert categorical data into numerical format for that we used label Encoders for both train and test categorical datasets.</a:t>
            </a:r>
          </a:p>
          <a:p>
            <a:r>
              <a:rPr lang="en-IN" sz="2400" dirty="0">
                <a:latin typeface="Times New Roman" panose="02020603050405020304" pitchFamily="18" charset="0"/>
                <a:cs typeface="Times New Roman" panose="02020603050405020304" pitchFamily="18" charset="0"/>
              </a:rPr>
              <a:t>After completing the conversion of data. We concatenate the both numerical and categorical data sets together.</a:t>
            </a:r>
          </a:p>
          <a:p>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kumimoji="0" lang="en-US" altLang="en-US" sz="4800" b="0" i="0" u="none" strike="noStrike" cap="none" normalizeH="0" baseline="0" dirty="0">
              <a:ln>
                <a:noFill/>
              </a:ln>
              <a:solidFill>
                <a:schemeClr val="tx1"/>
              </a:solidFill>
              <a:effectLst/>
              <a:latin typeface="Arial" panose="020B0604020202020204" pitchFamily="34" charset="0"/>
            </a:endParaRPr>
          </a:p>
          <a:p>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02C84EE-CBB7-96EA-DAE7-937878EC360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7816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8EC22-C99D-DF8F-F1A9-68649EE0C40C}"/>
              </a:ext>
            </a:extLst>
          </p:cNvPr>
          <p:cNvSpPr>
            <a:spLocks noGrp="1"/>
          </p:cNvSpPr>
          <p:nvPr>
            <p:ph type="title"/>
          </p:nvPr>
        </p:nvSpPr>
        <p:spPr>
          <a:xfrm>
            <a:off x="838200" y="365125"/>
            <a:ext cx="10515600" cy="597913"/>
          </a:xfrm>
        </p:spPr>
        <p:txBody>
          <a:bodyPr>
            <a:normAutofit/>
          </a:bodyPr>
          <a:lstStyle/>
          <a:p>
            <a:r>
              <a:rPr lang="en-IN" sz="3600" b="1" dirty="0">
                <a:latin typeface="Times New Roman" panose="02020603050405020304" pitchFamily="18" charset="0"/>
                <a:cs typeface="Times New Roman" panose="02020603050405020304" pitchFamily="18" charset="0"/>
              </a:rPr>
              <a:t>Data Scaling</a:t>
            </a:r>
            <a:r>
              <a:rPr lang="en-IN" sz="36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3C0E208C-27CF-9515-9C45-DEE02F5A2B7E}"/>
              </a:ext>
            </a:extLst>
          </p:cNvPr>
          <p:cNvSpPr>
            <a:spLocks noGrp="1"/>
          </p:cNvSpPr>
          <p:nvPr>
            <p:ph idx="1"/>
          </p:nvPr>
        </p:nvSpPr>
        <p:spPr>
          <a:xfrm>
            <a:off x="838200" y="1293779"/>
            <a:ext cx="10515600" cy="4883184"/>
          </a:xfrm>
        </p:spPr>
        <p:txBody>
          <a:bodyPr>
            <a:normAutofit/>
          </a:bodyPr>
          <a:lstStyle/>
          <a:p>
            <a:r>
              <a:rPr lang="en-IN" sz="2400" dirty="0">
                <a:latin typeface="Times New Roman" panose="02020603050405020304" pitchFamily="18" charset="0"/>
                <a:cs typeface="Times New Roman" panose="02020603050405020304" pitchFamily="18" charset="0"/>
              </a:rPr>
              <a:t>Before going to model the data we need to scale our data.</a:t>
            </a:r>
          </a:p>
          <a:p>
            <a:r>
              <a:rPr lang="en-IN" sz="2400" dirty="0">
                <a:latin typeface="Times New Roman" panose="02020603050405020304" pitchFamily="18" charset="0"/>
                <a:cs typeface="Times New Roman" panose="02020603050405020304" pitchFamily="18" charset="0"/>
              </a:rPr>
              <a:t>For that we need to divide target and feature variables. then apply the standard scaler for ‘x’.</a:t>
            </a:r>
          </a:p>
          <a:p>
            <a:r>
              <a:rPr lang="en-IN" sz="2400" dirty="0">
                <a:latin typeface="Times New Roman" panose="02020603050405020304" pitchFamily="18" charset="0"/>
                <a:cs typeface="Times New Roman" panose="02020603050405020304" pitchFamily="18" charset="0"/>
              </a:rPr>
              <a:t>The process is repeat for the test data set also. After this we go for the modelling our data.</a:t>
            </a:r>
          </a:p>
          <a:p>
            <a:r>
              <a:rPr lang="en-IN" sz="2400" dirty="0">
                <a:latin typeface="Times New Roman" panose="02020603050405020304" pitchFamily="18" charset="0"/>
                <a:cs typeface="Times New Roman" panose="02020603050405020304" pitchFamily="18" charset="0"/>
              </a:rPr>
              <a:t>Before building our model we need to train our data by importing </a:t>
            </a:r>
            <a:r>
              <a:rPr lang="en-IN" sz="2400" dirty="0" err="1">
                <a:latin typeface="Times New Roman" panose="02020603050405020304" pitchFamily="18" charset="0"/>
                <a:cs typeface="Times New Roman" panose="02020603050405020304" pitchFamily="18" charset="0"/>
              </a:rPr>
              <a:t>train_test_split</a:t>
            </a:r>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71782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D8038-A92D-7C34-97D6-07D7A08E7D68}"/>
              </a:ext>
            </a:extLst>
          </p:cNvPr>
          <p:cNvSpPr>
            <a:spLocks noGrp="1"/>
          </p:cNvSpPr>
          <p:nvPr>
            <p:ph type="title"/>
          </p:nvPr>
        </p:nvSpPr>
        <p:spPr>
          <a:xfrm>
            <a:off x="838200" y="365125"/>
            <a:ext cx="10515600" cy="597913"/>
          </a:xfrm>
        </p:spPr>
        <p:txBody>
          <a:bodyPr>
            <a:normAutofit/>
          </a:bodyPr>
          <a:lstStyle/>
          <a:p>
            <a:r>
              <a:rPr lang="en-IN" sz="3600" b="1" dirty="0">
                <a:latin typeface="Times New Roman" panose="02020603050405020304" pitchFamily="18" charset="0"/>
                <a:cs typeface="Times New Roman" panose="02020603050405020304" pitchFamily="18" charset="0"/>
              </a:rPr>
              <a:t>Linear Regression:</a:t>
            </a:r>
          </a:p>
        </p:txBody>
      </p:sp>
      <p:pic>
        <p:nvPicPr>
          <p:cNvPr id="5" name="Content Placeholder 4">
            <a:extLst>
              <a:ext uri="{FF2B5EF4-FFF2-40B4-BE49-F238E27FC236}">
                <a16:creationId xmlns:a16="http://schemas.microsoft.com/office/drawing/2014/main" id="{6EC44FED-A68B-9E31-DBE3-5EAA7E3C2F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8184" y="2130358"/>
            <a:ext cx="9553134" cy="3064212"/>
          </a:xfrm>
        </p:spPr>
      </p:pic>
    </p:spTree>
    <p:extLst>
      <p:ext uri="{BB962C8B-B14F-4D97-AF65-F5344CB8AC3E}">
        <p14:creationId xmlns:p14="http://schemas.microsoft.com/office/powerpoint/2010/main" val="1288166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19AA-088D-44F0-A96F-09A79FB59758}"/>
              </a:ext>
            </a:extLst>
          </p:cNvPr>
          <p:cNvSpPr>
            <a:spLocks noGrp="1"/>
          </p:cNvSpPr>
          <p:nvPr>
            <p:ph type="title"/>
          </p:nvPr>
        </p:nvSpPr>
        <p:spPr>
          <a:xfrm>
            <a:off x="838200" y="365126"/>
            <a:ext cx="10515600" cy="850832"/>
          </a:xfrm>
        </p:spPr>
        <p:txBody>
          <a:bodyPr>
            <a:normAutofit/>
          </a:bodyPr>
          <a:lstStyle/>
          <a:p>
            <a:r>
              <a:rPr lang="en-IN" sz="3600" b="1" dirty="0">
                <a:latin typeface="Times New Roman" panose="02020603050405020304" pitchFamily="18" charset="0"/>
                <a:cs typeface="Times New Roman" panose="02020603050405020304" pitchFamily="18" charset="0"/>
              </a:rPr>
              <a:t>OVERVIEW</a:t>
            </a:r>
            <a:r>
              <a:rPr lang="en-IN" sz="3600"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85123744-41B8-412B-B65F-0A8683D1BA53}"/>
              </a:ext>
            </a:extLst>
          </p:cNvPr>
          <p:cNvSpPr>
            <a:spLocks noGrp="1"/>
          </p:cNvSpPr>
          <p:nvPr>
            <p:ph idx="1"/>
          </p:nvPr>
        </p:nvSpPr>
        <p:spPr>
          <a:xfrm>
            <a:off x="838200" y="1293779"/>
            <a:ext cx="10515600" cy="2135221"/>
          </a:xfrm>
        </p:spPr>
        <p:txBody>
          <a:bodyPr>
            <a:normAutofit/>
          </a:bodyPr>
          <a:lstStyle/>
          <a:p>
            <a:pPr algn="just"/>
            <a:r>
              <a:rPr lang="en-US" sz="1800" b="0" i="0" u="none" strike="noStrike" baseline="0" dirty="0">
                <a:solidFill>
                  <a:srgbClr val="000000"/>
                </a:solidFill>
                <a:latin typeface="Times New Roman" panose="02020603050405020304" pitchFamily="18" charset="0"/>
              </a:rPr>
              <a:t> 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a:t>
            </a:r>
            <a:endParaRPr lang="en-IN" sz="1800" b="0" i="0" u="none" strike="noStrike" baseline="0" dirty="0">
              <a:solidFill>
                <a:srgbClr val="000000"/>
              </a:solidFill>
              <a:latin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rPr>
              <a:t> A US-based housing company named </a:t>
            </a:r>
            <a:r>
              <a:rPr lang="en-US" sz="1800" b="1" i="0" u="none" strike="noStrike" baseline="0" dirty="0">
                <a:solidFill>
                  <a:srgbClr val="000000"/>
                </a:solidFill>
                <a:latin typeface="Times New Roman" panose="02020603050405020304" pitchFamily="18" charset="0"/>
              </a:rPr>
              <a:t>Surprise Housing </a:t>
            </a:r>
            <a:r>
              <a:rPr lang="en-US" sz="1800" b="0" i="0" u="none" strike="noStrike" baseline="0" dirty="0">
                <a:solidFill>
                  <a:srgbClr val="000000"/>
                </a:solidFill>
                <a:latin typeface="Times New Roman" panose="02020603050405020304" pitchFamily="18" charset="0"/>
              </a:rPr>
              <a:t>has decided to enter the Australian market. The company uses data analytics to purchase houses at a price below their actual values and flip them at a higher price. For the same purpose, the company has collected a data set from the sale of houses in Australia. </a:t>
            </a:r>
          </a:p>
        </p:txBody>
      </p:sp>
      <p:sp>
        <p:nvSpPr>
          <p:cNvPr id="4" name="TextBox 3">
            <a:extLst>
              <a:ext uri="{FF2B5EF4-FFF2-40B4-BE49-F238E27FC236}">
                <a16:creationId xmlns:a16="http://schemas.microsoft.com/office/drawing/2014/main" id="{0F07DB17-7AA5-4488-ABA6-3A1F705B6748}"/>
              </a:ext>
            </a:extLst>
          </p:cNvPr>
          <p:cNvSpPr txBox="1"/>
          <p:nvPr/>
        </p:nvSpPr>
        <p:spPr>
          <a:xfrm>
            <a:off x="1010056" y="3532896"/>
            <a:ext cx="10429672" cy="2308324"/>
          </a:xfrm>
          <a:prstGeom prst="rect">
            <a:avLst/>
          </a:prstGeom>
          <a:noFill/>
        </p:spPr>
        <p:txBody>
          <a:bodyPr wrap="square" rtlCol="0">
            <a:spAutoFit/>
          </a:bodyPr>
          <a:lstStyle/>
          <a:p>
            <a:pPr marL="0" indent="0" algn="just">
              <a:buNone/>
            </a:pPr>
            <a:r>
              <a:rPr lang="en-US" sz="3600" b="1" dirty="0">
                <a:solidFill>
                  <a:srgbClr val="000000"/>
                </a:solidFill>
                <a:latin typeface="Times New Roman" panose="02020603050405020304" pitchFamily="18" charset="0"/>
              </a:rPr>
              <a:t>AIM</a:t>
            </a:r>
            <a:r>
              <a:rPr lang="en-IN" sz="3600" b="1" i="0" u="none" strike="noStrike" baseline="0" dirty="0">
                <a:solidFill>
                  <a:srgbClr val="000000"/>
                </a:solidFill>
                <a:latin typeface="Times New Roman" panose="02020603050405020304" pitchFamily="18" charset="0"/>
              </a:rPr>
              <a:t>: </a:t>
            </a:r>
          </a:p>
          <a:p>
            <a:pPr marL="0" indent="0" algn="just">
              <a:buNone/>
            </a:pPr>
            <a:endParaRPr lang="en-IN" sz="1800" b="0" i="0" u="none" strike="noStrike" baseline="0" dirty="0">
              <a:solidFill>
                <a:srgbClr val="000000"/>
              </a:solidFill>
              <a:latin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rPr>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endParaRPr lang="en-IN" dirty="0"/>
          </a:p>
          <a:p>
            <a:endParaRPr lang="en-IN" dirty="0"/>
          </a:p>
        </p:txBody>
      </p:sp>
    </p:spTree>
    <p:extLst>
      <p:ext uri="{BB962C8B-B14F-4D97-AF65-F5344CB8AC3E}">
        <p14:creationId xmlns:p14="http://schemas.microsoft.com/office/powerpoint/2010/main" val="3226444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44942-0C0A-0EA0-7035-D1C7A3F27181}"/>
              </a:ext>
            </a:extLst>
          </p:cNvPr>
          <p:cNvSpPr>
            <a:spLocks noGrp="1"/>
          </p:cNvSpPr>
          <p:nvPr>
            <p:ph type="title"/>
          </p:nvPr>
        </p:nvSpPr>
        <p:spPr>
          <a:xfrm>
            <a:off x="838200" y="365125"/>
            <a:ext cx="10515600" cy="666007"/>
          </a:xfrm>
        </p:spPr>
        <p:txBody>
          <a:bodyPr>
            <a:normAutofit/>
          </a:bodyPr>
          <a:lstStyle/>
          <a:p>
            <a:r>
              <a:rPr lang="en-IN" sz="3600" b="1" dirty="0">
                <a:latin typeface="Times New Roman" panose="02020603050405020304" pitchFamily="18" charset="0"/>
                <a:cs typeface="Times New Roman" panose="02020603050405020304" pitchFamily="18" charset="0"/>
              </a:rPr>
              <a:t>Random Forest Regressor</a:t>
            </a:r>
          </a:p>
        </p:txBody>
      </p:sp>
      <p:pic>
        <p:nvPicPr>
          <p:cNvPr id="5" name="Content Placeholder 4">
            <a:extLst>
              <a:ext uri="{FF2B5EF4-FFF2-40B4-BE49-F238E27FC236}">
                <a16:creationId xmlns:a16="http://schemas.microsoft.com/office/drawing/2014/main" id="{B769B698-396D-3561-76C8-5144894E2C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2043" y="1867711"/>
            <a:ext cx="9533103" cy="3404680"/>
          </a:xfrm>
        </p:spPr>
      </p:pic>
    </p:spTree>
    <p:extLst>
      <p:ext uri="{BB962C8B-B14F-4D97-AF65-F5344CB8AC3E}">
        <p14:creationId xmlns:p14="http://schemas.microsoft.com/office/powerpoint/2010/main" val="1535258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A84CA-24F7-7686-8AC2-D1E48FDF48E1}"/>
              </a:ext>
            </a:extLst>
          </p:cNvPr>
          <p:cNvSpPr>
            <a:spLocks noGrp="1"/>
          </p:cNvSpPr>
          <p:nvPr>
            <p:ph type="title"/>
          </p:nvPr>
        </p:nvSpPr>
        <p:spPr>
          <a:xfrm>
            <a:off x="838200" y="365125"/>
            <a:ext cx="10515600" cy="656279"/>
          </a:xfrm>
        </p:spPr>
        <p:txBody>
          <a:bodyPr>
            <a:normAutofit/>
          </a:bodyPr>
          <a:lstStyle/>
          <a:p>
            <a:r>
              <a:rPr lang="en-IN" sz="3600" b="1" dirty="0">
                <a:latin typeface="Times New Roman" panose="02020603050405020304" pitchFamily="18" charset="0"/>
                <a:cs typeface="Times New Roman" panose="02020603050405020304" pitchFamily="18" charset="0"/>
              </a:rPr>
              <a:t>Decision Tree Regressor</a:t>
            </a:r>
          </a:p>
        </p:txBody>
      </p:sp>
      <p:pic>
        <p:nvPicPr>
          <p:cNvPr id="5" name="Content Placeholder 4">
            <a:extLst>
              <a:ext uri="{FF2B5EF4-FFF2-40B4-BE49-F238E27FC236}">
                <a16:creationId xmlns:a16="http://schemas.microsoft.com/office/drawing/2014/main" id="{0BEE6B64-6F6C-E9CE-4611-FB830BCFBA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6397" y="1449420"/>
            <a:ext cx="10467921" cy="3589507"/>
          </a:xfrm>
        </p:spPr>
      </p:pic>
    </p:spTree>
    <p:extLst>
      <p:ext uri="{BB962C8B-B14F-4D97-AF65-F5344CB8AC3E}">
        <p14:creationId xmlns:p14="http://schemas.microsoft.com/office/powerpoint/2010/main" val="2228444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3DB6D5-2C28-4706-3CEA-51B900C2E721}"/>
              </a:ext>
            </a:extLst>
          </p:cNvPr>
          <p:cNvSpPr>
            <a:spLocks noGrp="1"/>
          </p:cNvSpPr>
          <p:nvPr>
            <p:ph idx="1"/>
          </p:nvPr>
        </p:nvSpPr>
        <p:spPr>
          <a:xfrm>
            <a:off x="838200" y="535021"/>
            <a:ext cx="10515600" cy="5641942"/>
          </a:xfrm>
        </p:spPr>
        <p:txBody>
          <a:bodyPr/>
          <a:lstStyle/>
          <a:p>
            <a:endParaRPr lang="en-US" sz="2400" b="1" i="0" dirty="0">
              <a:solidFill>
                <a:srgbClr val="000000"/>
              </a:solidFill>
              <a:effectLst/>
              <a:latin typeface="Times New Roman" panose="02020603050405020304" pitchFamily="18" charset="0"/>
              <a:cs typeface="Times New Roman" panose="02020603050405020304" pitchFamily="18" charset="0"/>
            </a:endParaRPr>
          </a:p>
          <a:p>
            <a:endParaRPr lang="en-US" sz="2400" b="1" dirty="0">
              <a:solidFill>
                <a:srgbClr val="000000"/>
              </a:solidFill>
              <a:latin typeface="Times New Roman" panose="02020603050405020304" pitchFamily="18" charset="0"/>
              <a:cs typeface="Times New Roman" panose="02020603050405020304" pitchFamily="18" charset="0"/>
            </a:endParaRPr>
          </a:p>
          <a:p>
            <a:r>
              <a:rPr lang="en-US" sz="2400" b="1" i="0" dirty="0">
                <a:solidFill>
                  <a:srgbClr val="000000"/>
                </a:solidFill>
                <a:effectLst/>
                <a:latin typeface="Times New Roman" panose="02020603050405020304" pitchFamily="18" charset="0"/>
                <a:cs typeface="Times New Roman" panose="02020603050405020304" pitchFamily="18" charset="0"/>
              </a:rPr>
              <a:t>Accuracy Score and Cross validation score are</a:t>
            </a:r>
            <a:endParaRPr lang="en-US" sz="2400" b="1" dirty="0">
              <a:solidFill>
                <a:srgbClr val="000000"/>
              </a:solidFill>
              <a:latin typeface="Times New Roman" panose="02020603050405020304" pitchFamily="18" charset="0"/>
              <a:cs typeface="Times New Roman" panose="02020603050405020304" pitchFamily="18" charset="0"/>
            </a:endParaRPr>
          </a:p>
          <a:p>
            <a:pPr marL="0" indent="0">
              <a:buNone/>
            </a:pPr>
            <a:r>
              <a:rPr lang="en-US" sz="2400" b="1" i="0" dirty="0">
                <a:solidFill>
                  <a:srgbClr val="000000"/>
                </a:solidFill>
                <a:effectLst/>
                <a:latin typeface="Times New Roman" panose="02020603050405020304" pitchFamily="18" charset="0"/>
                <a:cs typeface="Times New Roman" panose="02020603050405020304" pitchFamily="18" charset="0"/>
              </a:rPr>
              <a:t>	Linear Regression  85% and crossvalidation_Score:80%</a:t>
            </a:r>
          </a:p>
          <a:p>
            <a:pPr marL="0" indent="0">
              <a:buNone/>
            </a:pPr>
            <a:r>
              <a:rPr lang="en-US" sz="2400" b="1" i="0" dirty="0">
                <a:solidFill>
                  <a:srgbClr val="000000"/>
                </a:solidFill>
                <a:effectLst/>
                <a:latin typeface="Times New Roman" panose="02020603050405020304" pitchFamily="18" charset="0"/>
                <a:cs typeface="Times New Roman" panose="02020603050405020304" pitchFamily="18" charset="0"/>
              </a:rPr>
              <a:t> 	Random Forest Regressor is:84% and crossvalidation_Score:85%</a:t>
            </a:r>
          </a:p>
          <a:p>
            <a:pPr marL="0" indent="0">
              <a:buNone/>
            </a:pPr>
            <a:r>
              <a:rPr lang="en-US" sz="2400" b="1" i="0" dirty="0">
                <a:solidFill>
                  <a:srgbClr val="000000"/>
                </a:solidFill>
                <a:effectLst/>
                <a:latin typeface="Times New Roman" panose="02020603050405020304" pitchFamily="18" charset="0"/>
                <a:cs typeface="Times New Roman" panose="02020603050405020304" pitchFamily="18" charset="0"/>
              </a:rPr>
              <a:t>	Decision Tree Regressor is:72.7% and crossvalidation_Score:70%</a:t>
            </a:r>
          </a:p>
          <a:p>
            <a:pPr marL="0" indent="0">
              <a:buNone/>
            </a:pPr>
            <a:endParaRPr lang="en-US" sz="2400" b="1" i="0" dirty="0">
              <a:solidFill>
                <a:srgbClr val="000000"/>
              </a:solidFill>
              <a:effectLst/>
              <a:latin typeface="Times New Roman" panose="02020603050405020304" pitchFamily="18" charset="0"/>
              <a:cs typeface="Times New Roman" panose="02020603050405020304" pitchFamily="18" charset="0"/>
            </a:endParaRPr>
          </a:p>
          <a:p>
            <a:r>
              <a:rPr lang="en-US" sz="2400" b="1" i="0" dirty="0">
                <a:solidFill>
                  <a:srgbClr val="000000"/>
                </a:solidFill>
                <a:effectLst/>
                <a:latin typeface="Times New Roman" panose="02020603050405020304" pitchFamily="18" charset="0"/>
                <a:cs typeface="Times New Roman" panose="02020603050405020304" pitchFamily="18" charset="0"/>
              </a:rPr>
              <a:t>I will go for Random Forest Regressor. Because it giving me the best result compared to the remaining</a:t>
            </a:r>
          </a:p>
          <a:p>
            <a:pPr marL="0" indent="0">
              <a:buNone/>
            </a:pPr>
            <a:endParaRPr lang="en-IN" dirty="0"/>
          </a:p>
        </p:txBody>
      </p:sp>
    </p:spTree>
    <p:extLst>
      <p:ext uri="{BB962C8B-B14F-4D97-AF65-F5344CB8AC3E}">
        <p14:creationId xmlns:p14="http://schemas.microsoft.com/office/powerpoint/2010/main" val="2896360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03C9D-0BA4-A090-5E66-CDB0354A14C4}"/>
              </a:ext>
            </a:extLst>
          </p:cNvPr>
          <p:cNvSpPr>
            <a:spLocks noGrp="1"/>
          </p:cNvSpPr>
          <p:nvPr>
            <p:ph type="title"/>
          </p:nvPr>
        </p:nvSpPr>
        <p:spPr>
          <a:xfrm>
            <a:off x="838200" y="365126"/>
            <a:ext cx="10515600" cy="636824"/>
          </a:xfrm>
        </p:spPr>
        <p:txBody>
          <a:bodyPr>
            <a:normAutofit/>
          </a:bodyPr>
          <a:lstStyle/>
          <a:p>
            <a:r>
              <a:rPr lang="en-IN" sz="3600" dirty="0">
                <a:latin typeface="Times New Roman" panose="02020603050405020304" pitchFamily="18" charset="0"/>
                <a:cs typeface="Times New Roman" panose="02020603050405020304" pitchFamily="18" charset="0"/>
              </a:rPr>
              <a:t>‘Prediction’ Vs ‘Actual’</a:t>
            </a:r>
          </a:p>
        </p:txBody>
      </p:sp>
      <p:pic>
        <p:nvPicPr>
          <p:cNvPr id="5" name="Content Placeholder 4">
            <a:extLst>
              <a:ext uri="{FF2B5EF4-FFF2-40B4-BE49-F238E27FC236}">
                <a16:creationId xmlns:a16="http://schemas.microsoft.com/office/drawing/2014/main" id="{43606C89-07DE-A978-9B17-0B3F4B700D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7942" y="1760706"/>
            <a:ext cx="6916115" cy="3710053"/>
          </a:xfrm>
        </p:spPr>
      </p:pic>
    </p:spTree>
    <p:extLst>
      <p:ext uri="{BB962C8B-B14F-4D97-AF65-F5344CB8AC3E}">
        <p14:creationId xmlns:p14="http://schemas.microsoft.com/office/powerpoint/2010/main" val="1636209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8A836-DA55-9C34-281E-48E66191475B}"/>
              </a:ext>
            </a:extLst>
          </p:cNvPr>
          <p:cNvSpPr>
            <a:spLocks noGrp="1"/>
          </p:cNvSpPr>
          <p:nvPr>
            <p:ph type="title"/>
          </p:nvPr>
        </p:nvSpPr>
        <p:spPr>
          <a:xfrm>
            <a:off x="838200" y="365126"/>
            <a:ext cx="10515600" cy="704918"/>
          </a:xfrm>
        </p:spPr>
        <p:txBody>
          <a:bodyPr>
            <a:normAutofit/>
          </a:bodyPr>
          <a:lstStyle/>
          <a:p>
            <a:r>
              <a:rPr lang="en-IN" sz="36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61969AE-1312-5318-98EA-BAF66B4EB4BB}"/>
              </a:ext>
            </a:extLst>
          </p:cNvPr>
          <p:cNvSpPr>
            <a:spLocks noGrp="1"/>
          </p:cNvSpPr>
          <p:nvPr>
            <p:ph idx="1"/>
          </p:nvPr>
        </p:nvSpPr>
        <p:spPr>
          <a:xfrm>
            <a:off x="838200" y="1429966"/>
            <a:ext cx="10515600" cy="4746997"/>
          </a:xfrm>
        </p:spPr>
        <p:txBody>
          <a:bodyPr/>
          <a:lstStyle/>
          <a:p>
            <a:r>
              <a:rPr lang="en-IN" dirty="0">
                <a:latin typeface="Times New Roman" panose="02020603050405020304" pitchFamily="18" charset="0"/>
                <a:cs typeface="Times New Roman" panose="02020603050405020304" pitchFamily="18" charset="0"/>
              </a:rPr>
              <a:t>Our model predicts that based on ov</a:t>
            </a:r>
            <a:r>
              <a:rPr lang="en-IN" i="0" dirty="0">
                <a:solidFill>
                  <a:srgbClr val="000000"/>
                </a:solidFill>
                <a:effectLst/>
                <a:latin typeface="Times New Roman" panose="02020603050405020304" pitchFamily="18" charset="0"/>
                <a:cs typeface="Times New Roman" panose="02020603050405020304" pitchFamily="18" charset="0"/>
              </a:rPr>
              <a:t>erallQual,YearBuilt, YearRemod Add,MaxVnrArea,TotalBsmtSF,1stFlrstGrLiveArea,FullBathTotRmAbvGrd,Freeplaces,GarageCars,GarageArea on these variables </a:t>
            </a:r>
            <a:r>
              <a:rPr lang="en-IN" i="0">
                <a:solidFill>
                  <a:srgbClr val="000000"/>
                </a:solidFill>
                <a:effectLst/>
                <a:latin typeface="Times New Roman" panose="02020603050405020304" pitchFamily="18" charset="0"/>
                <a:cs typeface="Times New Roman" panose="02020603050405020304" pitchFamily="18" charset="0"/>
              </a:rPr>
              <a:t>‘Sales Price</a:t>
            </a:r>
            <a:r>
              <a:rPr lang="en-IN" i="0" dirty="0">
                <a:solidFill>
                  <a:srgbClr val="000000"/>
                </a:solidFill>
                <a:effectLst/>
                <a:latin typeface="Times New Roman" panose="02020603050405020304" pitchFamily="18" charset="0"/>
                <a:cs typeface="Times New Roman" panose="02020603050405020304" pitchFamily="18" charset="0"/>
              </a:rPr>
              <a:t>’ is increased</a:t>
            </a:r>
          </a:p>
          <a:p>
            <a:endParaRPr lang="en-IN" dirty="0"/>
          </a:p>
        </p:txBody>
      </p:sp>
    </p:spTree>
    <p:extLst>
      <p:ext uri="{BB962C8B-B14F-4D97-AF65-F5344CB8AC3E}">
        <p14:creationId xmlns:p14="http://schemas.microsoft.com/office/powerpoint/2010/main" val="937497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A1CE-7996-46EF-AEEE-8EB25D2404EA}"/>
              </a:ext>
            </a:extLst>
          </p:cNvPr>
          <p:cNvSpPr>
            <a:spLocks noGrp="1"/>
          </p:cNvSpPr>
          <p:nvPr>
            <p:ph type="title"/>
          </p:nvPr>
        </p:nvSpPr>
        <p:spPr/>
        <p:txBody>
          <a:bodyPr>
            <a:normAutofit/>
          </a:bodyPr>
          <a:lstStyle/>
          <a:p>
            <a:r>
              <a:rPr lang="en-IN" sz="3600" b="1" i="0" dirty="0">
                <a:solidFill>
                  <a:srgbClr val="202124"/>
                </a:solidFill>
                <a:effectLst/>
                <a:latin typeface="arial" panose="020B0604020202020204" pitchFamily="34" charset="0"/>
              </a:rPr>
              <a:t>Exploratory Data Analysis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02439F-F25A-4309-972C-E2530F331767}"/>
              </a:ext>
            </a:extLst>
          </p:cNvPr>
          <p:cNvSpPr>
            <a:spLocks noGrp="1"/>
          </p:cNvSpPr>
          <p:nvPr>
            <p:ph idx="1"/>
          </p:nvPr>
        </p:nvSpPr>
        <p:spPr/>
        <p:txBody>
          <a:bodyPr>
            <a:normAutofit fontScale="62500" lnSpcReduction="20000"/>
          </a:bodyPr>
          <a:lstStyle/>
          <a:p>
            <a:endParaRPr lang="en-IN" sz="2400" dirty="0">
              <a:latin typeface="Times New Roman" panose="02020603050405020304" pitchFamily="18" charset="0"/>
              <a:cs typeface="Times New Roman" panose="02020603050405020304" pitchFamily="18" charset="0"/>
            </a:endParaRPr>
          </a:p>
          <a:p>
            <a:pPr algn="just"/>
            <a:r>
              <a:rPr lang="en-IN" sz="3200" dirty="0">
                <a:latin typeface="Times New Roman" panose="02020603050405020304" pitchFamily="18" charset="0"/>
                <a:cs typeface="Times New Roman" panose="02020603050405020304" pitchFamily="18" charset="0"/>
              </a:rPr>
              <a:t>Train dataset consists of 1168 rows and 81 columns, it consists of 3 float type, 35 integer type and 43 object type of data.</a:t>
            </a:r>
          </a:p>
          <a:p>
            <a:pPr algn="just"/>
            <a:r>
              <a:rPr lang="en-IN" sz="3200" dirty="0">
                <a:latin typeface="Times New Roman" panose="02020603050405020304" pitchFamily="18" charset="0"/>
                <a:cs typeface="Times New Roman" panose="02020603050405020304" pitchFamily="18" charset="0"/>
              </a:rPr>
              <a:t>Test data set consists of 292 rows and 80 columns , it consists of 4 float type, 34 integer type and 42 object type of data.</a:t>
            </a:r>
          </a:p>
          <a:p>
            <a:pPr algn="just"/>
            <a:r>
              <a:rPr lang="en-IN" sz="3200" dirty="0">
                <a:latin typeface="Times New Roman" panose="02020603050405020304" pitchFamily="18" charset="0"/>
                <a:cs typeface="Times New Roman" panose="02020603050405020304" pitchFamily="18" charset="0"/>
              </a:rPr>
              <a:t>Both train and test data set has null values we need deal with them .Based on the type of the data we need to fill null values. If the variable is null then we need to fill null value with mean else if variable is categorical then we need to fill with mode means most repeated value.</a:t>
            </a:r>
          </a:p>
          <a:p>
            <a:pPr algn="just"/>
            <a:r>
              <a:rPr lang="en-IN" sz="3200" dirty="0">
                <a:latin typeface="Times New Roman" panose="02020603050405020304" pitchFamily="18" charset="0"/>
                <a:cs typeface="Times New Roman" panose="02020603050405020304" pitchFamily="18" charset="0"/>
              </a:rPr>
              <a:t>In our dataset most of the null value are categorical that’s why I'm filling the null values with mode. Or for deleting the null values loss of data is high.  At the same time for the dropping the entire row it effects the resultant.</a:t>
            </a:r>
          </a:p>
          <a:p>
            <a:pPr algn="just"/>
            <a:r>
              <a:rPr lang="en-IN" sz="3200" dirty="0">
                <a:latin typeface="Times New Roman" panose="02020603050405020304" pitchFamily="18" charset="0"/>
                <a:cs typeface="Times New Roman" panose="02020603050405020304" pitchFamily="18" charset="0"/>
              </a:rPr>
              <a:t>At the same time filling null values with mean or mode it may also effect the result. It may give the approximate result not accurate result.</a:t>
            </a: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76572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8DB3B088-6C8A-5A52-7D26-A257713AB9A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Content Placeholder 9">
            <a:extLst>
              <a:ext uri="{FF2B5EF4-FFF2-40B4-BE49-F238E27FC236}">
                <a16:creationId xmlns:a16="http://schemas.microsoft.com/office/drawing/2014/main" id="{130558DD-D6E1-7F1A-9349-E2E8D6A57388}"/>
              </a:ext>
            </a:extLst>
          </p:cNvPr>
          <p:cNvSpPr>
            <a:spLocks noGrp="1"/>
          </p:cNvSpPr>
          <p:nvPr>
            <p:ph idx="1"/>
          </p:nvPr>
        </p:nvSpPr>
        <p:spPr>
          <a:xfrm>
            <a:off x="838200" y="496112"/>
            <a:ext cx="10515600" cy="5486298"/>
          </a:xfrm>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Check For the Data Distribution of numerical variable: In our data set numerical feature is ‘Sale Price’ .</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Here the curve is right skew so we apply the log transformation to reduce the skewness of the data. </a:t>
            </a:r>
          </a:p>
        </p:txBody>
      </p:sp>
      <p:pic>
        <p:nvPicPr>
          <p:cNvPr id="13" name="Picture 12">
            <a:extLst>
              <a:ext uri="{FF2B5EF4-FFF2-40B4-BE49-F238E27FC236}">
                <a16:creationId xmlns:a16="http://schemas.microsoft.com/office/drawing/2014/main" id="{29976C6E-1B27-5337-2A39-67E6DBF6C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1869" y="2487709"/>
            <a:ext cx="4640990" cy="2697132"/>
          </a:xfrm>
          <a:prstGeom prst="rect">
            <a:avLst/>
          </a:prstGeom>
        </p:spPr>
      </p:pic>
    </p:spTree>
    <p:extLst>
      <p:ext uri="{BB962C8B-B14F-4D97-AF65-F5344CB8AC3E}">
        <p14:creationId xmlns:p14="http://schemas.microsoft.com/office/powerpoint/2010/main" val="3296061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E65ADA-F62F-5541-B807-FCB7B64C67FF}"/>
              </a:ext>
            </a:extLst>
          </p:cNvPr>
          <p:cNvSpPr>
            <a:spLocks noGrp="1"/>
          </p:cNvSpPr>
          <p:nvPr>
            <p:ph idx="1"/>
          </p:nvPr>
        </p:nvSpPr>
        <p:spPr>
          <a:xfrm>
            <a:off x="838200" y="379379"/>
            <a:ext cx="10515600" cy="5797584"/>
          </a:xfrm>
        </p:spPr>
        <p:txBody>
          <a:bodyPr/>
          <a:lstStyle/>
          <a:p>
            <a:pPr marL="0" indent="0">
              <a:buNone/>
            </a:pPr>
            <a:r>
              <a:rPr lang="en-IN" b="1" dirty="0">
                <a:latin typeface="Times New Roman" panose="02020603050405020304" pitchFamily="18" charset="0"/>
                <a:cs typeface="Times New Roman" panose="02020603050405020304" pitchFamily="18" charset="0"/>
              </a:rPr>
              <a:t>Check the correlation Matrix:</a:t>
            </a:r>
          </a:p>
          <a:p>
            <a:pPr marL="0" indent="0">
              <a:buNone/>
            </a:pPr>
            <a:endParaRPr lang="en-IN"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a:t>
            </a:r>
            <a:r>
              <a:rPr lang="en-IN" sz="2400" i="0" dirty="0">
                <a:solidFill>
                  <a:srgbClr val="000000"/>
                </a:solidFill>
                <a:effectLst/>
                <a:latin typeface="Times New Roman" panose="02020603050405020304" pitchFamily="18" charset="0"/>
                <a:cs typeface="Times New Roman" panose="02020603050405020304" pitchFamily="18" charset="0"/>
              </a:rPr>
              <a:t>From the correlation matric we can observe that Lot frontage, LotArea,BsmtfinSF1,2ndFlrSF,BsmtFullBath,HalfBath,BedroomAbvGr,GarageYrBit,WoodDeckSf,OpenPorchSf are low positively related to 'Sale Price’.</a:t>
            </a:r>
          </a:p>
          <a:p>
            <a:pPr algn="just">
              <a:buFont typeface="Wingdings" panose="05000000000000000000" pitchFamily="2" charset="2"/>
              <a:buChar char="Ø"/>
            </a:pPr>
            <a:endParaRPr lang="en-IN" sz="2400" i="0" dirty="0">
              <a:solidFill>
                <a:srgbClr val="000000"/>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400" i="0" dirty="0">
                <a:solidFill>
                  <a:srgbClr val="000000"/>
                </a:solidFill>
                <a:effectLst/>
                <a:latin typeface="Times New Roman" panose="02020603050405020304" pitchFamily="18" charset="0"/>
                <a:cs typeface="Times New Roman" panose="02020603050405020304" pitchFamily="18" charset="0"/>
              </a:rPr>
              <a:t>OverallQual,YearBuilt,YearRemodAdd,MaxVnrArea,TotalBsmtSF,1stFlrstGrLiveArea,FullBathTotRmAbvGrd,Freeplaces,GarageCars,GarageArea are highly positively related to 'Sale Price’.</a:t>
            </a:r>
          </a:p>
          <a:p>
            <a:pPr marL="0" indent="0" algn="just">
              <a:buNone/>
            </a:pPr>
            <a:endParaRPr lang="en-IN" sz="2400" i="0" dirty="0">
              <a:solidFill>
                <a:srgbClr val="000000"/>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400" i="0" dirty="0">
                <a:solidFill>
                  <a:srgbClr val="000000"/>
                </a:solidFill>
                <a:effectLst/>
                <a:latin typeface="Times New Roman" panose="02020603050405020304" pitchFamily="18" charset="0"/>
                <a:cs typeface="Times New Roman" panose="02020603050405020304" pitchFamily="18" charset="0"/>
              </a:rPr>
              <a:t>OverallCond,LowFinSF,BsmtHalfBath,KitchenAbvGr,EnclosedPorchMisvVal,YrSold are negatively related to 'Sale Price'</a:t>
            </a:r>
          </a:p>
          <a:p>
            <a:pPr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2147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418C3-5212-9E81-91FC-214AB7CA132C}"/>
              </a:ext>
            </a:extLst>
          </p:cNvPr>
          <p:cNvSpPr>
            <a:spLocks noGrp="1"/>
          </p:cNvSpPr>
          <p:nvPr>
            <p:ph type="title"/>
          </p:nvPr>
        </p:nvSpPr>
        <p:spPr>
          <a:xfrm>
            <a:off x="984115" y="2684834"/>
            <a:ext cx="10515600" cy="980569"/>
          </a:xfrm>
        </p:spPr>
        <p:txBody>
          <a:bodyPr/>
          <a:lstStyle/>
          <a:p>
            <a:pPr algn="ctr"/>
            <a:r>
              <a:rPr lang="en-IN" b="1" dirty="0">
                <a:latin typeface="Times New Roman" panose="02020603050405020304" pitchFamily="18" charset="0"/>
                <a:cs typeface="Times New Roman" panose="02020603050405020304" pitchFamily="18" charset="0"/>
              </a:rPr>
              <a:t>Visualization Part</a:t>
            </a:r>
          </a:p>
        </p:txBody>
      </p:sp>
    </p:spTree>
    <p:extLst>
      <p:ext uri="{BB962C8B-B14F-4D97-AF65-F5344CB8AC3E}">
        <p14:creationId xmlns:p14="http://schemas.microsoft.com/office/powerpoint/2010/main" val="3432048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18A05F-D6E0-DD6C-838C-5C9FFE712063}"/>
              </a:ext>
            </a:extLst>
          </p:cNvPr>
          <p:cNvSpPr>
            <a:spLocks noGrp="1"/>
          </p:cNvSpPr>
          <p:nvPr>
            <p:ph idx="1"/>
          </p:nvPr>
        </p:nvSpPr>
        <p:spPr>
          <a:xfrm>
            <a:off x="838200" y="622570"/>
            <a:ext cx="10515600" cy="5301474"/>
          </a:xfrm>
        </p:spPr>
        <p:txBody>
          <a:bodyPr/>
          <a:lstStyle/>
          <a:p>
            <a:pPr marL="0" indent="0">
              <a:buNone/>
            </a:pPr>
            <a:r>
              <a:rPr lang="en-IN" dirty="0"/>
              <a:t>'Overall Qual’  Vs  'Sale Price'</a:t>
            </a:r>
          </a:p>
        </p:txBody>
      </p:sp>
      <p:pic>
        <p:nvPicPr>
          <p:cNvPr id="5" name="Picture 4">
            <a:extLst>
              <a:ext uri="{FF2B5EF4-FFF2-40B4-BE49-F238E27FC236}">
                <a16:creationId xmlns:a16="http://schemas.microsoft.com/office/drawing/2014/main" id="{19BE5470-5EBA-E4F8-2484-DEDF7BA1E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2390" y="1642813"/>
            <a:ext cx="5687219" cy="3572374"/>
          </a:xfrm>
          <a:prstGeom prst="rect">
            <a:avLst/>
          </a:prstGeom>
        </p:spPr>
      </p:pic>
    </p:spTree>
    <p:extLst>
      <p:ext uri="{BB962C8B-B14F-4D97-AF65-F5344CB8AC3E}">
        <p14:creationId xmlns:p14="http://schemas.microsoft.com/office/powerpoint/2010/main" val="3802867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ABEFD-DAF0-9CD9-FCC1-7B16BA02E894}"/>
              </a:ext>
            </a:extLst>
          </p:cNvPr>
          <p:cNvSpPr>
            <a:spLocks noGrp="1"/>
          </p:cNvSpPr>
          <p:nvPr>
            <p:ph idx="1"/>
          </p:nvPr>
        </p:nvSpPr>
        <p:spPr>
          <a:xfrm>
            <a:off x="838200" y="885217"/>
            <a:ext cx="10515600" cy="5214026"/>
          </a:xfrm>
        </p:spPr>
        <p:txBody>
          <a:bodyPr/>
          <a:lstStyle/>
          <a:p>
            <a:pPr marL="0" indent="0">
              <a:buNone/>
            </a:pPr>
            <a:r>
              <a:rPr lang="en-IN" dirty="0"/>
              <a:t>Year Built VS Sale Price</a:t>
            </a:r>
          </a:p>
          <a:p>
            <a:pPr marL="0" indent="0">
              <a:buNone/>
            </a:pPr>
            <a:endParaRPr lang="en-IN" dirty="0"/>
          </a:p>
        </p:txBody>
      </p:sp>
      <p:pic>
        <p:nvPicPr>
          <p:cNvPr id="5" name="Picture 4">
            <a:extLst>
              <a:ext uri="{FF2B5EF4-FFF2-40B4-BE49-F238E27FC236}">
                <a16:creationId xmlns:a16="http://schemas.microsoft.com/office/drawing/2014/main" id="{4528EC4A-C87F-9B6E-B57F-2911CD609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5706" y="1661866"/>
            <a:ext cx="5820587" cy="3534268"/>
          </a:xfrm>
          <a:prstGeom prst="rect">
            <a:avLst/>
          </a:prstGeom>
        </p:spPr>
      </p:pic>
    </p:spTree>
    <p:extLst>
      <p:ext uri="{BB962C8B-B14F-4D97-AF65-F5344CB8AC3E}">
        <p14:creationId xmlns:p14="http://schemas.microsoft.com/office/powerpoint/2010/main" val="359150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155708-3E2B-5AAB-ED83-D328846E2E65}"/>
              </a:ext>
            </a:extLst>
          </p:cNvPr>
          <p:cNvSpPr>
            <a:spLocks noGrp="1"/>
          </p:cNvSpPr>
          <p:nvPr>
            <p:ph idx="1"/>
          </p:nvPr>
        </p:nvSpPr>
        <p:spPr>
          <a:xfrm>
            <a:off x="838200" y="593387"/>
            <a:ext cx="10515600" cy="5583576"/>
          </a:xfrm>
        </p:spPr>
        <p:txBody>
          <a:bodyPr/>
          <a:lstStyle/>
          <a:p>
            <a:pPr marL="0" indent="0">
              <a:buNone/>
            </a:pPr>
            <a:r>
              <a:rPr lang="en-IN" dirty="0"/>
              <a:t>'Year </a:t>
            </a:r>
            <a:r>
              <a:rPr lang="en-IN" dirty="0" err="1"/>
              <a:t>Remod</a:t>
            </a:r>
            <a:r>
              <a:rPr lang="en-IN" dirty="0"/>
              <a:t> Add' VS 'Sale Price'</a:t>
            </a:r>
          </a:p>
        </p:txBody>
      </p:sp>
      <p:pic>
        <p:nvPicPr>
          <p:cNvPr id="5" name="Picture 4">
            <a:extLst>
              <a:ext uri="{FF2B5EF4-FFF2-40B4-BE49-F238E27FC236}">
                <a16:creationId xmlns:a16="http://schemas.microsoft.com/office/drawing/2014/main" id="{EA59BD66-8700-E44D-660F-010B65CE6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3391" y="1671392"/>
            <a:ext cx="5325218" cy="3515216"/>
          </a:xfrm>
          <a:prstGeom prst="rect">
            <a:avLst/>
          </a:prstGeom>
        </p:spPr>
      </p:pic>
    </p:spTree>
    <p:extLst>
      <p:ext uri="{BB962C8B-B14F-4D97-AF65-F5344CB8AC3E}">
        <p14:creationId xmlns:p14="http://schemas.microsoft.com/office/powerpoint/2010/main" val="1642576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3098</TotalTime>
  <Words>929</Words>
  <Application>Microsoft Office PowerPoint</Application>
  <PresentationFormat>Widescreen</PresentationFormat>
  <Paragraphs>67</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vt:lpstr>
      <vt:lpstr>Calibri</vt:lpstr>
      <vt:lpstr>Calibri Light</vt:lpstr>
      <vt:lpstr>Times New Roman</vt:lpstr>
      <vt:lpstr>Wingdings</vt:lpstr>
      <vt:lpstr>Office Theme</vt:lpstr>
      <vt:lpstr>  HOUSING PRICE PREDICTION </vt:lpstr>
      <vt:lpstr>OVERVIEW:</vt:lpstr>
      <vt:lpstr>Exploratory Data Analysis</vt:lpstr>
      <vt:lpstr>PowerPoint Presentation</vt:lpstr>
      <vt:lpstr>PowerPoint Presentation</vt:lpstr>
      <vt:lpstr>Visualization Part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Transformation</vt:lpstr>
      <vt:lpstr>Data Scaling: </vt:lpstr>
      <vt:lpstr>Linear Regression:</vt:lpstr>
      <vt:lpstr>Random Forest Regressor</vt:lpstr>
      <vt:lpstr>Decision Tree Regressor</vt:lpstr>
      <vt:lpstr>PowerPoint Presentation</vt:lpstr>
      <vt:lpstr>‘Prediction’ Vs ‘Actual’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HOUSING PRICE PREDICTION </dc:title>
  <dc:creator>harshav.meduri@gmail.com</dc:creator>
  <cp:lastModifiedBy>harshav.meduri@gmail.com</cp:lastModifiedBy>
  <cp:revision>9</cp:revision>
  <dcterms:created xsi:type="dcterms:W3CDTF">2022-05-01T18:29:06Z</dcterms:created>
  <dcterms:modified xsi:type="dcterms:W3CDTF">2022-05-03T22:11:17Z</dcterms:modified>
</cp:coreProperties>
</file>