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56" r:id="rId3"/>
    <p:sldId id="257" r:id="rId4"/>
    <p:sldId id="258" r:id="rId5"/>
    <p:sldId id="271" r:id="rId6"/>
    <p:sldId id="259" r:id="rId7"/>
    <p:sldId id="260" r:id="rId8"/>
    <p:sldId id="272" r:id="rId9"/>
    <p:sldId id="275" r:id="rId10"/>
    <p:sldId id="273" r:id="rId11"/>
    <p:sldId id="262" r:id="rId12"/>
    <p:sldId id="263" r:id="rId13"/>
    <p:sldId id="266" r:id="rId14"/>
    <p:sldId id="279" r:id="rId15"/>
    <p:sldId id="280" r:id="rId16"/>
    <p:sldId id="278" r:id="rId17"/>
    <p:sldId id="276" r:id="rId18"/>
    <p:sldId id="265" r:id="rId19"/>
    <p:sldId id="267" r:id="rId20"/>
    <p:sldId id="268" r:id="rId21"/>
    <p:sldId id="270" r:id="rId22"/>
    <p:sldId id="274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28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28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28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28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59" d="100"/>
          <a:sy n="59" d="100"/>
        </p:scale>
        <p:origin x="-1980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6010E-A4E6-4158-9F3B-BECAC30E652C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3FB40-EACD-4570-863A-B24664D87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200" dirty="0" smtClean="0"/>
              <a:t>$32 million operating budget</a:t>
            </a:r>
          </a:p>
          <a:p>
            <a:pPr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200" dirty="0" smtClean="0"/>
              <a:t>3,000+ corporate sponsors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en-US" sz="1200" dirty="0" smtClean="0"/>
              <a:t>Board Chairman John Abele, Founder Chairman of Boston Scientific</a:t>
            </a:r>
          </a:p>
          <a:p>
            <a:pPr>
              <a:spcBef>
                <a:spcPts val="1000"/>
              </a:spcBef>
              <a:buFontTx/>
              <a:buBlip>
                <a:blip r:embed="rId3"/>
              </a:buBlip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3FB40-EACD-4570-863A-B24664D876B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“Sport for the mind,” combining the excitement of sport with science and technology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Junior Lego League: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FIRST</a:t>
            </a:r>
            <a:r>
              <a:rPr lang="en-US" sz="1200" baseline="0" dirty="0" smtClean="0"/>
              <a:t> Lego League: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FIRST Robotics Competition: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3FB40-EACD-4570-863A-B24664D876B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700" dirty="0" smtClean="0"/>
              <a:t>Off-Season</a:t>
            </a:r>
          </a:p>
          <a:p>
            <a:pPr marL="1041400" lvl="2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700" dirty="0" smtClean="0"/>
              <a:t>May-December</a:t>
            </a:r>
          </a:p>
          <a:p>
            <a:pPr marL="1397000" lvl="3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700" dirty="0" smtClean="0"/>
              <a:t>Website Design</a:t>
            </a:r>
          </a:p>
          <a:p>
            <a:pPr marL="1397000" lvl="3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700" dirty="0" smtClean="0"/>
              <a:t>Marketing and Public Relations</a:t>
            </a:r>
          </a:p>
          <a:p>
            <a:pPr marL="1752600" lvl="4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700" i="1" dirty="0" smtClean="0"/>
              <a:t>FIRST </a:t>
            </a:r>
            <a:r>
              <a:rPr lang="en-US" sz="1700" dirty="0" smtClean="0"/>
              <a:t>Lego League Competition Host</a:t>
            </a:r>
          </a:p>
          <a:p>
            <a:pPr marL="1397000" lvl="3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700" dirty="0" smtClean="0"/>
              <a:t>Community Outreaches</a:t>
            </a:r>
          </a:p>
          <a:p>
            <a:pPr marL="1752600" lvl="4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700" dirty="0" smtClean="0"/>
              <a:t>Robotics Camp</a:t>
            </a:r>
          </a:p>
          <a:p>
            <a:pPr marL="1752600" lvl="4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700" dirty="0" smtClean="0"/>
              <a:t>Massive Mini</a:t>
            </a:r>
          </a:p>
          <a:p>
            <a:pPr marL="1752600" lvl="4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700" dirty="0" smtClean="0"/>
              <a:t>Highway Clean-Up</a:t>
            </a:r>
          </a:p>
          <a:p>
            <a:pPr marL="1752600" lvl="4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700" dirty="0" smtClean="0"/>
              <a:t>Presentations to local elementary schools and corporations</a:t>
            </a:r>
          </a:p>
          <a:p>
            <a:pPr marL="1397000" lvl="3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700" dirty="0" smtClean="0"/>
              <a:t>Fundraising</a:t>
            </a:r>
          </a:p>
          <a:p>
            <a:pPr marL="1397000" lvl="3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700" dirty="0" smtClean="0"/>
              <a:t>Mentor and Team Member Recruitment</a:t>
            </a:r>
          </a:p>
          <a:p>
            <a:pPr marL="1397000" lvl="3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700" dirty="0" smtClean="0"/>
              <a:t>Training/Development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3FB40-EACD-4570-863A-B24664D876B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000" dirty="0" smtClean="0"/>
              <a:t>First Weekend of January – Third Week of February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800" dirty="0" smtClean="0"/>
              <a:t>Begins with Kick Off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800" dirty="0" smtClean="0"/>
              <a:t>Building a robot from the ground up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800" dirty="0" smtClean="0"/>
              <a:t>Mandated 6 week timeframe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800" dirty="0" smtClean="0"/>
              <a:t>40+ hours a week including weekends</a:t>
            </a:r>
            <a:endParaRPr lang="en-US" sz="1200" dirty="0" smtClean="0"/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800" dirty="0" smtClean="0"/>
              <a:t>Most nights end between 9 P.M.-10 P.M.</a:t>
            </a:r>
          </a:p>
          <a:p>
            <a:pPr marL="685800" lvl="1">
              <a:spcBef>
                <a:spcPts val="1000"/>
              </a:spcBef>
              <a:buBlip>
                <a:blip r:embed="rId3"/>
              </a:buBlip>
            </a:pPr>
            <a:r>
              <a:rPr lang="en-US" sz="1800" dirty="0" smtClean="0"/>
              <a:t>Study period if needed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800" dirty="0" smtClean="0"/>
              <a:t>One night off per week scheduled…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800" dirty="0" smtClean="0"/>
              <a:t>We work on snow days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800" dirty="0" smtClean="0"/>
              <a:t>Creating competition award entries</a:t>
            </a:r>
          </a:p>
          <a:p>
            <a:pPr marL="1041400" lvl="2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800" dirty="0" smtClean="0"/>
              <a:t>Chairman’s Award</a:t>
            </a:r>
          </a:p>
          <a:p>
            <a:pPr marL="1041400" lvl="2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800" dirty="0" smtClean="0"/>
              <a:t>Woody Flowers Award </a:t>
            </a:r>
          </a:p>
          <a:p>
            <a:pPr marL="1041400" lvl="2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1800" dirty="0" smtClean="0"/>
              <a:t>Autodesk Inventor Design and Visualization Design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3FB40-EACD-4570-863A-B24664D876B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200" dirty="0" smtClean="0"/>
              <a:t>Late February to April</a:t>
            </a:r>
          </a:p>
          <a:p>
            <a:pPr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200" dirty="0" smtClean="0"/>
              <a:t>Pit design (10’x10’x10’)</a:t>
            </a:r>
          </a:p>
          <a:p>
            <a:pPr lvl="2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200" dirty="0" smtClean="0"/>
              <a:t>Sponsor and Mentor Banners </a:t>
            </a:r>
          </a:p>
          <a:p>
            <a:pPr lvl="2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200" dirty="0" smtClean="0"/>
              <a:t>Organization </a:t>
            </a:r>
          </a:p>
          <a:p>
            <a:pPr lvl="2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200" dirty="0" smtClean="0"/>
              <a:t>Educational Displays </a:t>
            </a:r>
          </a:p>
          <a:p>
            <a:pPr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200" dirty="0" smtClean="0"/>
              <a:t>Safety Preparation </a:t>
            </a:r>
          </a:p>
          <a:p>
            <a:pPr lvl="2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200" dirty="0" smtClean="0"/>
              <a:t>Mandatory team safety test</a:t>
            </a:r>
          </a:p>
          <a:p>
            <a:pPr lvl="2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200" dirty="0" smtClean="0"/>
              <a:t>Safety personnel selection </a:t>
            </a:r>
          </a:p>
          <a:p>
            <a:pPr lvl="2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200" dirty="0" smtClean="0"/>
              <a:t>Safety equipment  </a:t>
            </a:r>
          </a:p>
          <a:p>
            <a:pPr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200" dirty="0" smtClean="0"/>
              <a:t>Scouting 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200" dirty="0" smtClean="0"/>
              <a:t>Pre-Competition Event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3FB40-EACD-4570-863A-B24664D876B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J.D. Irwin 2006-2007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“Robotics was an invaluable experience for me, which helped me to further my skills working with a team, showed me responsibility, and to have faith and rely on others. While you can learn to work with a team in many school activities, you don't learn to function like a family. With the intensity of the robotics program you develop a relationship with your teammates that far surpasses any involvement in any other school activities. Simply put robotics isn't a team experience, its a life experience.”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3FB40-EACD-4570-863A-B24664D876B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425" y="4787900"/>
            <a:ext cx="2009775" cy="1943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4787900"/>
            <a:ext cx="5876925" cy="1943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943100"/>
            <a:ext cx="394335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943100"/>
            <a:ext cx="394335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425" y="177800"/>
            <a:ext cx="2009775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77800"/>
            <a:ext cx="5876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5638800"/>
            <a:ext cx="3943350" cy="109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5638800"/>
            <a:ext cx="3943350" cy="109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787900"/>
            <a:ext cx="8039100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5638800"/>
            <a:ext cx="8039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 Light" charset="0"/>
              </a:rPr>
              <a:t>Second level</a:t>
            </a:r>
          </a:p>
          <a:p>
            <a:pPr lvl="2"/>
            <a:r>
              <a:rPr lang="en-US" smtClean="0">
                <a:sym typeface="Helvetica Neue Light" charset="0"/>
              </a:rPr>
              <a:t>Third level</a:t>
            </a:r>
          </a:p>
          <a:p>
            <a:pPr lvl="3"/>
            <a:r>
              <a:rPr lang="en-US" smtClean="0">
                <a:sym typeface="Helvetica Neue Light" charset="0"/>
              </a:rPr>
              <a:t>Fourth level</a:t>
            </a:r>
          </a:p>
          <a:p>
            <a:pPr lvl="4"/>
            <a:r>
              <a:rPr lang="en-US" smtClean="0">
                <a:sym typeface="Helvetica Neue Light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8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177800"/>
            <a:ext cx="8039100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943100"/>
            <a:ext cx="8039100" cy="402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 Light" charset="0"/>
              </a:rPr>
              <a:t>Second level</a:t>
            </a:r>
          </a:p>
          <a:p>
            <a:pPr lvl="2"/>
            <a:r>
              <a:rPr lang="en-US" smtClean="0">
                <a:sym typeface="Helvetica Neue Light" charset="0"/>
              </a:rPr>
              <a:t>Third level</a:t>
            </a:r>
          </a:p>
          <a:p>
            <a:pPr lvl="3"/>
            <a:r>
              <a:rPr lang="en-US" smtClean="0">
                <a:sym typeface="Helvetica Neue Light" charset="0"/>
              </a:rPr>
              <a:t>Fourth level</a:t>
            </a:r>
          </a:p>
          <a:p>
            <a:pPr lvl="4"/>
            <a:r>
              <a:rPr lang="en-US" smtClean="0">
                <a:sym typeface="Helvetica Neue Light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30200" indent="-330200" algn="l" rtl="0" fontAlgn="base">
        <a:spcBef>
          <a:spcPts val="17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marL="647700" indent="-330200" algn="l" rtl="0" fontAlgn="base">
        <a:spcBef>
          <a:spcPts val="17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marL="1003300" indent="-330200" algn="l" rtl="0" fontAlgn="base">
        <a:spcBef>
          <a:spcPts val="17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marL="1358900" indent="-330200" algn="l" rtl="0" fontAlgn="base">
        <a:spcBef>
          <a:spcPts val="17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marL="1714500" indent="-330200" algn="l" rtl="0" fontAlgn="base">
        <a:spcBef>
          <a:spcPts val="17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2171700" indent="-330200" algn="l" rtl="0" fontAlgn="base">
        <a:spcBef>
          <a:spcPts val="17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6pPr>
      <a:lvl7pPr marL="2628900" indent="-330200" algn="l" rtl="0" fontAlgn="base">
        <a:spcBef>
          <a:spcPts val="17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7pPr>
      <a:lvl8pPr marL="3086100" indent="-330200" algn="l" rtl="0" fontAlgn="base">
        <a:spcBef>
          <a:spcPts val="17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8pPr>
      <a:lvl9pPr marL="3543300" indent="-330200" algn="l" rtl="0" fontAlgn="base">
        <a:spcBef>
          <a:spcPts val="17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\\Robotics\Robotics\All%20Years%20To%20Date\IT\LunacyFull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578600" y="5626100"/>
            <a:ext cx="2133600" cy="812800"/>
          </a:xfrm>
          <a:ln/>
        </p:spPr>
        <p:txBody>
          <a:bodyPr/>
          <a:lstStyle/>
          <a:p>
            <a:pPr marL="39688"/>
            <a:endParaRPr lang="en-US" sz="2400" dirty="0"/>
          </a:p>
          <a:p>
            <a:pPr marL="39688"/>
            <a:r>
              <a:rPr lang="en-US" sz="2000" dirty="0"/>
              <a:t>Established 2005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215900"/>
            <a:ext cx="7178675" cy="538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177800"/>
            <a:ext cx="8039100" cy="1333500"/>
          </a:xfrm>
          <a:ln/>
        </p:spPr>
        <p:txBody>
          <a:bodyPr/>
          <a:lstStyle/>
          <a:p>
            <a:r>
              <a:rPr lang="en-US" sz="3600" dirty="0"/>
              <a:t>Learned and Demonstrated Expertise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648200"/>
          </a:xfrm>
          <a:ln/>
        </p:spPr>
        <p:txBody>
          <a:bodyPr numCol="2"/>
          <a:lstStyle/>
          <a:p>
            <a:pPr>
              <a:spcBef>
                <a:spcPts val="1000"/>
              </a:spcBef>
              <a:buNone/>
            </a:pPr>
            <a:r>
              <a:rPr lang="en-US" dirty="0" smtClean="0"/>
              <a:t>		</a:t>
            </a:r>
            <a:r>
              <a:rPr lang="en-US" u="sng" dirty="0" smtClean="0"/>
              <a:t>Engineering Skills</a:t>
            </a:r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2000" dirty="0" smtClean="0"/>
              <a:t>Mechanical</a:t>
            </a:r>
            <a:endParaRPr lang="en-US" sz="2000" dirty="0"/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2000" dirty="0"/>
              <a:t>Electrical</a:t>
            </a:r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2000" dirty="0"/>
              <a:t>Computer Aided Design (CAD)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rPr lang="en-US" sz="2000" dirty="0" smtClean="0"/>
              <a:t>Programming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rPr lang="en-US" sz="2000" dirty="0" smtClean="0"/>
              <a:t>Metal Working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rPr lang="en-US" sz="2000" dirty="0" smtClean="0"/>
              <a:t>Woodworking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rPr lang="en-US" sz="2000" dirty="0" smtClean="0"/>
              <a:t>Equipment Operation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rPr lang="en-US" sz="2000" dirty="0" smtClean="0"/>
              <a:t>Safety</a:t>
            </a:r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endParaRPr lang="en-US" sz="2000" dirty="0"/>
          </a:p>
          <a:p>
            <a:pPr>
              <a:spcBef>
                <a:spcPts val="1000"/>
              </a:spcBef>
              <a:buNone/>
            </a:pPr>
            <a:endParaRPr lang="en-US" sz="2000" dirty="0" smtClean="0"/>
          </a:p>
          <a:p>
            <a:pPr>
              <a:spcBef>
                <a:spcPts val="1000"/>
              </a:spcBef>
              <a:buNone/>
            </a:pPr>
            <a:r>
              <a:rPr lang="en-US" dirty="0" smtClean="0"/>
              <a:t>		</a:t>
            </a:r>
            <a:r>
              <a:rPr lang="en-US" u="sng" dirty="0" smtClean="0"/>
              <a:t>Business Skills</a:t>
            </a:r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2000" dirty="0" smtClean="0"/>
              <a:t>Accounting</a:t>
            </a:r>
            <a:endParaRPr lang="en-US" sz="2000" dirty="0"/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2000" dirty="0"/>
              <a:t>Marketing and Public Relations</a:t>
            </a:r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2000" dirty="0" smtClean="0"/>
              <a:t>Teamwork</a:t>
            </a:r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2000" dirty="0" smtClean="0"/>
              <a:t>Project Management 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rPr lang="en-US" sz="2000" dirty="0" smtClean="0"/>
              <a:t>Graphic Design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rPr lang="en-US" sz="2000" dirty="0" smtClean="0"/>
              <a:t>Design Process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rPr lang="en-US" sz="2000" dirty="0" smtClean="0"/>
              <a:t>Web Design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rPr lang="en-US" sz="2000" dirty="0" smtClean="0"/>
              <a:t>3D Animation</a:t>
            </a:r>
          </a:p>
          <a:p>
            <a:pPr>
              <a:spcBef>
                <a:spcPts val="1000"/>
              </a:spcBef>
              <a:buFontTx/>
              <a:buBlip>
                <a:blip r:embed="rId2"/>
              </a:buBlip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977900" y="833438"/>
            <a:ext cx="7188200" cy="4368800"/>
          </a:xfrm>
          <a:ln/>
        </p:spPr>
        <p:txBody>
          <a:bodyPr/>
          <a:lstStyle/>
          <a:p>
            <a:pPr algn="ctr"/>
            <a:r>
              <a:rPr lang="en-US" sz="5200"/>
              <a:t>Robotics has Changed Every One of 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39100" cy="1714500"/>
          </a:xfrm>
          <a:ln/>
        </p:spPr>
        <p:txBody>
          <a:bodyPr/>
          <a:lstStyle/>
          <a:p>
            <a:r>
              <a:rPr lang="en-US" sz="4000" dirty="0"/>
              <a:t>Team Accomplishments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1435100"/>
            <a:ext cx="8039100" cy="5029200"/>
          </a:xfrm>
          <a:ln/>
        </p:spPr>
        <p:txBody>
          <a:bodyPr/>
          <a:lstStyle/>
          <a:p>
            <a:pPr>
              <a:spcBef>
                <a:spcPts val="1000"/>
              </a:spcBef>
              <a:buNone/>
            </a:pPr>
            <a:r>
              <a:rPr lang="en-US" sz="1600" dirty="0" smtClean="0"/>
              <a:t>	</a:t>
            </a:r>
            <a:r>
              <a:rPr lang="en-US" sz="1800" u="sng" dirty="0" smtClean="0"/>
              <a:t>Awards</a:t>
            </a:r>
            <a:endParaRPr lang="en-US" sz="1600" u="sng" dirty="0" smtClean="0"/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1600" dirty="0" smtClean="0"/>
              <a:t>2008 </a:t>
            </a:r>
            <a:r>
              <a:rPr lang="en-US" sz="1600" dirty="0"/>
              <a:t>Engineering Innovation </a:t>
            </a:r>
            <a:r>
              <a:rPr lang="en-US" sz="1600" dirty="0" smtClean="0"/>
              <a:t>Award</a:t>
            </a:r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1600" dirty="0" smtClean="0"/>
              <a:t>2008 </a:t>
            </a:r>
            <a:r>
              <a:rPr lang="en-US" sz="1600" dirty="0"/>
              <a:t>Motorola Quality </a:t>
            </a:r>
            <a:r>
              <a:rPr lang="en-US" sz="1600" dirty="0" smtClean="0"/>
              <a:t>Award</a:t>
            </a:r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1600" dirty="0" smtClean="0"/>
              <a:t>2009 Controller System Award</a:t>
            </a:r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1600" dirty="0" smtClean="0"/>
              <a:t>2009 Team Safety Award</a:t>
            </a:r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1600" dirty="0" smtClean="0"/>
              <a:t>2009 Gracious Professionalism Award</a:t>
            </a:r>
            <a:endParaRPr lang="en-US" sz="1600" dirty="0"/>
          </a:p>
          <a:p>
            <a:pPr>
              <a:spcBef>
                <a:spcPts val="1000"/>
              </a:spcBef>
              <a:buNone/>
            </a:pPr>
            <a:r>
              <a:rPr lang="en-US" sz="1600" dirty="0" smtClean="0"/>
              <a:t>	</a:t>
            </a:r>
            <a:r>
              <a:rPr lang="en-US" sz="1800" u="sng" dirty="0" smtClean="0"/>
              <a:t>Competition</a:t>
            </a:r>
            <a:endParaRPr lang="en-US" sz="1600" u="sng" dirty="0" smtClean="0"/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1600" dirty="0" smtClean="0"/>
              <a:t>2008 Quarter Finalist Denver Regional</a:t>
            </a:r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1600" dirty="0" smtClean="0"/>
              <a:t>2008 and 2009 Quarter Finalist Kansas City Regional</a:t>
            </a:r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1600" dirty="0" smtClean="0"/>
              <a:t>2009 Quarter Finalist St. Louis Regional</a:t>
            </a:r>
          </a:p>
          <a:p>
            <a:pPr>
              <a:spcBef>
                <a:spcPts val="1000"/>
              </a:spcBef>
              <a:buNone/>
            </a:pPr>
            <a:r>
              <a:rPr lang="en-US" sz="1600" dirty="0" smtClean="0"/>
              <a:t>	</a:t>
            </a:r>
            <a:r>
              <a:rPr lang="en-US" sz="1800" u="sng" dirty="0" smtClean="0"/>
              <a:t>CAD</a:t>
            </a:r>
            <a:endParaRPr lang="en-US" sz="1600" u="sng" dirty="0" smtClean="0"/>
          </a:p>
          <a:p>
            <a:pPr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sz="1600" dirty="0" smtClean="0"/>
              <a:t>Top </a:t>
            </a:r>
            <a:r>
              <a:rPr lang="en-US" sz="1600" dirty="0"/>
              <a:t>5 CAD Finalists at World Competition in both 2008 and 2009 Autodesk Inventor </a:t>
            </a:r>
            <a:r>
              <a:rPr lang="en-US" sz="1600" dirty="0" smtClean="0"/>
              <a:t>Award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Budget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5943600" cy="4408487"/>
          </a:xfrm>
        </p:spPr>
        <p:txBody>
          <a:bodyPr anchor="t"/>
          <a:lstStyle/>
          <a:p>
            <a:pPr marL="336550" indent="-336550">
              <a:buFont typeface="Arial" pitchFamily="34" charset="0"/>
              <a:buChar char="•"/>
            </a:pPr>
            <a:r>
              <a:rPr lang="en-US" sz="2000" dirty="0" smtClean="0"/>
              <a:t>Competition </a:t>
            </a:r>
            <a:r>
              <a:rPr lang="en-US" sz="2000" dirty="0" smtClean="0"/>
              <a:t>Entry </a:t>
            </a:r>
            <a:r>
              <a:rPr lang="en-US" sz="2000" dirty="0" smtClean="0"/>
              <a:t>Fees</a:t>
            </a:r>
          </a:p>
          <a:p>
            <a:pPr marL="336550" indent="-336550">
              <a:buFont typeface="Arial" pitchFamily="34" charset="0"/>
              <a:buChar char="•"/>
            </a:pPr>
            <a:r>
              <a:rPr lang="en-US" sz="2000" dirty="0" smtClean="0"/>
              <a:t>Competition Travel </a:t>
            </a:r>
          </a:p>
          <a:p>
            <a:pPr marL="793750" lvl="1" indent="-336550">
              <a:buFont typeface="Arial" pitchFamily="34" charset="0"/>
              <a:buChar char="•"/>
            </a:pPr>
            <a:r>
              <a:rPr lang="en-US" sz="1800" dirty="0" smtClean="0"/>
              <a:t>2  Regional Events : Kansas City and St. Louis (25 Students + mentors and parents)</a:t>
            </a:r>
          </a:p>
          <a:p>
            <a:pPr marL="793750" lvl="1" indent="-336550">
              <a:buFont typeface="Arial" pitchFamily="34" charset="0"/>
              <a:buChar char="•"/>
            </a:pPr>
            <a:r>
              <a:rPr lang="en-US" sz="1800" dirty="0" smtClean="0"/>
              <a:t>Atlanta: CAD Award Finalist Only (7 Students and 1 Coach)</a:t>
            </a:r>
          </a:p>
          <a:p>
            <a:pPr marL="336550" indent="-336550">
              <a:buFont typeface="Arial" pitchFamily="34" charset="0"/>
              <a:buChar char="•"/>
            </a:pPr>
            <a:r>
              <a:rPr lang="en-US" sz="2000" dirty="0" smtClean="0"/>
              <a:t> Robot  (</a:t>
            </a:r>
            <a:r>
              <a:rPr lang="en-US" sz="2000" dirty="0" smtClean="0"/>
              <a:t>R&amp;D, Parts, Build, etc</a:t>
            </a:r>
            <a:r>
              <a:rPr lang="en-US" sz="2000" dirty="0" smtClean="0"/>
              <a:t>)</a:t>
            </a:r>
          </a:p>
          <a:p>
            <a:pPr marL="336550" indent="-336550">
              <a:buFont typeface="Arial" pitchFamily="34" charset="0"/>
              <a:buChar char="•"/>
            </a:pPr>
            <a:r>
              <a:rPr lang="en-US" sz="2000" dirty="0" smtClean="0"/>
              <a:t>Community Outreach</a:t>
            </a:r>
          </a:p>
          <a:p>
            <a:pPr marL="793750" lvl="1" indent="-336550">
              <a:buFont typeface="Arial" pitchFamily="34" charset="0"/>
              <a:buChar char="•"/>
            </a:pPr>
            <a:r>
              <a:rPr lang="en-US" sz="1800" dirty="0" smtClean="0"/>
              <a:t>Massive Mini, KC LEGO League Championship,  Fall Festival Parade, 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Grade Science Nights, </a:t>
            </a:r>
            <a:r>
              <a:rPr lang="en-US" sz="1800" dirty="0" smtClean="0"/>
              <a:t>S</a:t>
            </a:r>
            <a:r>
              <a:rPr lang="en-US" sz="1800" dirty="0" smtClean="0"/>
              <a:t>cience Olympiad</a:t>
            </a:r>
          </a:p>
          <a:p>
            <a:pPr marL="336550" indent="-336550">
              <a:buFont typeface="Arial" pitchFamily="34" charset="0"/>
              <a:buChar char="•"/>
            </a:pPr>
            <a:r>
              <a:rPr lang="en-US" sz="2000" dirty="0" smtClean="0"/>
              <a:t>Total </a:t>
            </a:r>
            <a:r>
              <a:rPr lang="en-US" sz="2000" dirty="0" smtClean="0"/>
              <a:t>	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9400" y="1535112"/>
            <a:ext cx="2057400" cy="4941887"/>
          </a:xfrm>
        </p:spPr>
        <p:txBody>
          <a:bodyPr anchor="t"/>
          <a:lstStyle/>
          <a:p>
            <a:pPr algn="r"/>
            <a:r>
              <a:rPr lang="en-US" sz="2000" dirty="0" smtClean="0"/>
              <a:t>$10,000</a:t>
            </a:r>
          </a:p>
          <a:p>
            <a:pPr algn="r"/>
            <a:r>
              <a:rPr lang="en-US" sz="2000" dirty="0" smtClean="0"/>
              <a:t>$10,000</a:t>
            </a:r>
          </a:p>
          <a:p>
            <a:pPr algn="r"/>
            <a:endParaRPr lang="en-US" sz="2000" dirty="0" smtClean="0"/>
          </a:p>
          <a:p>
            <a:pPr algn="r"/>
            <a:endParaRPr lang="en-US" sz="2000" dirty="0" smtClean="0"/>
          </a:p>
          <a:p>
            <a:pPr algn="r"/>
            <a:endParaRPr lang="en-US" sz="2000" dirty="0" smtClean="0"/>
          </a:p>
          <a:p>
            <a:pPr algn="r"/>
            <a:r>
              <a:rPr lang="en-US" sz="2000" dirty="0" smtClean="0"/>
              <a:t>$7,000</a:t>
            </a:r>
          </a:p>
          <a:p>
            <a:pPr algn="r"/>
            <a:r>
              <a:rPr lang="en-US" sz="2000" dirty="0" smtClean="0"/>
              <a:t>$1,500</a:t>
            </a:r>
          </a:p>
          <a:p>
            <a:pPr algn="r"/>
            <a:endParaRPr lang="en-US" sz="2000" dirty="0" smtClean="0"/>
          </a:p>
          <a:p>
            <a:pPr algn="r"/>
            <a:endParaRPr lang="en-US" sz="2000" dirty="0" smtClean="0"/>
          </a:p>
          <a:p>
            <a:pPr algn="r"/>
            <a:r>
              <a:rPr lang="en-US" sz="2000" dirty="0" smtClean="0"/>
              <a:t>$28,500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6172200"/>
            <a:ext cx="8229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algn="ctr"/>
            <a:r>
              <a:rPr lang="en-US" sz="4500" dirty="0" smtClean="0"/>
              <a:t>Upcoming Newly Budgeted Items</a:t>
            </a:r>
            <a:endParaRPr lang="en-US" sz="4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7912"/>
            <a:ext cx="4040188" cy="5627688"/>
          </a:xfrm>
        </p:spPr>
        <p:txBody>
          <a:bodyPr anchor="t"/>
          <a:lstStyle/>
          <a:p>
            <a:pPr marL="336550" indent="-336550">
              <a:buFontTx/>
              <a:buChar char="-"/>
            </a:pPr>
            <a:r>
              <a:rPr lang="en-US" sz="2000" dirty="0" smtClean="0"/>
              <a:t>Elementary/Middle School Robotic Summer Camps</a:t>
            </a:r>
          </a:p>
          <a:p>
            <a:pPr marL="336550" indent="-336550">
              <a:buFontTx/>
              <a:buChar char="-"/>
            </a:pPr>
            <a:r>
              <a:rPr lang="en-US" sz="2000" dirty="0" smtClean="0"/>
              <a:t>“Week 0” Competition</a:t>
            </a:r>
          </a:p>
          <a:p>
            <a:pPr marL="336550" indent="-336550">
              <a:buFontTx/>
              <a:buChar char="-"/>
            </a:pPr>
            <a:r>
              <a:rPr lang="en-US" sz="2000" dirty="0" smtClean="0"/>
              <a:t>Sponsoring Elementary Jr. FIRST Lego League Teams</a:t>
            </a:r>
          </a:p>
          <a:p>
            <a:pPr marL="336550" indent="-336550">
              <a:buFontTx/>
              <a:buChar char="-"/>
            </a:pPr>
            <a:r>
              <a:rPr lang="en-US" sz="2000" dirty="0" smtClean="0"/>
              <a:t>Additional Travel Expenses</a:t>
            </a:r>
          </a:p>
          <a:p>
            <a:pPr marL="336550" indent="-336550">
              <a:buFontTx/>
              <a:buChar char="-"/>
            </a:pPr>
            <a:r>
              <a:rPr lang="en-US" sz="2000" dirty="0" smtClean="0"/>
              <a:t>Web address hosting, 501c3 filing charges, Patent fees and other legal fees</a:t>
            </a:r>
          </a:p>
          <a:p>
            <a:pPr marL="336550" indent="-336550">
              <a:buFontTx/>
              <a:buChar char="-"/>
            </a:pPr>
            <a:r>
              <a:rPr lang="en-US" sz="2000" dirty="0" smtClean="0"/>
              <a:t>Student Scholarship Program ($1000 for 2 students)</a:t>
            </a:r>
          </a:p>
          <a:p>
            <a:pPr marL="336550" indent="-336550">
              <a:buFontTx/>
              <a:buChar char="-"/>
            </a:pPr>
            <a:r>
              <a:rPr lang="en-US" sz="2000" dirty="0" smtClean="0"/>
              <a:t>Engineering </a:t>
            </a:r>
            <a:r>
              <a:rPr lang="en-US" sz="2000" dirty="0" smtClean="0"/>
              <a:t>Day at the </a:t>
            </a:r>
            <a:r>
              <a:rPr lang="en-US" sz="2000" dirty="0" smtClean="0"/>
              <a:t>K </a:t>
            </a:r>
            <a:r>
              <a:rPr lang="en-US" sz="1800" dirty="0" smtClean="0"/>
              <a:t>(may be for 2010 season)</a:t>
            </a:r>
            <a:endParaRPr lang="en-US" sz="2000" dirty="0" smtClean="0"/>
          </a:p>
          <a:p>
            <a:pPr marL="336550" indent="-336550">
              <a:buFontTx/>
              <a:buChar char="-"/>
            </a:pPr>
            <a:r>
              <a:rPr lang="en-US" sz="2000" dirty="0" smtClean="0"/>
              <a:t>Additional Total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077913"/>
            <a:ext cx="4041775" cy="5780087"/>
          </a:xfrm>
        </p:spPr>
        <p:txBody>
          <a:bodyPr anchor="t"/>
          <a:lstStyle/>
          <a:p>
            <a:pPr algn="r"/>
            <a:r>
              <a:rPr lang="en-US" dirty="0" smtClean="0"/>
              <a:t>		</a:t>
            </a:r>
            <a:r>
              <a:rPr lang="en-US" sz="2000" dirty="0" smtClean="0"/>
              <a:t>$7,000</a:t>
            </a:r>
          </a:p>
          <a:p>
            <a:pPr algn="r"/>
            <a:endParaRPr lang="en-US" sz="300" dirty="0" smtClean="0"/>
          </a:p>
          <a:p>
            <a:pPr algn="r"/>
            <a:r>
              <a:rPr lang="en-US" sz="2000" dirty="0" smtClean="0"/>
              <a:t>Est. $2,000</a:t>
            </a:r>
          </a:p>
          <a:p>
            <a:pPr algn="r"/>
            <a:r>
              <a:rPr lang="en-US" sz="2000" dirty="0" smtClean="0"/>
              <a:t>$500</a:t>
            </a:r>
            <a:br>
              <a:rPr lang="en-US" sz="2000" dirty="0" smtClean="0"/>
            </a:br>
            <a:endParaRPr lang="en-US" sz="2000" dirty="0" smtClean="0"/>
          </a:p>
          <a:p>
            <a:pPr algn="r"/>
            <a:r>
              <a:rPr lang="en-US" sz="2000" dirty="0" smtClean="0"/>
              <a:t>$8,000</a:t>
            </a:r>
          </a:p>
          <a:p>
            <a:pPr algn="r"/>
            <a:r>
              <a:rPr lang="en-US" sz="2000" dirty="0" smtClean="0"/>
              <a:t>Est. $3,500</a:t>
            </a:r>
            <a:br>
              <a:rPr lang="en-US" sz="2000" dirty="0" smtClean="0"/>
            </a:br>
            <a:endParaRPr lang="en-US" sz="2000" dirty="0" smtClean="0"/>
          </a:p>
          <a:p>
            <a:pPr algn="r"/>
            <a:endParaRPr lang="en-US" sz="800" dirty="0" smtClean="0"/>
          </a:p>
          <a:p>
            <a:pPr algn="r"/>
            <a:r>
              <a:rPr lang="en-US" sz="2000" dirty="0" smtClean="0"/>
              <a:t>$2000</a:t>
            </a:r>
          </a:p>
          <a:p>
            <a:pPr algn="r"/>
            <a:endParaRPr lang="en-US" sz="500" dirty="0" smtClean="0"/>
          </a:p>
          <a:p>
            <a:pPr algn="r"/>
            <a:r>
              <a:rPr lang="en-US" sz="2000" dirty="0" smtClean="0"/>
              <a:t>$10,000</a:t>
            </a:r>
            <a:br>
              <a:rPr lang="en-US" sz="2000" dirty="0" smtClean="0"/>
            </a:br>
            <a:endParaRPr lang="en-US" sz="1800" dirty="0" smtClean="0"/>
          </a:p>
          <a:p>
            <a:pPr algn="r"/>
            <a:r>
              <a:rPr lang="en-US" sz="2000" dirty="0" smtClean="0"/>
              <a:t>$33,000</a:t>
            </a:r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6477000"/>
            <a:ext cx="8229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Our mission is to inspire young people to be science and technology leaders, by engaging them in exciting mentor-based programs that build science, engineering and technology skills, that inspire innovation, and that foster well-rounded life capabilities including self-confidence, communication, and leadership.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Students drive the project.  Mentors assist.</a:t>
            </a:r>
          </a:p>
          <a:p>
            <a:r>
              <a:rPr lang="en-US" sz="2200" dirty="0" smtClean="0"/>
              <a:t>Each team member, mentor and parent is equally important to the success of the team.</a:t>
            </a:r>
          </a:p>
          <a:p>
            <a:r>
              <a:rPr lang="en-US" sz="2200" dirty="0" smtClean="0"/>
              <a:t>Sharing knowledge among team members and developing youth is key to the longevity of the program.</a:t>
            </a:r>
          </a:p>
          <a:p>
            <a:r>
              <a:rPr lang="en-US" sz="2200" dirty="0" smtClean="0"/>
              <a:t>We work in co-</a:t>
            </a:r>
            <a:r>
              <a:rPr lang="en-US" sz="2200" dirty="0" err="1" smtClean="0"/>
              <a:t>opetition</a:t>
            </a:r>
            <a:r>
              <a:rPr lang="en-US" sz="2200" dirty="0" smtClean="0"/>
              <a:t> with other teams in the </a:t>
            </a:r>
            <a:r>
              <a:rPr lang="en-US" sz="2200" i="1" dirty="0" smtClean="0"/>
              <a:t>FIRST</a:t>
            </a:r>
            <a:r>
              <a:rPr lang="en-US" sz="2200" dirty="0" smtClean="0"/>
              <a:t> community.</a:t>
            </a:r>
          </a:p>
          <a:p>
            <a:r>
              <a:rPr lang="en-US" sz="2200" dirty="0" smtClean="0"/>
              <a:t>“Gracious Professionalism” is a capstone of our program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Through a high level of mutual support, trust, and coordination, a high standard in innovation can be achieved.</a:t>
            </a:r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r>
              <a:rPr lang="en-US" dirty="0" smtClean="0"/>
              <a:t>Team Goals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000" dirty="0"/>
              <a:t>Compete at World Championship in Atlanta</a:t>
            </a:r>
          </a:p>
          <a:p>
            <a:pPr>
              <a:buFontTx/>
              <a:buBlip>
                <a:blip r:embed="rId2"/>
              </a:buBlip>
            </a:pPr>
            <a:r>
              <a:rPr lang="en-US" sz="2000" dirty="0"/>
              <a:t>Win a Regional Chairman’s Award</a:t>
            </a:r>
          </a:p>
          <a:p>
            <a:pPr>
              <a:buFontTx/>
              <a:buBlip>
                <a:blip r:embed="rId2"/>
              </a:buBlip>
            </a:pPr>
            <a:r>
              <a:rPr lang="en-US" sz="2000" dirty="0" smtClean="0"/>
              <a:t>Double the active members on the team while also increasing ethnic and gender diversity</a:t>
            </a:r>
            <a:endParaRPr lang="en-US" sz="2000" dirty="0"/>
          </a:p>
          <a:p>
            <a:pPr>
              <a:buFontTx/>
              <a:buBlip>
                <a:blip r:embed="rId2"/>
              </a:buBlip>
            </a:pPr>
            <a:r>
              <a:rPr lang="en-US" sz="2000" dirty="0"/>
              <a:t>Achieve </a:t>
            </a:r>
            <a:r>
              <a:rPr lang="en-US" sz="2000" dirty="0" smtClean="0"/>
              <a:t>an effective mentor base for all aspects of the competition by 2010</a:t>
            </a:r>
            <a:endParaRPr lang="en-US" sz="2000" dirty="0"/>
          </a:p>
          <a:p>
            <a:pPr>
              <a:buFontTx/>
              <a:buBlip>
                <a:blip r:embed="rId2"/>
              </a:buBlip>
            </a:pPr>
            <a:r>
              <a:rPr lang="en-US" sz="2000" dirty="0"/>
              <a:t>Increase Sponsorship</a:t>
            </a:r>
          </a:p>
          <a:p>
            <a:pPr>
              <a:buFontTx/>
              <a:buBlip>
                <a:blip r:embed="rId2"/>
              </a:buBlip>
            </a:pPr>
            <a:r>
              <a:rPr lang="en-US" sz="2000" dirty="0"/>
              <a:t>Assist </a:t>
            </a:r>
            <a:r>
              <a:rPr lang="en-US" sz="2000" dirty="0" smtClean="0"/>
              <a:t> ALL Team </a:t>
            </a:r>
            <a:r>
              <a:rPr lang="en-US" sz="2000" dirty="0"/>
              <a:t>Members in securing </a:t>
            </a:r>
            <a:r>
              <a:rPr lang="en-US" sz="2000" dirty="0" smtClean="0"/>
              <a:t>scholarships, internships and other professional level support</a:t>
            </a:r>
            <a:endParaRPr lang="en-US" sz="2000" dirty="0"/>
          </a:p>
          <a:p>
            <a:pPr>
              <a:buFontTx/>
              <a:buBlip>
                <a:blip r:embed="rId2"/>
              </a:buBlip>
            </a:pPr>
            <a:r>
              <a:rPr lang="en-US" sz="2000" dirty="0" smtClean="0"/>
              <a:t>Be a mentor team for those teams who need support</a:t>
            </a:r>
            <a:endParaRPr lang="en-US" sz="2000" dirty="0" smtClean="0"/>
          </a:p>
          <a:p>
            <a:pPr>
              <a:buFontTx/>
              <a:buBlip>
                <a:blip r:embed="rId2"/>
              </a:buBlip>
            </a:pPr>
            <a:r>
              <a:rPr lang="en-US" sz="2000" dirty="0" smtClean="0"/>
              <a:t>Win Industrial Safety </a:t>
            </a:r>
            <a:r>
              <a:rPr lang="en-US" sz="2000" dirty="0" smtClean="0"/>
              <a:t>Award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168275"/>
            <a:ext cx="8039100" cy="1731963"/>
          </a:xfrm>
          <a:ln/>
        </p:spPr>
        <p:txBody>
          <a:bodyPr/>
          <a:lstStyle/>
          <a:p>
            <a:r>
              <a:rPr lang="en-US"/>
              <a:t>How You Can Help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6700" y="1570038"/>
            <a:ext cx="8039100" cy="4440237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dirty="0"/>
              <a:t>Liberty Robotics needs </a:t>
            </a:r>
            <a:r>
              <a:rPr lang="en-US" b="1" i="1" u="sng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Sponsors</a:t>
            </a:r>
            <a:endParaRPr lang="en-US" b="1" i="1" u="sng" dirty="0">
              <a:latin typeface="Helvetica Neue" charset="0"/>
              <a:ea typeface="ヒラギノ角ゴ ProN W6" charset="0"/>
              <a:cs typeface="ヒラギノ角ゴ ProN W6" charset="0"/>
              <a:sym typeface="Helvetica Neue" charset="0"/>
            </a:endParaRPr>
          </a:p>
          <a:p>
            <a:pPr marL="685800" lvl="1">
              <a:buFontTx/>
              <a:buBlip>
                <a:blip r:embed="rId2"/>
              </a:buBlip>
            </a:pPr>
            <a:r>
              <a:rPr lang="en-US" dirty="0"/>
              <a:t>Sustainability of the Team for years to come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/>
              <a:t>Robotics Students need </a:t>
            </a:r>
            <a:r>
              <a:rPr lang="en-US" b="1" i="1" u="sng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Mentors</a:t>
            </a:r>
            <a:endParaRPr lang="en-US" b="1" i="1" u="sng" dirty="0">
              <a:latin typeface="Helvetica Neue" charset="0"/>
              <a:ea typeface="ヒラギノ角ゴ ProN W6" charset="0"/>
              <a:cs typeface="ヒラギノ角ゴ ProN W6" charset="0"/>
              <a:sym typeface="Helvetica Neue" charset="0"/>
            </a:endParaRPr>
          </a:p>
          <a:p>
            <a:pPr>
              <a:buFontTx/>
              <a:buBlip>
                <a:blip r:embed="rId2"/>
              </a:buBlip>
            </a:pPr>
            <a:r>
              <a:rPr lang="en-US" b="1" i="1" u="sng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Internships</a:t>
            </a:r>
            <a:r>
              <a:rPr lang="en-US" dirty="0"/>
              <a:t> for Team Members</a:t>
            </a:r>
          </a:p>
          <a:p>
            <a:pPr>
              <a:buFontTx/>
              <a:buBlip>
                <a:blip r:embed="rId2"/>
              </a:buBlip>
            </a:pPr>
            <a:r>
              <a:rPr lang="en-US" b="1" i="1" u="sng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Scholarships</a:t>
            </a:r>
            <a:r>
              <a:rPr lang="en-US" dirty="0"/>
              <a:t> for Team </a:t>
            </a:r>
            <a:r>
              <a:rPr lang="en-US" dirty="0" smtClean="0"/>
              <a:t>Members</a:t>
            </a:r>
            <a:endParaRPr lang="en-US" dirty="0"/>
          </a:p>
          <a:p>
            <a:pPr marL="685800" lvl="1">
              <a:buFontTx/>
              <a:buBlip>
                <a:blip r:embed="rId2"/>
              </a:buBlip>
            </a:pPr>
            <a:r>
              <a:rPr lang="en-US" dirty="0" smtClean="0"/>
              <a:t>Team </a:t>
            </a:r>
            <a:r>
              <a:rPr lang="en-US" dirty="0"/>
              <a:t>members should not be kept from college by their financial situation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Sponsorship Benefits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1828800"/>
            <a:ext cx="8039100" cy="45720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700" dirty="0" smtClean="0"/>
              <a:t>Benefits may include: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700" dirty="0" smtClean="0"/>
              <a:t>Company </a:t>
            </a:r>
            <a:r>
              <a:rPr lang="en-US" sz="2700" dirty="0"/>
              <a:t>Name </a:t>
            </a:r>
            <a:r>
              <a:rPr lang="en-US" sz="2700" dirty="0" smtClean="0"/>
              <a:t>recognition</a:t>
            </a:r>
            <a:endParaRPr lang="en-US" sz="2700" dirty="0"/>
          </a:p>
          <a:p>
            <a:pPr marL="1041400" lvl="2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700" dirty="0"/>
              <a:t>Pit</a:t>
            </a:r>
          </a:p>
          <a:p>
            <a:pPr marL="1041400" lvl="2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700" dirty="0"/>
              <a:t>Robot</a:t>
            </a:r>
          </a:p>
          <a:p>
            <a:pPr marL="1041400" lvl="2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700" dirty="0"/>
              <a:t>Parades</a:t>
            </a:r>
          </a:p>
          <a:p>
            <a:pPr marL="1041400" lvl="2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700" dirty="0"/>
              <a:t>Community Outreaches</a:t>
            </a:r>
          </a:p>
          <a:p>
            <a:pPr marL="1041400" lvl="2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700" dirty="0" smtClean="0"/>
              <a:t>Before </a:t>
            </a:r>
            <a:r>
              <a:rPr lang="en-US" sz="2700" dirty="0"/>
              <a:t>matches at competition</a:t>
            </a:r>
          </a:p>
          <a:p>
            <a:pPr marL="1041400" lvl="2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700" dirty="0"/>
              <a:t>Alliance selection/acceptance </a:t>
            </a:r>
            <a:r>
              <a:rPr lang="en-US" sz="2700" dirty="0" smtClean="0"/>
              <a:t>speeches</a:t>
            </a:r>
          </a:p>
          <a:p>
            <a:pPr marL="685800"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700" dirty="0" smtClean="0"/>
              <a:t>See handout for detail</a:t>
            </a:r>
            <a:endParaRPr lang="en-US" sz="27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2073275"/>
            <a:ext cx="8039100" cy="20447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dirty="0"/>
              <a:t>Logan Woods- Chief Executive Officer, Drive Team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/>
              <a:t>Scott Varvel- Chief Operating Officer, Drive Team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 smtClean="0"/>
              <a:t>Alex Cambiano- Chief Safety Officer, Electrical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 smtClean="0"/>
              <a:t>Joseph </a:t>
            </a:r>
            <a:r>
              <a:rPr lang="en-US" dirty="0"/>
              <a:t>Tatum- Awards </a:t>
            </a:r>
            <a:r>
              <a:rPr lang="en-US" dirty="0" smtClean="0"/>
              <a:t>Coordinator, Mechanical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dirty="0"/>
              <a:t>Keep it Going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2578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 dirty="0"/>
              <a:t>The excitement grows every year</a:t>
            </a:r>
          </a:p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 dirty="0"/>
              <a:t>This program develops a multi-disciplined skill set for every team member</a:t>
            </a:r>
          </a:p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 dirty="0" smtClean="0"/>
              <a:t>90% </a:t>
            </a:r>
            <a:r>
              <a:rPr lang="en-US" sz="2000" dirty="0" smtClean="0"/>
              <a:t>+ of </a:t>
            </a:r>
            <a:r>
              <a:rPr lang="en-US" sz="2000" dirty="0"/>
              <a:t>all team members attend college</a:t>
            </a:r>
          </a:p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 dirty="0" smtClean="0"/>
              <a:t>50</a:t>
            </a:r>
            <a:r>
              <a:rPr lang="en-US" sz="2000" dirty="0"/>
              <a:t>% of all collegiate team members choose </a:t>
            </a:r>
            <a:r>
              <a:rPr lang="en-US" sz="2000" dirty="0" smtClean="0"/>
              <a:t>STEM (Science, Technology, Engineering, Mathematics) as </a:t>
            </a:r>
            <a:r>
              <a:rPr lang="en-US" sz="2000" dirty="0"/>
              <a:t>their </a:t>
            </a:r>
            <a:r>
              <a:rPr lang="en-US" sz="2000" dirty="0" smtClean="0"/>
              <a:t>fields </a:t>
            </a:r>
            <a:r>
              <a:rPr lang="en-US" sz="2000" dirty="0"/>
              <a:t>of </a:t>
            </a:r>
            <a:r>
              <a:rPr lang="en-US" sz="2000" dirty="0" smtClean="0"/>
              <a:t>study.  </a:t>
            </a:r>
          </a:p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 dirty="0" smtClean="0"/>
              <a:t>Other fields include math &amp; elementary education, web design, art, US. Army, and self-employed.</a:t>
            </a:r>
            <a:endParaRPr lang="en-US" sz="2000" dirty="0"/>
          </a:p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endParaRPr lang="en-US" sz="2000" dirty="0"/>
          </a:p>
          <a:p>
            <a:pPr algn="ctr">
              <a:lnSpc>
                <a:spcPct val="90000"/>
              </a:lnSpc>
              <a:buNone/>
            </a:pPr>
            <a:r>
              <a:rPr lang="en-US" sz="3600" dirty="0">
                <a:latin typeface="Arial Bold" charset="0"/>
                <a:cs typeface="Arial Bold" charset="0"/>
                <a:sym typeface="Arial Bold" charset="0"/>
              </a:rPr>
              <a:t>This is FIRST Robotics- Join Us and Help Us Change the World</a:t>
            </a:r>
            <a:endParaRPr lang="en-US" sz="3600" dirty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1711325" y="2705100"/>
            <a:ext cx="5716588" cy="14351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91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Helvetica Neue Light" charset="0"/>
                <a:cs typeface="Helvetica Neue Light" charset="0"/>
              </a:rPr>
              <a:t>Questions?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FIRST</a:t>
            </a:r>
            <a:r>
              <a:rPr lang="en-US" dirty="0"/>
              <a:t>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1333500"/>
            <a:ext cx="8445500" cy="5219700"/>
          </a:xfrm>
          <a:ln/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sz="28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F</a:t>
            </a:r>
            <a:r>
              <a:rPr lang="en-US" sz="2800" dirty="0"/>
              <a:t>or </a:t>
            </a:r>
            <a:r>
              <a:rPr lang="en-US" sz="28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</a:t>
            </a:r>
            <a:r>
              <a:rPr lang="en-US" sz="2800" dirty="0"/>
              <a:t>nspiration and </a:t>
            </a:r>
            <a:r>
              <a:rPr lang="en-US" sz="28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R</a:t>
            </a:r>
            <a:r>
              <a:rPr lang="en-US" sz="2800" dirty="0"/>
              <a:t>ecognition of </a:t>
            </a:r>
            <a:r>
              <a:rPr lang="en-US" sz="28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</a:t>
            </a:r>
            <a:r>
              <a:rPr lang="en-US" sz="2800" dirty="0"/>
              <a:t>cience and </a:t>
            </a:r>
            <a:r>
              <a:rPr lang="en-US" sz="28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</a:t>
            </a:r>
            <a:r>
              <a:rPr lang="en-US" sz="2800" dirty="0"/>
              <a:t>echnology </a:t>
            </a:r>
          </a:p>
          <a:p>
            <a:pPr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800" dirty="0" smtClean="0"/>
              <a:t>Founded </a:t>
            </a:r>
            <a:r>
              <a:rPr lang="en-US" sz="2800" dirty="0"/>
              <a:t>1989, by inventor Dean </a:t>
            </a:r>
            <a:r>
              <a:rPr lang="en-US" sz="2800" dirty="0" err="1"/>
              <a:t>Kamen</a:t>
            </a:r>
            <a:endParaRPr lang="en-US" sz="2800" dirty="0"/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800" dirty="0"/>
              <a:t>“…to create a world where science and technology are  celebrated….where young people dream of becoming science and technology heroes</a:t>
            </a:r>
            <a:r>
              <a:rPr lang="en-US" sz="2800" dirty="0" smtClean="0"/>
              <a:t>….”</a:t>
            </a:r>
          </a:p>
          <a:p>
            <a:pPr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800" dirty="0" smtClean="0"/>
              <a:t>85,000 volunteers worldwide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Line 1"/>
          <p:cNvSpPr>
            <a:spLocks noChangeShapeType="1"/>
          </p:cNvSpPr>
          <p:nvPr/>
        </p:nvSpPr>
        <p:spPr bwMode="auto">
          <a:xfrm>
            <a:off x="698500" y="5708650"/>
            <a:ext cx="769620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228600" y="5784850"/>
            <a:ext cx="8763000" cy="33655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50800" tIns="50800" bIns="50800"/>
          <a:lstStyle/>
          <a:p>
            <a:pPr algn="l">
              <a:spcBef>
                <a:spcPts val="950"/>
              </a:spcBef>
            </a:pPr>
            <a:r>
              <a:rPr lang="en-US" sz="2000" b="1" dirty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K      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1     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2    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   </a:t>
            </a:r>
            <a:r>
              <a:rPr lang="en-US" sz="2000" b="1" dirty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3      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4       </a:t>
            </a:r>
            <a:r>
              <a:rPr lang="en-US" sz="2000" b="1" dirty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5     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6     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7     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8     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9       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10       </a:t>
            </a:r>
            <a:r>
              <a:rPr lang="en-US" sz="2000" b="1" dirty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11        12</a:t>
            </a:r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3505200" y="61722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50800" tIns="50800" bIns="50800"/>
          <a:lstStyle/>
          <a:p>
            <a:pPr algn="l">
              <a:spcBef>
                <a:spcPts val="950"/>
              </a:spcBef>
            </a:pPr>
            <a:r>
              <a:rPr lang="en-US" sz="2000" b="1" dirty="0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Grade Level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596900" y="-1752600"/>
            <a:ext cx="2590800" cy="40005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50800" tIns="50800" bIns="50800"/>
          <a:lstStyle/>
          <a:p>
            <a:pPr algn="l">
              <a:spcBef>
                <a:spcPts val="1200"/>
              </a:spcBef>
            </a:pPr>
            <a:r>
              <a:rPr lang="en-US" sz="2000" i="1">
                <a:solidFill>
                  <a:srgbClr val="000000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FIRST</a:t>
            </a:r>
            <a:r>
              <a:rPr lang="en-US" sz="2000">
                <a:solidFill>
                  <a:srgbClr val="000000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 Programs</a:t>
            </a: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3263900" y="3886200"/>
            <a:ext cx="1981200" cy="317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50800" tIns="50800" bIns="50800"/>
          <a:lstStyle/>
          <a:p>
            <a:pPr>
              <a:spcBef>
                <a:spcPts val="850"/>
              </a:spcBef>
            </a:pPr>
            <a:r>
              <a:rPr lang="en-US" sz="1400" b="1" i="1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FIRST </a:t>
            </a:r>
            <a:r>
              <a:rPr lang="en-US" sz="1400" b="1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LEGO League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5956300" y="3763963"/>
            <a:ext cx="2654300" cy="317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50800" tIns="50800" bIns="50800"/>
          <a:lstStyle/>
          <a:p>
            <a:pPr>
              <a:spcBef>
                <a:spcPts val="850"/>
              </a:spcBef>
            </a:pPr>
            <a:r>
              <a:rPr lang="en-US" sz="1400" b="1" i="1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FIRST </a:t>
            </a:r>
            <a:r>
              <a:rPr lang="en-US" sz="1400" b="1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Robotics Competition</a:t>
            </a:r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5245100" y="4610100"/>
            <a:ext cx="711200" cy="381000"/>
            <a:chOff x="0" y="0"/>
            <a:chExt cx="448" cy="240"/>
          </a:xfrm>
        </p:grpSpPr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69" y="0"/>
              <a:ext cx="379" cy="2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00" y="0"/>
                  </a:moveTo>
                  <a:lnTo>
                    <a:pt x="15200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5200" y="16200"/>
                  </a:lnTo>
                  <a:lnTo>
                    <a:pt x="15200" y="21600"/>
                  </a:lnTo>
                  <a:lnTo>
                    <a:pt x="21600" y="10800"/>
                  </a:lnTo>
                  <a:close/>
                  <a:moveTo>
                    <a:pt x="15200" y="0"/>
                  </a:moveTo>
                </a:path>
              </a:pathLst>
            </a:custGeom>
            <a:solidFill>
              <a:srgbClr val="BBE0E3"/>
            </a:solidFill>
            <a:ln w="12700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8" y="60"/>
              <a:ext cx="28" cy="1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BBE0E3"/>
            </a:solidFill>
            <a:ln w="12700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0" y="60"/>
              <a:ext cx="14" cy="1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BBE0E3"/>
            </a:solidFill>
            <a:ln w="12700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Rectangle 11"/>
            <p:cNvSpPr>
              <a:spLocks/>
            </p:cNvSpPr>
            <p:nvPr/>
          </p:nvSpPr>
          <p:spPr bwMode="auto">
            <a:xfrm>
              <a:off x="70" y="60"/>
              <a:ext cx="322" cy="120"/>
            </a:xfrm>
            <a:prstGeom prst="rect">
              <a:avLst/>
            </a:prstGeom>
            <a:no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6396" name="Rectangle 12"/>
          <p:cNvSpPr>
            <a:spLocks/>
          </p:cNvSpPr>
          <p:nvPr/>
        </p:nvSpPr>
        <p:spPr bwMode="auto">
          <a:xfrm>
            <a:off x="444500" y="3854450"/>
            <a:ext cx="2197100" cy="317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50800" tIns="50800" bIns="50800"/>
          <a:lstStyle/>
          <a:p>
            <a:pPr>
              <a:spcBef>
                <a:spcPts val="850"/>
              </a:spcBef>
            </a:pPr>
            <a:r>
              <a:rPr lang="en-US" sz="1400" b="1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Jr. </a:t>
            </a:r>
            <a:r>
              <a:rPr lang="en-US" sz="1400" b="1" i="1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FIRST </a:t>
            </a:r>
            <a:r>
              <a:rPr lang="en-US" sz="1400" b="1">
                <a:solidFill>
                  <a:schemeClr val="tx1"/>
                </a:solidFill>
                <a:effectLst/>
                <a:latin typeface="Helvetica" charset="0"/>
                <a:cs typeface="Helvetica" charset="0"/>
                <a:sym typeface="Helvetica" charset="0"/>
              </a:rPr>
              <a:t>LEGO League</a:t>
            </a:r>
          </a:p>
        </p:txBody>
      </p:sp>
      <p:pic>
        <p:nvPicPr>
          <p:cNvPr id="16397" name="Picture 1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4184650"/>
            <a:ext cx="1828800" cy="152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398" name="Picture 14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90888" y="4203700"/>
            <a:ext cx="1946275" cy="1522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16399" name="Group 15"/>
          <p:cNvGrpSpPr>
            <a:grpSpLocks/>
          </p:cNvGrpSpPr>
          <p:nvPr/>
        </p:nvGrpSpPr>
        <p:grpSpPr bwMode="auto">
          <a:xfrm>
            <a:off x="2489200" y="4610100"/>
            <a:ext cx="774700" cy="381000"/>
            <a:chOff x="0" y="0"/>
            <a:chExt cx="488" cy="240"/>
          </a:xfrm>
        </p:grpSpPr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76" y="0"/>
              <a:ext cx="412" cy="2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00" y="0"/>
                  </a:moveTo>
                  <a:lnTo>
                    <a:pt x="15200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5200" y="16200"/>
                  </a:lnTo>
                  <a:lnTo>
                    <a:pt x="15200" y="21600"/>
                  </a:lnTo>
                  <a:lnTo>
                    <a:pt x="21600" y="10800"/>
                  </a:lnTo>
                  <a:close/>
                  <a:moveTo>
                    <a:pt x="15200" y="0"/>
                  </a:moveTo>
                </a:path>
              </a:pathLst>
            </a:custGeom>
            <a:solidFill>
              <a:srgbClr val="BBE0E3"/>
            </a:solidFill>
            <a:ln w="12700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0" y="60"/>
              <a:ext cx="31" cy="1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BBE0E3"/>
            </a:solidFill>
            <a:ln w="12700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0" y="60"/>
              <a:ext cx="15" cy="1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BBE0E3"/>
            </a:solidFill>
            <a:ln w="12700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Rectangle 19"/>
            <p:cNvSpPr>
              <a:spLocks/>
            </p:cNvSpPr>
            <p:nvPr/>
          </p:nvSpPr>
          <p:spPr bwMode="auto">
            <a:xfrm>
              <a:off x="76" y="60"/>
              <a:ext cx="351" cy="120"/>
            </a:xfrm>
            <a:prstGeom prst="rect">
              <a:avLst/>
            </a:prstGeom>
            <a:no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pic>
        <p:nvPicPr>
          <p:cNvPr id="16404" name="Picture 20"/>
          <p:cNvPicPr>
            <a:picLocks noChangeArrowheads="1"/>
          </p:cNvPicPr>
          <p:nvPr/>
        </p:nvPicPr>
        <p:blipFill>
          <a:blip r:embed="rId5"/>
          <a:srcRect t="5363"/>
          <a:stretch>
            <a:fillRect/>
          </a:stretch>
        </p:blipFill>
        <p:spPr bwMode="auto">
          <a:xfrm>
            <a:off x="5986463" y="4076700"/>
            <a:ext cx="2574925" cy="1622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405" name="Rectangle 21"/>
          <p:cNvSpPr>
            <a:spLocks noGrp="1" noChangeArrowheads="1"/>
          </p:cNvSpPr>
          <p:nvPr>
            <p:ph type="title"/>
          </p:nvPr>
        </p:nvSpPr>
        <p:spPr>
          <a:xfrm>
            <a:off x="520700" y="38100"/>
            <a:ext cx="8039100" cy="990600"/>
          </a:xfrm>
          <a:ln/>
        </p:spPr>
        <p:txBody>
          <a:bodyPr/>
          <a:lstStyle/>
          <a:p>
            <a:r>
              <a:rPr lang="en-US"/>
              <a:t>What is </a:t>
            </a:r>
            <a:r>
              <a:rPr lang="en-US" i="1"/>
              <a:t>FIRST</a:t>
            </a:r>
            <a:r>
              <a:rPr lang="en-US"/>
              <a:t>?</a:t>
            </a:r>
          </a:p>
        </p:txBody>
      </p:sp>
      <p:sp>
        <p:nvSpPr>
          <p:cNvPr id="16406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03200" y="889000"/>
            <a:ext cx="8724900" cy="3073400"/>
          </a:xfrm>
          <a:ln/>
        </p:spPr>
        <p:txBody>
          <a:bodyPr/>
          <a:lstStyle/>
          <a:p>
            <a:pPr>
              <a:buFontTx/>
              <a:buBlip>
                <a:blip r:embed="rId6"/>
              </a:buBlip>
            </a:pPr>
            <a:r>
              <a:rPr lang="en-US" sz="2200" dirty="0" smtClean="0"/>
              <a:t>Problem </a:t>
            </a:r>
            <a:r>
              <a:rPr lang="en-US" sz="2200" dirty="0"/>
              <a:t>solving and creativity with new challenges every year</a:t>
            </a:r>
          </a:p>
          <a:p>
            <a:pPr>
              <a:buFontTx/>
              <a:buBlip>
                <a:blip r:embed="rId6"/>
              </a:buBlip>
            </a:pPr>
            <a:r>
              <a:rPr lang="en-US" sz="2200" dirty="0"/>
              <a:t>Teams of young people with mentors working under a tight timeline to learn efficiency and effectiveness</a:t>
            </a:r>
          </a:p>
          <a:p>
            <a:pPr>
              <a:buFontTx/>
              <a:buBlip>
                <a:blip r:embed="rId6"/>
              </a:buBlip>
            </a:pPr>
            <a:r>
              <a:rPr lang="en-US" sz="2200" dirty="0"/>
              <a:t>A value system based on “Gracious Professionalism,” “Teamwork,” and </a:t>
            </a:r>
            <a:r>
              <a:rPr lang="en-US" sz="2200" dirty="0" smtClean="0"/>
              <a:t>   “Co-</a:t>
            </a:r>
            <a:r>
              <a:rPr lang="en-US" sz="2200" dirty="0" err="1" smtClean="0"/>
              <a:t>opetition</a:t>
            </a:r>
            <a:r>
              <a:rPr lang="en-US" sz="2200" dirty="0"/>
              <a:t>”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190500"/>
            <a:ext cx="8039100" cy="1308100"/>
          </a:xfrm>
          <a:ln/>
        </p:spPr>
        <p:txBody>
          <a:bodyPr/>
          <a:lstStyle/>
          <a:p>
            <a:r>
              <a:rPr lang="en-US" sz="4500"/>
              <a:t>Liberty High School Robotics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1447800"/>
            <a:ext cx="8051800" cy="4648200"/>
          </a:xfrm>
          <a:ln/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dirty="0" smtClean="0"/>
              <a:t>Comprises a year long program with an “Off-Season”, a “Build Season” and a </a:t>
            </a:r>
            <a:r>
              <a:rPr lang="en-US" dirty="0"/>
              <a:t>“Competition Season”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dirty="0" smtClean="0"/>
              <a:t>Off-Season – May to December</a:t>
            </a:r>
            <a:endParaRPr lang="en-US" dirty="0"/>
          </a:p>
          <a:p>
            <a:pPr marL="1397000" lvl="3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dirty="0" smtClean="0"/>
              <a:t>Website </a:t>
            </a:r>
            <a:r>
              <a:rPr lang="en-US" dirty="0"/>
              <a:t>Design</a:t>
            </a:r>
          </a:p>
          <a:p>
            <a:pPr marL="1397000" lvl="3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dirty="0"/>
              <a:t>Marketing and Public Relations</a:t>
            </a:r>
          </a:p>
          <a:p>
            <a:pPr marL="1397000" lvl="3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dirty="0" smtClean="0"/>
              <a:t>Community </a:t>
            </a:r>
            <a:r>
              <a:rPr lang="en-US" dirty="0"/>
              <a:t>Outreaches</a:t>
            </a:r>
          </a:p>
          <a:p>
            <a:pPr marL="1397000" lvl="3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dirty="0" smtClean="0"/>
              <a:t>Mentor </a:t>
            </a:r>
            <a:r>
              <a:rPr lang="en-US" dirty="0"/>
              <a:t>and Team Member Recruitment</a:t>
            </a:r>
          </a:p>
          <a:p>
            <a:pPr marL="1397000" lvl="3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dirty="0" smtClean="0"/>
              <a:t>Training/Development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dirty="0"/>
              <a:t>Build </a:t>
            </a:r>
            <a:r>
              <a:rPr lang="en-US" sz="4800" dirty="0" smtClean="0"/>
              <a:t>Season</a:t>
            </a:r>
            <a:endParaRPr lang="en-US" sz="48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1455738"/>
            <a:ext cx="8039100" cy="4487862"/>
          </a:xfrm>
          <a:ln/>
        </p:spPr>
        <p:txBody>
          <a:bodyPr/>
          <a:lstStyle/>
          <a:p>
            <a:pPr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3200" dirty="0"/>
              <a:t>First Weekend of January – Third Week of February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800" dirty="0" smtClean="0"/>
              <a:t>Begins with Kick Off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800" dirty="0" smtClean="0"/>
              <a:t>Building </a:t>
            </a:r>
            <a:r>
              <a:rPr lang="en-US" sz="2800" dirty="0"/>
              <a:t>a </a:t>
            </a:r>
            <a:r>
              <a:rPr lang="en-US" sz="2800" dirty="0" smtClean="0"/>
              <a:t>robot </a:t>
            </a:r>
            <a:r>
              <a:rPr lang="en-US" sz="2800" dirty="0"/>
              <a:t>from the </a:t>
            </a:r>
            <a:r>
              <a:rPr lang="en-US" sz="2800" dirty="0" smtClean="0"/>
              <a:t>ground up</a:t>
            </a:r>
            <a:endParaRPr lang="en-US" sz="2800" dirty="0"/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800" dirty="0" smtClean="0"/>
              <a:t>40+ </a:t>
            </a:r>
            <a:r>
              <a:rPr lang="en-US" sz="2800" dirty="0"/>
              <a:t>hours a week including weekends</a:t>
            </a:r>
            <a:endParaRPr lang="en-US" sz="1800" dirty="0"/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2800" dirty="0" smtClean="0"/>
              <a:t>Creating competition award entries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177800"/>
            <a:ext cx="8039100" cy="1193800"/>
          </a:xfrm>
          <a:ln/>
        </p:spPr>
        <p:txBody>
          <a:bodyPr/>
          <a:lstStyle/>
          <a:p>
            <a:r>
              <a:rPr lang="en-US" sz="4000" dirty="0" smtClean="0"/>
              <a:t>Post </a:t>
            </a:r>
            <a:r>
              <a:rPr lang="en-US" sz="3600" dirty="0" smtClean="0"/>
              <a:t>Build</a:t>
            </a:r>
            <a:r>
              <a:rPr lang="en-US" sz="4000" dirty="0" smtClean="0"/>
              <a:t>/ Pre-Competition </a:t>
            </a:r>
            <a:r>
              <a:rPr lang="en-US" sz="4000" dirty="0"/>
              <a:t>Season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ts val="1000"/>
              </a:spcBef>
              <a:buFontTx/>
              <a:buBlip>
                <a:blip r:embed="rId3"/>
              </a:buBlip>
            </a:pPr>
            <a:endParaRPr lang="en-US" sz="3600" dirty="0" smtClean="0"/>
          </a:p>
          <a:p>
            <a:pPr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3600" dirty="0" smtClean="0"/>
              <a:t>Late </a:t>
            </a:r>
            <a:r>
              <a:rPr lang="en-US" sz="3600" dirty="0"/>
              <a:t>February to </a:t>
            </a:r>
            <a:r>
              <a:rPr lang="en-US" sz="3600" dirty="0" smtClean="0"/>
              <a:t>April</a:t>
            </a:r>
          </a:p>
          <a:p>
            <a:pPr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3600" dirty="0" smtClean="0"/>
              <a:t>Pit design (10’x10’x10’)</a:t>
            </a:r>
          </a:p>
          <a:p>
            <a:pPr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3600" dirty="0" smtClean="0"/>
              <a:t>Scouting </a:t>
            </a:r>
            <a:endParaRPr lang="en-US" sz="3600" dirty="0"/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r>
              <a:rPr lang="en-US" sz="3600" dirty="0"/>
              <a:t>Pre-Competition Event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3"/>
              </a:buBlip>
            </a:pPr>
            <a:endParaRPr lang="en-US" sz="3600" dirty="0" smtClean="0"/>
          </a:p>
          <a:p>
            <a:pPr marL="685800" lvl="1">
              <a:spcBef>
                <a:spcPts val="1000"/>
              </a:spcBef>
              <a:buNone/>
            </a:pP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39100" cy="1714500"/>
          </a:xfrm>
        </p:spPr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dirty="0" smtClean="0"/>
              <a:t>Alliance format 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dirty="0" smtClean="0"/>
              <a:t>Team analysis 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dirty="0" smtClean="0"/>
              <a:t>Seeding 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dirty="0" smtClean="0"/>
              <a:t>Double elimination final matches  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dirty="0" smtClean="0"/>
              <a:t>Two Regional Competitions</a:t>
            </a:r>
          </a:p>
          <a:p>
            <a:pPr marL="1041400" lvl="2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dirty="0" smtClean="0"/>
              <a:t>Kansas City</a:t>
            </a:r>
          </a:p>
          <a:p>
            <a:pPr marL="1041400" lvl="2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dirty="0" smtClean="0"/>
              <a:t>Out of State</a:t>
            </a:r>
          </a:p>
          <a:p>
            <a:pPr marL="685800" lvl="1">
              <a:spcBef>
                <a:spcPts val="1000"/>
              </a:spcBef>
              <a:buFontTx/>
              <a:buBlip>
                <a:blip r:embed="rId2"/>
              </a:buBlip>
            </a:pPr>
            <a:r>
              <a:rPr lang="en-US" dirty="0" smtClean="0"/>
              <a:t>World Championships in Atlanta, GA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unacyFull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1066800"/>
            <a:ext cx="6858000" cy="472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02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33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D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Pages>0</Pages>
  <Words>1073</Words>
  <Characters>0</Characters>
  <PresentationFormat>On-screen Show (4:3)</PresentationFormat>
  <Lines>0</Lines>
  <Paragraphs>226</Paragraphs>
  <Slides>21</Slides>
  <Notes>6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Photo - Horizontal</vt:lpstr>
      <vt:lpstr>Title &amp; Bullets</vt:lpstr>
      <vt:lpstr>Slide 1</vt:lpstr>
      <vt:lpstr>Introductions</vt:lpstr>
      <vt:lpstr>What is FIRST?</vt:lpstr>
      <vt:lpstr>What is FIRST?</vt:lpstr>
      <vt:lpstr>Liberty High School Robotics</vt:lpstr>
      <vt:lpstr>Build Season</vt:lpstr>
      <vt:lpstr>Post Build/ Pre-Competition Season</vt:lpstr>
      <vt:lpstr>Competition</vt:lpstr>
      <vt:lpstr>Slide 9</vt:lpstr>
      <vt:lpstr>Learned and Demonstrated Expertise</vt:lpstr>
      <vt:lpstr>Robotics has Changed Every One of Us</vt:lpstr>
      <vt:lpstr>Team Accomplishments</vt:lpstr>
      <vt:lpstr>Current Budget</vt:lpstr>
      <vt:lpstr>Upcoming Newly Budgeted Items</vt:lpstr>
      <vt:lpstr>Team Mission Statement</vt:lpstr>
      <vt:lpstr>Team Values</vt:lpstr>
      <vt:lpstr>Team Goals</vt:lpstr>
      <vt:lpstr>How You Can Help</vt:lpstr>
      <vt:lpstr>Sponsorship Benefits</vt:lpstr>
      <vt:lpstr>Keep it Going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Liberty High School         Team 1764</dc:title>
  <dc:subject/>
  <dc:creator>Company</dc:creator>
  <cp:keywords/>
  <dc:description/>
  <cp:lastModifiedBy>LPS</cp:lastModifiedBy>
  <cp:revision>35</cp:revision>
  <dcterms:modified xsi:type="dcterms:W3CDTF">2009-05-08T12:14:47Z</dcterms:modified>
</cp:coreProperties>
</file>