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3" r:id="rId3"/>
    <p:sldId id="263" r:id="rId4"/>
    <p:sldId id="257" r:id="rId5"/>
    <p:sldId id="259" r:id="rId6"/>
    <p:sldId id="260" r:id="rId7"/>
    <p:sldId id="261" r:id="rId8"/>
    <p:sldId id="264" r:id="rId9"/>
    <p:sldId id="262"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F73D04-8F96-489B-B218-84D3201BBF4F}" type="datetimeFigureOut">
              <a:rPr lang="en-IN" smtClean="0"/>
              <a:t>25-02-2020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E38CC5A-D3F4-4BB8-B508-E972B94F729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113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3D04-8F96-489B-B218-84D3201BBF4F}"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8CC5A-D3F4-4BB8-B508-E972B94F729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375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3D04-8F96-489B-B218-84D3201BBF4F}"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8CC5A-D3F4-4BB8-B508-E972B94F729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861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73D04-8F96-489B-B218-84D3201BBF4F}"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8CC5A-D3F4-4BB8-B508-E972B94F729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09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73D04-8F96-489B-B218-84D3201BBF4F}" type="datetimeFigureOut">
              <a:rPr lang="en-IN" smtClean="0"/>
              <a:t>25-02-2020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38CC5A-D3F4-4BB8-B508-E972B94F729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553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F73D04-8F96-489B-B218-84D3201BBF4F}"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8CC5A-D3F4-4BB8-B508-E972B94F729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7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F73D04-8F96-489B-B218-84D3201BBF4F}" type="datetimeFigureOut">
              <a:rPr lang="en-IN" smtClean="0"/>
              <a:t>25-02-2020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38CC5A-D3F4-4BB8-B508-E972B94F729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58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73D04-8F96-489B-B218-84D3201BBF4F}" type="datetimeFigureOut">
              <a:rPr lang="en-IN" smtClean="0"/>
              <a:t>25-02-2020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38CC5A-D3F4-4BB8-B508-E972B94F729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108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73D04-8F96-489B-B218-84D3201BBF4F}" type="datetimeFigureOut">
              <a:rPr lang="en-IN" smtClean="0"/>
              <a:t>25-02-2020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38CC5A-D3F4-4BB8-B508-E972B94F7295}" type="slidenum">
              <a:rPr lang="en-IN" smtClean="0"/>
              <a:t>‹#›</a:t>
            </a:fld>
            <a:endParaRPr lang="en-IN"/>
          </a:p>
        </p:txBody>
      </p:sp>
    </p:spTree>
    <p:extLst>
      <p:ext uri="{BB962C8B-B14F-4D97-AF65-F5344CB8AC3E}">
        <p14:creationId xmlns:p14="http://schemas.microsoft.com/office/powerpoint/2010/main" val="363179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F73D04-8F96-489B-B218-84D3201BBF4F}" type="datetimeFigureOut">
              <a:rPr lang="en-IN" smtClean="0"/>
              <a:t>25-02-2020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38CC5A-D3F4-4BB8-B508-E972B94F729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20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F73D04-8F96-489B-B218-84D3201BBF4F}" type="datetimeFigureOut">
              <a:rPr lang="en-IN" smtClean="0"/>
              <a:t>25-02-2020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E38CC5A-D3F4-4BB8-B508-E972B94F729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236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5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F73D04-8F96-489B-B218-84D3201BBF4F}" type="datetimeFigureOut">
              <a:rPr lang="en-IN" smtClean="0"/>
              <a:t>25-02-2020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38CC5A-D3F4-4BB8-B508-E972B94F729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957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58D465-F95C-4040-9964-99802AE5F29D}"/>
              </a:ext>
            </a:extLst>
          </p:cNvPr>
          <p:cNvSpPr txBox="1"/>
          <p:nvPr/>
        </p:nvSpPr>
        <p:spPr>
          <a:xfrm>
            <a:off x="2544107" y="1574800"/>
            <a:ext cx="9089865" cy="1932227"/>
          </a:xfrm>
          <a:prstGeom prst="rect">
            <a:avLst/>
          </a:prstGeom>
        </p:spPr>
        <p:txBody>
          <a:bodyPr vert="horz" lIns="91440" tIns="45720" rIns="91440" bIns="0" rtlCol="0" anchor="b">
            <a:normAutofit lnSpcReduction="10000"/>
          </a:bodyPr>
          <a:lstStyle/>
          <a:p>
            <a:pPr defTabSz="914400">
              <a:lnSpc>
                <a:spcPct val="90000"/>
              </a:lnSpc>
              <a:spcBef>
                <a:spcPct val="0"/>
              </a:spcBef>
              <a:spcAft>
                <a:spcPts val="600"/>
              </a:spcAft>
            </a:pPr>
            <a:r>
              <a:rPr lang="en-US" sz="6600" cap="all" dirty="0">
                <a:solidFill>
                  <a:schemeClr val="accent1">
                    <a:lumMod val="75000"/>
                  </a:schemeClr>
                </a:solidFill>
                <a:latin typeface="+mj-lt"/>
                <a:ea typeface="+mj-ea"/>
                <a:cs typeface="+mj-cs"/>
              </a:rPr>
              <a:t>Redux : </a:t>
            </a:r>
          </a:p>
          <a:p>
            <a:pPr defTabSz="914400">
              <a:lnSpc>
                <a:spcPct val="90000"/>
              </a:lnSpc>
              <a:spcBef>
                <a:spcPct val="0"/>
              </a:spcBef>
              <a:spcAft>
                <a:spcPts val="600"/>
              </a:spcAft>
            </a:pPr>
            <a:r>
              <a:rPr lang="en-US" sz="6600" cap="all" dirty="0">
                <a:solidFill>
                  <a:schemeClr val="accent1">
                    <a:lumMod val="75000"/>
                  </a:schemeClr>
                </a:solidFill>
                <a:latin typeface="+mj-lt"/>
                <a:ea typeface="+mj-ea"/>
                <a:cs typeface="+mj-cs"/>
              </a:rPr>
              <a:t>State Management</a:t>
            </a:r>
          </a:p>
        </p:txBody>
      </p:sp>
    </p:spTree>
    <p:extLst>
      <p:ext uri="{BB962C8B-B14F-4D97-AF65-F5344CB8AC3E}">
        <p14:creationId xmlns:p14="http://schemas.microsoft.com/office/powerpoint/2010/main" val="138237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B189-DD7C-4BEE-BA8D-71F6E645855C}"/>
              </a:ext>
            </a:extLst>
          </p:cNvPr>
          <p:cNvSpPr>
            <a:spLocks noGrp="1"/>
          </p:cNvSpPr>
          <p:nvPr>
            <p:ph type="title"/>
          </p:nvPr>
        </p:nvSpPr>
        <p:spPr>
          <a:xfrm>
            <a:off x="1945176" y="1827394"/>
            <a:ext cx="2823919" cy="1868760"/>
          </a:xfrm>
        </p:spPr>
        <p:txBody>
          <a:bodyPr vert="horz" lIns="91440" tIns="45720" rIns="91440" bIns="0" rtlCol="0" anchor="b">
            <a:normAutofit/>
          </a:bodyPr>
          <a:lstStyle/>
          <a:p>
            <a:r>
              <a:rPr lang="en-US" sz="3600" dirty="0"/>
              <a:t>Folder Structure </a:t>
            </a:r>
          </a:p>
        </p:txBody>
      </p:sp>
      <p:pic>
        <p:nvPicPr>
          <p:cNvPr id="4" name="Content Placeholder 3">
            <a:extLst>
              <a:ext uri="{FF2B5EF4-FFF2-40B4-BE49-F238E27FC236}">
                <a16:creationId xmlns:a16="http://schemas.microsoft.com/office/drawing/2014/main" id="{A04B856A-ED18-4013-9474-5E95CA5E2D94}"/>
              </a:ext>
            </a:extLst>
          </p:cNvPr>
          <p:cNvPicPr>
            <a:picLocks noGrp="1" noChangeAspect="1"/>
          </p:cNvPicPr>
          <p:nvPr>
            <p:ph idx="1"/>
          </p:nvPr>
        </p:nvPicPr>
        <p:blipFill>
          <a:blip r:embed="rId2"/>
          <a:stretch>
            <a:fillRect/>
          </a:stretch>
        </p:blipFill>
        <p:spPr>
          <a:xfrm>
            <a:off x="7005732" y="2011695"/>
            <a:ext cx="2270202" cy="3731880"/>
          </a:xfrm>
          <a:prstGeom prst="rect">
            <a:avLst/>
          </a:prstGeom>
        </p:spPr>
      </p:pic>
    </p:spTree>
    <p:extLst>
      <p:ext uri="{BB962C8B-B14F-4D97-AF65-F5344CB8AC3E}">
        <p14:creationId xmlns:p14="http://schemas.microsoft.com/office/powerpoint/2010/main" val="3835898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41851-08B3-4F37-9FD9-BBE746D3EFF0}"/>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Index.js</a:t>
            </a:r>
          </a:p>
        </p:txBody>
      </p:sp>
      <p:pic>
        <p:nvPicPr>
          <p:cNvPr id="4" name="Content Placeholder 3">
            <a:extLst>
              <a:ext uri="{FF2B5EF4-FFF2-40B4-BE49-F238E27FC236}">
                <a16:creationId xmlns:a16="http://schemas.microsoft.com/office/drawing/2014/main" id="{848AB467-3E99-4179-8F92-B92F741EDA6E}"/>
              </a:ext>
            </a:extLst>
          </p:cNvPr>
          <p:cNvPicPr>
            <a:picLocks noGrp="1" noChangeAspect="1"/>
          </p:cNvPicPr>
          <p:nvPr>
            <p:ph idx="1"/>
          </p:nvPr>
        </p:nvPicPr>
        <p:blipFill>
          <a:blip r:embed="rId2"/>
          <a:stretch>
            <a:fillRect/>
          </a:stretch>
        </p:blipFill>
        <p:spPr>
          <a:xfrm>
            <a:off x="4618374" y="2319041"/>
            <a:ext cx="6282919" cy="1460779"/>
          </a:xfrm>
          <a:prstGeom prst="rect">
            <a:avLst/>
          </a:prstGeom>
        </p:spPr>
      </p:pic>
    </p:spTree>
    <p:extLst>
      <p:ext uri="{BB962C8B-B14F-4D97-AF65-F5344CB8AC3E}">
        <p14:creationId xmlns:p14="http://schemas.microsoft.com/office/powerpoint/2010/main" val="8975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25B4-955B-45DF-9371-43B8E3BCB27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Component</a:t>
            </a:r>
          </a:p>
        </p:txBody>
      </p:sp>
      <p:pic>
        <p:nvPicPr>
          <p:cNvPr id="4" name="Content Placeholder 3">
            <a:extLst>
              <a:ext uri="{FF2B5EF4-FFF2-40B4-BE49-F238E27FC236}">
                <a16:creationId xmlns:a16="http://schemas.microsoft.com/office/drawing/2014/main" id="{3BD349FF-DEA6-4C9D-9FCB-44105721E342}"/>
              </a:ext>
            </a:extLst>
          </p:cNvPr>
          <p:cNvPicPr>
            <a:picLocks noGrp="1" noChangeAspect="1"/>
          </p:cNvPicPr>
          <p:nvPr>
            <p:ph idx="1"/>
          </p:nvPr>
        </p:nvPicPr>
        <p:blipFill>
          <a:blip r:embed="rId2"/>
          <a:stretch>
            <a:fillRect/>
          </a:stretch>
        </p:blipFill>
        <p:spPr>
          <a:xfrm>
            <a:off x="4618374" y="2052018"/>
            <a:ext cx="6282919" cy="1994826"/>
          </a:xfrm>
          <a:prstGeom prst="rect">
            <a:avLst/>
          </a:prstGeom>
        </p:spPr>
      </p:pic>
    </p:spTree>
    <p:extLst>
      <p:ext uri="{BB962C8B-B14F-4D97-AF65-F5344CB8AC3E}">
        <p14:creationId xmlns:p14="http://schemas.microsoft.com/office/powerpoint/2010/main" val="85002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D9A9-B46A-43D4-8A09-3A73EBBF5AC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ACTION</a:t>
            </a:r>
          </a:p>
        </p:txBody>
      </p:sp>
      <p:pic>
        <p:nvPicPr>
          <p:cNvPr id="4" name="Content Placeholder 3">
            <a:extLst>
              <a:ext uri="{FF2B5EF4-FFF2-40B4-BE49-F238E27FC236}">
                <a16:creationId xmlns:a16="http://schemas.microsoft.com/office/drawing/2014/main" id="{93664974-63DD-476F-ADEC-BA60958C237B}"/>
              </a:ext>
            </a:extLst>
          </p:cNvPr>
          <p:cNvPicPr>
            <a:picLocks noGrp="1" noChangeAspect="1"/>
          </p:cNvPicPr>
          <p:nvPr>
            <p:ph idx="1"/>
          </p:nvPr>
        </p:nvPicPr>
        <p:blipFill rotWithShape="1">
          <a:blip r:embed="rId2"/>
          <a:srcRect r="-2" b="2710"/>
          <a:stretch/>
        </p:blipFill>
        <p:spPr>
          <a:xfrm>
            <a:off x="5027949" y="2278395"/>
            <a:ext cx="5259051" cy="3236138"/>
          </a:xfrm>
          <a:prstGeom prst="rect">
            <a:avLst/>
          </a:prstGeom>
        </p:spPr>
      </p:pic>
    </p:spTree>
    <p:extLst>
      <p:ext uri="{BB962C8B-B14F-4D97-AF65-F5344CB8AC3E}">
        <p14:creationId xmlns:p14="http://schemas.microsoft.com/office/powerpoint/2010/main" val="102575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5968-46A7-4064-9373-E1B011D470B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Reducer</a:t>
            </a:r>
          </a:p>
        </p:txBody>
      </p:sp>
      <p:pic>
        <p:nvPicPr>
          <p:cNvPr id="4" name="Content Placeholder 3">
            <a:extLst>
              <a:ext uri="{FF2B5EF4-FFF2-40B4-BE49-F238E27FC236}">
                <a16:creationId xmlns:a16="http://schemas.microsoft.com/office/drawing/2014/main" id="{346E1706-052D-4BC7-B89F-0FC1DED667BA}"/>
              </a:ext>
            </a:extLst>
          </p:cNvPr>
          <p:cNvPicPr>
            <a:picLocks noGrp="1" noChangeAspect="1"/>
          </p:cNvPicPr>
          <p:nvPr>
            <p:ph idx="1"/>
          </p:nvPr>
        </p:nvPicPr>
        <p:blipFill>
          <a:blip r:embed="rId2"/>
          <a:stretch>
            <a:fillRect/>
          </a:stretch>
        </p:blipFill>
        <p:spPr>
          <a:xfrm>
            <a:off x="4094499" y="2409349"/>
            <a:ext cx="6282919" cy="2607411"/>
          </a:xfrm>
          <a:prstGeom prst="rect">
            <a:avLst/>
          </a:prstGeom>
        </p:spPr>
      </p:pic>
    </p:spTree>
    <p:extLst>
      <p:ext uri="{BB962C8B-B14F-4D97-AF65-F5344CB8AC3E}">
        <p14:creationId xmlns:p14="http://schemas.microsoft.com/office/powerpoint/2010/main" val="140101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F5B5-F8DE-49F8-8640-0541094B652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Combine reducers</a:t>
            </a:r>
          </a:p>
        </p:txBody>
      </p:sp>
      <p:pic>
        <p:nvPicPr>
          <p:cNvPr id="4" name="Content Placeholder 3" descr="A screen shot of a smart phone&#10;&#10;Description automatically generated">
            <a:extLst>
              <a:ext uri="{FF2B5EF4-FFF2-40B4-BE49-F238E27FC236}">
                <a16:creationId xmlns:a16="http://schemas.microsoft.com/office/drawing/2014/main" id="{E535538E-7D76-4452-9D95-4F503075AE5E}"/>
              </a:ext>
            </a:extLst>
          </p:cNvPr>
          <p:cNvPicPr>
            <a:picLocks noGrp="1" noChangeAspect="1"/>
          </p:cNvPicPr>
          <p:nvPr>
            <p:ph idx="1"/>
          </p:nvPr>
        </p:nvPicPr>
        <p:blipFill>
          <a:blip r:embed="rId2"/>
          <a:stretch>
            <a:fillRect/>
          </a:stretch>
        </p:blipFill>
        <p:spPr>
          <a:xfrm>
            <a:off x="4675524" y="2207778"/>
            <a:ext cx="6282919" cy="2921556"/>
          </a:xfrm>
          <a:prstGeom prst="rect">
            <a:avLst/>
          </a:prstGeom>
        </p:spPr>
      </p:pic>
    </p:spTree>
    <p:extLst>
      <p:ext uri="{BB962C8B-B14F-4D97-AF65-F5344CB8AC3E}">
        <p14:creationId xmlns:p14="http://schemas.microsoft.com/office/powerpoint/2010/main" val="190693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57C0-027C-4B84-A59A-2A50FF5D1516}"/>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store</a:t>
            </a:r>
          </a:p>
        </p:txBody>
      </p:sp>
      <p:pic>
        <p:nvPicPr>
          <p:cNvPr id="4" name="Content Placeholder 3" descr="A screenshot of a cell phone&#10;&#10;Description automatically generated">
            <a:extLst>
              <a:ext uri="{FF2B5EF4-FFF2-40B4-BE49-F238E27FC236}">
                <a16:creationId xmlns:a16="http://schemas.microsoft.com/office/drawing/2014/main" id="{7C7F326D-1632-413F-86BB-F5648BFB3BE9}"/>
              </a:ext>
            </a:extLst>
          </p:cNvPr>
          <p:cNvPicPr>
            <a:picLocks noGrp="1" noChangeAspect="1"/>
          </p:cNvPicPr>
          <p:nvPr>
            <p:ph idx="1"/>
          </p:nvPr>
        </p:nvPicPr>
        <p:blipFill>
          <a:blip r:embed="rId2"/>
          <a:stretch>
            <a:fillRect/>
          </a:stretch>
        </p:blipFill>
        <p:spPr>
          <a:xfrm>
            <a:off x="3483220" y="2479155"/>
            <a:ext cx="7393694" cy="2070234"/>
          </a:xfrm>
          <a:prstGeom prst="rect">
            <a:avLst/>
          </a:prstGeom>
        </p:spPr>
      </p:pic>
    </p:spTree>
    <p:extLst>
      <p:ext uri="{BB962C8B-B14F-4D97-AF65-F5344CB8AC3E}">
        <p14:creationId xmlns:p14="http://schemas.microsoft.com/office/powerpoint/2010/main" val="114246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D641-F99A-4D66-ADCB-009FB08F5636}"/>
              </a:ext>
            </a:extLst>
          </p:cNvPr>
          <p:cNvSpPr>
            <a:spLocks noGrp="1"/>
          </p:cNvSpPr>
          <p:nvPr>
            <p:ph type="title"/>
          </p:nvPr>
        </p:nvSpPr>
        <p:spPr/>
        <p:txBody>
          <a:bodyPr>
            <a:normAutofit/>
          </a:bodyPr>
          <a:lstStyle/>
          <a:p>
            <a:r>
              <a:rPr lang="en-IN" sz="4000" dirty="0">
                <a:solidFill>
                  <a:schemeClr val="accent1">
                    <a:lumMod val="75000"/>
                  </a:schemeClr>
                </a:solidFill>
              </a:rPr>
              <a:t>Thank You </a:t>
            </a:r>
            <a:r>
              <a:rPr lang="en-IN" sz="4000" dirty="0">
                <a:solidFill>
                  <a:schemeClr val="accent1">
                    <a:lumMod val="75000"/>
                  </a:schemeClr>
                </a:solidFill>
                <a:sym typeface="Wingdings" panose="05000000000000000000" pitchFamily="2" charset="2"/>
              </a:rPr>
              <a:t></a:t>
            </a:r>
            <a:endParaRPr lang="en-IN" sz="4000" dirty="0">
              <a:solidFill>
                <a:schemeClr val="accent1">
                  <a:lumMod val="75000"/>
                </a:schemeClr>
              </a:solidFill>
            </a:endParaRPr>
          </a:p>
        </p:txBody>
      </p:sp>
    </p:spTree>
    <p:extLst>
      <p:ext uri="{BB962C8B-B14F-4D97-AF65-F5344CB8AC3E}">
        <p14:creationId xmlns:p14="http://schemas.microsoft.com/office/powerpoint/2010/main" val="392014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24BE214B-2C92-47AF-8D90-698211103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3">
            <a:extLst>
              <a:ext uri="{FF2B5EF4-FFF2-40B4-BE49-F238E27FC236}">
                <a16:creationId xmlns:a16="http://schemas.microsoft.com/office/drawing/2014/main" id="{186D07CD-E0E5-42ED-BA28-6CB6ADC3B0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48D102F-9FBA-4EE4-837D-2C4E0F9C29DA}"/>
              </a:ext>
            </a:extLst>
          </p:cNvPr>
          <p:cNvSpPr>
            <a:spLocks noGrp="1"/>
          </p:cNvSpPr>
          <p:nvPr>
            <p:ph type="title"/>
          </p:nvPr>
        </p:nvSpPr>
        <p:spPr>
          <a:xfrm>
            <a:off x="1451580" y="804520"/>
            <a:ext cx="5550355" cy="1049235"/>
          </a:xfrm>
        </p:spPr>
        <p:txBody>
          <a:bodyPr>
            <a:normAutofit/>
          </a:bodyPr>
          <a:lstStyle/>
          <a:p>
            <a:br>
              <a:rPr lang="en-IN"/>
            </a:br>
            <a:r>
              <a:rPr lang="en-IN"/>
              <a:t>REDUX</a:t>
            </a:r>
          </a:p>
        </p:txBody>
      </p:sp>
      <p:sp>
        <p:nvSpPr>
          <p:cNvPr id="13" name="Rectangle 15">
            <a:extLst>
              <a:ext uri="{FF2B5EF4-FFF2-40B4-BE49-F238E27FC236}">
                <a16:creationId xmlns:a16="http://schemas.microsoft.com/office/drawing/2014/main" id="{369A020F-4984-4DD0-898A-B60A4882B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E98A5BF-360B-4CBC-8C82-748A3908DEEA}"/>
              </a:ext>
            </a:extLst>
          </p:cNvPr>
          <p:cNvSpPr>
            <a:spLocks noGrp="1"/>
          </p:cNvSpPr>
          <p:nvPr>
            <p:ph idx="1"/>
          </p:nvPr>
        </p:nvSpPr>
        <p:spPr>
          <a:xfrm>
            <a:off x="1451580" y="2015732"/>
            <a:ext cx="5550355" cy="3450613"/>
          </a:xfrm>
        </p:spPr>
        <p:txBody>
          <a:bodyPr>
            <a:normAutofit/>
          </a:bodyPr>
          <a:lstStyle/>
          <a:p>
            <a:pPr marL="0" indent="0">
              <a:buNone/>
            </a:pPr>
            <a:r>
              <a:rPr lang="en-US" b="1"/>
              <a:t>Redux</a:t>
            </a:r>
            <a:r>
              <a:rPr lang="en-US"/>
              <a:t> is a </a:t>
            </a:r>
            <a:r>
              <a:rPr lang="en-US" b="1"/>
              <a:t>state management</a:t>
            </a:r>
            <a:r>
              <a:rPr lang="en-US"/>
              <a:t> tool. ... With </a:t>
            </a:r>
            <a:r>
              <a:rPr lang="en-US" b="1"/>
              <a:t>Redux</a:t>
            </a:r>
            <a:r>
              <a:rPr lang="en-US"/>
              <a:t>, the </a:t>
            </a:r>
            <a:r>
              <a:rPr lang="en-US" b="1"/>
              <a:t>state</a:t>
            </a:r>
            <a:r>
              <a:rPr lang="en-US"/>
              <a:t> of your application is kept in a </a:t>
            </a:r>
            <a:r>
              <a:rPr lang="en-US" b="1"/>
              <a:t>store</a:t>
            </a:r>
            <a:r>
              <a:rPr lang="en-US"/>
              <a:t>, and each component can access any </a:t>
            </a:r>
            <a:r>
              <a:rPr lang="en-US" b="1"/>
              <a:t>state</a:t>
            </a:r>
            <a:r>
              <a:rPr lang="en-US"/>
              <a:t> that it needs from this </a:t>
            </a:r>
            <a:r>
              <a:rPr lang="en-US" b="1"/>
              <a:t>store</a:t>
            </a:r>
            <a:r>
              <a:rPr lang="en-US"/>
              <a:t>.</a:t>
            </a:r>
            <a:endParaRPr lang="en-IN"/>
          </a:p>
        </p:txBody>
      </p:sp>
      <p:grpSp>
        <p:nvGrpSpPr>
          <p:cNvPr id="15" name="Group 17">
            <a:extLst>
              <a:ext uri="{FF2B5EF4-FFF2-40B4-BE49-F238E27FC236}">
                <a16:creationId xmlns:a16="http://schemas.microsoft.com/office/drawing/2014/main" id="{A3761B47-AE33-47C9-9636-19D4B313F2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9" name="Rectangle 18">
              <a:extLst>
                <a:ext uri="{FF2B5EF4-FFF2-40B4-BE49-F238E27FC236}">
                  <a16:creationId xmlns:a16="http://schemas.microsoft.com/office/drawing/2014/main" id="{9E204B78-8026-4E1E-9C59-5F523ECDD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DDDEB6F1-F54D-4345-B8DF-72D72C71E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1">
            <a:extLst>
              <a:ext uri="{FF2B5EF4-FFF2-40B4-BE49-F238E27FC236}">
                <a16:creationId xmlns:a16="http://schemas.microsoft.com/office/drawing/2014/main" id="{4380F474-D468-4F2F-8BE9-F343F8D1A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9262258B-4BC5-401B-A133-FA305A135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373" y="1649879"/>
            <a:ext cx="2799103" cy="2799103"/>
          </a:xfrm>
          <a:prstGeom prst="rect">
            <a:avLst/>
          </a:prstGeom>
        </p:spPr>
      </p:pic>
      <p:pic>
        <p:nvPicPr>
          <p:cNvPr id="25" name="Picture 23">
            <a:extLst>
              <a:ext uri="{FF2B5EF4-FFF2-40B4-BE49-F238E27FC236}">
                <a16:creationId xmlns:a16="http://schemas.microsoft.com/office/drawing/2014/main" id="{D757EBBD-8611-41C1-8124-C151D0957DB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E40D0D8B-2D5E-48A4-BBD5-8CB09A86A6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1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68A6B0-C667-4DD3-BCB4-C935DE503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965774"/>
            <a:ext cx="6362700" cy="4772025"/>
          </a:xfrm>
          <a:prstGeom prst="rect">
            <a:avLst/>
          </a:prstGeom>
        </p:spPr>
      </p:pic>
      <p:sp>
        <p:nvSpPr>
          <p:cNvPr id="4" name="TextBox 3">
            <a:extLst>
              <a:ext uri="{FF2B5EF4-FFF2-40B4-BE49-F238E27FC236}">
                <a16:creationId xmlns:a16="http://schemas.microsoft.com/office/drawing/2014/main" id="{5E0E81F5-D049-4C26-ABFE-54F3FA96B4C4}"/>
              </a:ext>
            </a:extLst>
          </p:cNvPr>
          <p:cNvSpPr txBox="1"/>
          <p:nvPr/>
        </p:nvSpPr>
        <p:spPr>
          <a:xfrm>
            <a:off x="942975" y="2844225"/>
            <a:ext cx="3428952" cy="584775"/>
          </a:xfrm>
          <a:prstGeom prst="rect">
            <a:avLst/>
          </a:prstGeom>
          <a:noFill/>
        </p:spPr>
        <p:txBody>
          <a:bodyPr wrap="none" rtlCol="0">
            <a:spAutoFit/>
          </a:bodyPr>
          <a:lstStyle/>
          <a:p>
            <a:r>
              <a:rPr lang="en-IN" sz="3200" dirty="0">
                <a:solidFill>
                  <a:schemeClr val="accent1">
                    <a:lumMod val="75000"/>
                  </a:schemeClr>
                </a:solidFill>
              </a:rPr>
              <a:t>Redux Architecture</a:t>
            </a:r>
          </a:p>
        </p:txBody>
      </p:sp>
    </p:spTree>
    <p:extLst>
      <p:ext uri="{BB962C8B-B14F-4D97-AF65-F5344CB8AC3E}">
        <p14:creationId xmlns:p14="http://schemas.microsoft.com/office/powerpoint/2010/main" val="257935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FC628A52-D1E6-4248-A78E-62701F69669B}"/>
              </a:ext>
            </a:extLst>
          </p:cNvPr>
          <p:cNvSpPr txBox="1"/>
          <p:nvPr/>
        </p:nvSpPr>
        <p:spPr>
          <a:xfrm>
            <a:off x="659301" y="1474969"/>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a:latin typeface="+mj-lt"/>
                <a:ea typeface="+mj-ea"/>
                <a:cs typeface="+mj-cs"/>
              </a:rPr>
              <a:t>Redux Data Flow</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68DD8EDC-18AA-4AE1-AC8F-D31EDF1BB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74" y="1337336"/>
            <a:ext cx="6282919" cy="3424190"/>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68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45E76F-576A-45A4-B288-605A83C04354}"/>
              </a:ext>
            </a:extLst>
          </p:cNvPr>
          <p:cNvSpPr>
            <a:spLocks noGrp="1"/>
          </p:cNvSpPr>
          <p:nvPr>
            <p:ph type="title"/>
          </p:nvPr>
        </p:nvSpPr>
        <p:spPr>
          <a:xfrm>
            <a:off x="849683" y="1240076"/>
            <a:ext cx="2727813" cy="4584527"/>
          </a:xfrm>
        </p:spPr>
        <p:txBody>
          <a:bodyPr>
            <a:normAutofit/>
          </a:bodyPr>
          <a:lstStyle/>
          <a:p>
            <a:br>
              <a:rPr lang="en-US" b="1">
                <a:solidFill>
                  <a:srgbClr val="FFFFFF"/>
                </a:solidFill>
              </a:rPr>
            </a:br>
            <a:r>
              <a:rPr lang="en-US" b="1">
                <a:solidFill>
                  <a:srgbClr val="FFFFFF"/>
                </a:solidFill>
              </a:rPr>
              <a:t>ACTIONS</a:t>
            </a:r>
            <a:br>
              <a:rPr lang="en-US">
                <a:solidFill>
                  <a:srgbClr val="FFFFFF"/>
                </a:solidFill>
              </a:rPr>
            </a:br>
            <a:endParaRPr lang="en-IN">
              <a:solidFill>
                <a:srgbClr val="FFFFFF"/>
              </a:solidFill>
            </a:endParaRPr>
          </a:p>
        </p:txBody>
      </p:sp>
      <p:sp>
        <p:nvSpPr>
          <p:cNvPr id="3" name="Content Placeholder 2">
            <a:extLst>
              <a:ext uri="{FF2B5EF4-FFF2-40B4-BE49-F238E27FC236}">
                <a16:creationId xmlns:a16="http://schemas.microsoft.com/office/drawing/2014/main" id="{A92D6D6E-E8C3-4882-80B6-250CE1EA9FEF}"/>
              </a:ext>
            </a:extLst>
          </p:cNvPr>
          <p:cNvSpPr>
            <a:spLocks noGrp="1"/>
          </p:cNvSpPr>
          <p:nvPr>
            <p:ph idx="1"/>
          </p:nvPr>
        </p:nvSpPr>
        <p:spPr>
          <a:xfrm>
            <a:off x="4705594" y="1240077"/>
            <a:ext cx="6034827" cy="4916465"/>
          </a:xfrm>
        </p:spPr>
        <p:txBody>
          <a:bodyPr anchor="t">
            <a:normAutofit/>
          </a:bodyPr>
          <a:lstStyle/>
          <a:p>
            <a:pPr marL="0" indent="0" fontAlgn="base">
              <a:buNone/>
            </a:pPr>
            <a:r>
              <a:rPr lang="en-US" sz="1900"/>
              <a:t>The status of our application will only change if we execute an action. An action is a simple plain Java Script object that describes a change. Just as the state is the minimum representation of the data in our app, the action is the minimum representation of the change in the data. Any action should always have a type property; whose value is different from undefined. Each app will have its own actions defined to describe the changes in the state.</a:t>
            </a:r>
          </a:p>
          <a:p>
            <a:pPr marL="0" indent="0">
              <a:buNone/>
            </a:pPr>
            <a:r>
              <a:rPr lang="en-US" sz="1900" b="1"/>
              <a:t>Action:</a:t>
            </a:r>
            <a:r>
              <a:rPr lang="en-US" sz="1900"/>
              <a:t> This is an object that contains the type of action and the state that was changed because of the action.</a:t>
            </a:r>
          </a:p>
          <a:p>
            <a:pPr marL="0" indent="0">
              <a:buNone/>
            </a:pPr>
            <a:r>
              <a:rPr lang="en-US" sz="1900" b="1"/>
              <a:t>Action Creator:</a:t>
            </a:r>
            <a:r>
              <a:rPr lang="en-US" sz="1900"/>
              <a:t> This is the code that is called to create an action and send it along to the reducer.</a:t>
            </a:r>
          </a:p>
          <a:p>
            <a:pPr fontAlgn="base"/>
            <a:endParaRPr lang="en-US" sz="1900"/>
          </a:p>
          <a:p>
            <a:endParaRPr lang="en-IN" sz="1900"/>
          </a:p>
        </p:txBody>
      </p:sp>
    </p:spTree>
    <p:extLst>
      <p:ext uri="{BB962C8B-B14F-4D97-AF65-F5344CB8AC3E}">
        <p14:creationId xmlns:p14="http://schemas.microsoft.com/office/powerpoint/2010/main" val="8789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225F3-91C0-4C83-A20C-8BC569BD177D}"/>
              </a:ext>
            </a:extLst>
          </p:cNvPr>
          <p:cNvSpPr>
            <a:spLocks noGrp="1"/>
          </p:cNvSpPr>
          <p:nvPr>
            <p:ph type="title"/>
          </p:nvPr>
        </p:nvSpPr>
        <p:spPr>
          <a:xfrm>
            <a:off x="849683" y="1240076"/>
            <a:ext cx="2727813" cy="4584527"/>
          </a:xfrm>
        </p:spPr>
        <p:txBody>
          <a:bodyPr>
            <a:normAutofit/>
          </a:bodyPr>
          <a:lstStyle/>
          <a:p>
            <a:r>
              <a:rPr lang="en-US" b="1">
                <a:solidFill>
                  <a:srgbClr val="FFFFFF"/>
                </a:solidFill>
              </a:rPr>
              <a:t>REDUCERS</a:t>
            </a:r>
            <a:br>
              <a:rPr lang="en-US">
                <a:solidFill>
                  <a:srgbClr val="FFFFFF"/>
                </a:solidFill>
              </a:rPr>
            </a:br>
            <a:endParaRPr lang="en-IN">
              <a:solidFill>
                <a:srgbClr val="FFFFFF"/>
              </a:solidFill>
            </a:endParaRPr>
          </a:p>
        </p:txBody>
      </p:sp>
      <p:sp>
        <p:nvSpPr>
          <p:cNvPr id="3" name="Content Placeholder 2">
            <a:extLst>
              <a:ext uri="{FF2B5EF4-FFF2-40B4-BE49-F238E27FC236}">
                <a16:creationId xmlns:a16="http://schemas.microsoft.com/office/drawing/2014/main" id="{FF1CF4D5-BC0F-4978-8710-38D3E4C6B432}"/>
              </a:ext>
            </a:extLst>
          </p:cNvPr>
          <p:cNvSpPr>
            <a:spLocks noGrp="1"/>
          </p:cNvSpPr>
          <p:nvPr>
            <p:ph idx="1"/>
          </p:nvPr>
        </p:nvSpPr>
        <p:spPr>
          <a:xfrm>
            <a:off x="4705594" y="1240077"/>
            <a:ext cx="6034827" cy="4916465"/>
          </a:xfrm>
        </p:spPr>
        <p:txBody>
          <a:bodyPr anchor="t">
            <a:normAutofit/>
          </a:bodyPr>
          <a:lstStyle/>
          <a:p>
            <a:pPr marL="0" indent="0" fontAlgn="base">
              <a:buNone/>
            </a:pPr>
            <a:r>
              <a:rPr lang="en-US" dirty="0"/>
              <a:t>The reducer is the function that every Redux application has, it will return always a new state and receives as parameters a state and action to be executed.</a:t>
            </a:r>
          </a:p>
          <a:p>
            <a:endParaRPr lang="en-IN" dirty="0"/>
          </a:p>
        </p:txBody>
      </p:sp>
    </p:spTree>
    <p:extLst>
      <p:ext uri="{BB962C8B-B14F-4D97-AF65-F5344CB8AC3E}">
        <p14:creationId xmlns:p14="http://schemas.microsoft.com/office/powerpoint/2010/main" val="422858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7B885-A38E-43D1-81F2-BAF4B13B0577}"/>
              </a:ext>
            </a:extLst>
          </p:cNvPr>
          <p:cNvSpPr>
            <a:spLocks noGrp="1"/>
          </p:cNvSpPr>
          <p:nvPr>
            <p:ph type="title"/>
          </p:nvPr>
        </p:nvSpPr>
        <p:spPr>
          <a:xfrm>
            <a:off x="849683" y="1240076"/>
            <a:ext cx="2727813" cy="4584527"/>
          </a:xfrm>
        </p:spPr>
        <p:txBody>
          <a:bodyPr>
            <a:normAutofit/>
          </a:bodyPr>
          <a:lstStyle/>
          <a:p>
            <a:r>
              <a:rPr lang="en-US" b="1" dirty="0">
                <a:solidFill>
                  <a:srgbClr val="FFFFFF"/>
                </a:solidFill>
              </a:rPr>
              <a:t>STORE</a:t>
            </a:r>
            <a:br>
              <a:rPr lang="en-US" dirty="0">
                <a:solidFill>
                  <a:srgbClr val="FFFFFF"/>
                </a:solidFill>
              </a:rPr>
            </a:br>
            <a:endParaRPr lang="en-IN" dirty="0">
              <a:solidFill>
                <a:srgbClr val="FFFFFF"/>
              </a:solidFill>
            </a:endParaRPr>
          </a:p>
        </p:txBody>
      </p:sp>
      <p:sp>
        <p:nvSpPr>
          <p:cNvPr id="3" name="Content Placeholder 2">
            <a:extLst>
              <a:ext uri="{FF2B5EF4-FFF2-40B4-BE49-F238E27FC236}">
                <a16:creationId xmlns:a16="http://schemas.microsoft.com/office/drawing/2014/main" id="{91D2AA9A-8132-4A96-A20A-E93405173485}"/>
              </a:ext>
            </a:extLst>
          </p:cNvPr>
          <p:cNvSpPr>
            <a:spLocks noGrp="1"/>
          </p:cNvSpPr>
          <p:nvPr>
            <p:ph idx="1"/>
          </p:nvPr>
        </p:nvSpPr>
        <p:spPr>
          <a:xfrm>
            <a:off x="4705594" y="1240077"/>
            <a:ext cx="6034827" cy="4916465"/>
          </a:xfrm>
        </p:spPr>
        <p:txBody>
          <a:bodyPr anchor="t">
            <a:normAutofit/>
          </a:bodyPr>
          <a:lstStyle/>
          <a:p>
            <a:pPr marL="0" indent="0" fontAlgn="base">
              <a:buNone/>
            </a:pPr>
            <a:r>
              <a:rPr lang="en-US" dirty="0"/>
              <a:t>It is the center of our application, it stores the current state of the application and allow us to execute actions to modify the state.</a:t>
            </a:r>
          </a:p>
        </p:txBody>
      </p:sp>
    </p:spTree>
    <p:extLst>
      <p:ext uri="{BB962C8B-B14F-4D97-AF65-F5344CB8AC3E}">
        <p14:creationId xmlns:p14="http://schemas.microsoft.com/office/powerpoint/2010/main" val="1361576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304EABB7-A94C-4852-B684-D1932F648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37" y="1330885"/>
            <a:ext cx="7653528" cy="3482355"/>
          </a:xfrm>
          <a:prstGeom prst="rect">
            <a:avLst/>
          </a:prstGeom>
        </p:spPr>
      </p:pic>
    </p:spTree>
    <p:extLst>
      <p:ext uri="{BB962C8B-B14F-4D97-AF65-F5344CB8AC3E}">
        <p14:creationId xmlns:p14="http://schemas.microsoft.com/office/powerpoint/2010/main" val="406519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142DC-CC3F-4146-939D-9B83F9D256FA}"/>
              </a:ext>
            </a:extLst>
          </p:cNvPr>
          <p:cNvSpPr>
            <a:spLocks noGrp="1"/>
          </p:cNvSpPr>
          <p:nvPr>
            <p:ph type="title"/>
          </p:nvPr>
        </p:nvSpPr>
        <p:spPr>
          <a:xfrm>
            <a:off x="849683" y="1240076"/>
            <a:ext cx="2727813" cy="4584527"/>
          </a:xfrm>
        </p:spPr>
        <p:txBody>
          <a:bodyPr>
            <a:normAutofit/>
          </a:bodyPr>
          <a:lstStyle/>
          <a:p>
            <a:r>
              <a:rPr lang="en-IN">
                <a:solidFill>
                  <a:srgbClr val="FFFFFF"/>
                </a:solidFill>
              </a:rPr>
              <a:t>Internals </a:t>
            </a:r>
          </a:p>
        </p:txBody>
      </p:sp>
      <p:sp>
        <p:nvSpPr>
          <p:cNvPr id="3" name="Content Placeholder 2">
            <a:extLst>
              <a:ext uri="{FF2B5EF4-FFF2-40B4-BE49-F238E27FC236}">
                <a16:creationId xmlns:a16="http://schemas.microsoft.com/office/drawing/2014/main" id="{6915C6FC-C417-4355-97CC-42F2D97CB095}"/>
              </a:ext>
            </a:extLst>
          </p:cNvPr>
          <p:cNvSpPr>
            <a:spLocks noGrp="1"/>
          </p:cNvSpPr>
          <p:nvPr>
            <p:ph idx="1"/>
          </p:nvPr>
        </p:nvSpPr>
        <p:spPr>
          <a:xfrm>
            <a:off x="4705594" y="1240077"/>
            <a:ext cx="6034827" cy="4916465"/>
          </a:xfrm>
        </p:spPr>
        <p:txBody>
          <a:bodyPr anchor="t">
            <a:normAutofit/>
          </a:bodyPr>
          <a:lstStyle/>
          <a:p>
            <a:pPr fontAlgn="base">
              <a:lnSpc>
                <a:spcPct val="110000"/>
              </a:lnSpc>
            </a:pPr>
            <a:r>
              <a:rPr lang="en-US" sz="1700"/>
              <a:t>Once we have the presentation component made by React, we have to connect it to Redux. We do this through a container, which is nothing more than a React component that uses the store subscribe method to read a part of the Redux state tree, providing the properties to the renderer presentational component. The easiest way to do this is through the connect () function of the React Redux library which already provides lots of useful optimizations to avoid unnecessary re-renders.</a:t>
            </a:r>
          </a:p>
          <a:p>
            <a:pPr fontAlgn="base">
              <a:lnSpc>
                <a:spcPct val="110000"/>
              </a:lnSpc>
            </a:pPr>
            <a:r>
              <a:rPr lang="en-US" sz="1700"/>
              <a:t>The connect() allows us to connect basically 2 functions:</a:t>
            </a:r>
          </a:p>
          <a:p>
            <a:pPr fontAlgn="base">
              <a:lnSpc>
                <a:spcPct val="110000"/>
              </a:lnSpc>
            </a:pPr>
            <a:r>
              <a:rPr lang="en-US" sz="1700"/>
              <a:t>mapStateToProps: Indicates how to transform the current state of the Redux store into the presentation component’s props.</a:t>
            </a:r>
          </a:p>
          <a:p>
            <a:pPr fontAlgn="base">
              <a:lnSpc>
                <a:spcPct val="110000"/>
              </a:lnSpc>
            </a:pPr>
            <a:r>
              <a:rPr lang="en-US" sz="1700"/>
              <a:t>mapDispatchToProps: It allows us to define what actions we are going to execute on the reducer. This method receives the dispatch () method and returns the callback props that you want to inject into the presentation component.</a:t>
            </a:r>
          </a:p>
          <a:p>
            <a:pPr>
              <a:lnSpc>
                <a:spcPct val="110000"/>
              </a:lnSpc>
            </a:pPr>
            <a:endParaRPr lang="en-IN" sz="1700"/>
          </a:p>
        </p:txBody>
      </p:sp>
    </p:spTree>
    <p:extLst>
      <p:ext uri="{BB962C8B-B14F-4D97-AF65-F5344CB8AC3E}">
        <p14:creationId xmlns:p14="http://schemas.microsoft.com/office/powerpoint/2010/main" val="835309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TotalTime>
  <Words>416</Words>
  <Application>Microsoft Office PowerPoint</Application>
  <PresentationFormat>Widescreen</PresentationFormat>
  <Paragraphs>27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PowerPoint Presentation</vt:lpstr>
      <vt:lpstr> REDUX</vt:lpstr>
      <vt:lpstr>PowerPoint Presentation</vt:lpstr>
      <vt:lpstr>PowerPoint Presentation</vt:lpstr>
      <vt:lpstr> ACTIONS </vt:lpstr>
      <vt:lpstr>REDUCERS </vt:lpstr>
      <vt:lpstr>STORE </vt:lpstr>
      <vt:lpstr>PowerPoint Presentation</vt:lpstr>
      <vt:lpstr>Internals </vt:lpstr>
      <vt:lpstr>Folder Structure </vt:lpstr>
      <vt:lpstr>Index.js</vt:lpstr>
      <vt:lpstr>Component</vt:lpstr>
      <vt:lpstr>ACTION</vt:lpstr>
      <vt:lpstr>Reducer</vt:lpstr>
      <vt:lpstr>Combine reducers</vt:lpstr>
      <vt:lpstr>store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arora</dc:creator>
  <cp:lastModifiedBy>shubham arora</cp:lastModifiedBy>
  <cp:revision>9</cp:revision>
  <dcterms:created xsi:type="dcterms:W3CDTF">2020-02-25T18:20:11Z</dcterms:created>
  <dcterms:modified xsi:type="dcterms:W3CDTF">2020-02-25T18:23:18Z</dcterms:modified>
</cp:coreProperties>
</file>